
<file path=[Content_Types].xml><?xml version="1.0" encoding="utf-8"?>
<Types xmlns="http://schemas.openxmlformats.org/package/2006/content-types">
  <Override PartName="/ppt/diagrams/layout2.xml" ContentType="application/vnd.openxmlformats-officedocument.drawingml.diagramLayout+xml"/>
  <Override PartName="/ppt/slideLayouts/slideLayout10.xml" ContentType="application/vnd.openxmlformats-officedocument.presentationml.slideLayout+xml"/>
  <Override PartName="/ppt/slides/slide14.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diagrams/colors1.xml" ContentType="application/vnd.openxmlformats-officedocument.drawingml.diagramColors+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diagrams/layout1.xml" ContentType="application/vnd.openxmlformats-officedocument.drawingml.diagramLayout+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Default Extension="emf" ContentType="image/x-emf"/>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diagrams/data2.xml" ContentType="application/vnd.openxmlformats-officedocument.drawingml.diagramData+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5.xml" ContentType="application/vnd.openxmlformats-officedocument.presentationml.notesSlide+xml"/>
  <Override PartName="/ppt/diagrams/quickStyle2.xml" ContentType="application/vnd.openxmlformats-officedocument.drawingml.diagramStyl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diagrams/data1.xml" ContentType="application/vnd.openxmlformats-officedocument.drawingml.diagramData+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diagrams/quickStyle1.xml" ContentType="application/vnd.openxmlformats-officedocument.drawingml.diagramStyle+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diagrams/drawing2.xml" ContentType="application/vnd.ms-office.drawingml.diagramDrawing+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Default Extension="tiff" ContentType="image/tiff"/>
  <Override PartName="/ppt/diagrams/colors2.xml" ContentType="application/vnd.openxmlformats-officedocument.drawingml.diagramColors+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Default Extension="gif" ContentType="image/gif"/>
  <Override PartName="/ppt/slides/slide6.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s/slide31.xml" ContentType="application/vnd.openxmlformats-officedocument.presentationml.slid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41"/>
  </p:notesMasterIdLst>
  <p:sldIdLst>
    <p:sldId id="256" r:id="rId2"/>
    <p:sldId id="281" r:id="rId3"/>
    <p:sldId id="323" r:id="rId4"/>
    <p:sldId id="324" r:id="rId5"/>
    <p:sldId id="325" r:id="rId6"/>
    <p:sldId id="327" r:id="rId7"/>
    <p:sldId id="304" r:id="rId8"/>
    <p:sldId id="326" r:id="rId9"/>
    <p:sldId id="286" r:id="rId10"/>
    <p:sldId id="330" r:id="rId11"/>
    <p:sldId id="331" r:id="rId12"/>
    <p:sldId id="332" r:id="rId13"/>
    <p:sldId id="333" r:id="rId14"/>
    <p:sldId id="354" r:id="rId15"/>
    <p:sldId id="355" r:id="rId16"/>
    <p:sldId id="334" r:id="rId17"/>
    <p:sldId id="356" r:id="rId18"/>
    <p:sldId id="335" r:id="rId19"/>
    <p:sldId id="357" r:id="rId20"/>
    <p:sldId id="337" r:id="rId21"/>
    <p:sldId id="338" r:id="rId22"/>
    <p:sldId id="339" r:id="rId23"/>
    <p:sldId id="340" r:id="rId24"/>
    <p:sldId id="341" r:id="rId25"/>
    <p:sldId id="342" r:id="rId26"/>
    <p:sldId id="343" r:id="rId27"/>
    <p:sldId id="344" r:id="rId28"/>
    <p:sldId id="345" r:id="rId29"/>
    <p:sldId id="328" r:id="rId30"/>
    <p:sldId id="346" r:id="rId31"/>
    <p:sldId id="347" r:id="rId32"/>
    <p:sldId id="348" r:id="rId33"/>
    <p:sldId id="349" r:id="rId34"/>
    <p:sldId id="350" r:id="rId35"/>
    <p:sldId id="351" r:id="rId36"/>
    <p:sldId id="322" r:id="rId37"/>
    <p:sldId id="352" r:id="rId38"/>
    <p:sldId id="353" r:id="rId39"/>
    <p:sldId id="303"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586" autoAdjust="0"/>
    <p:restoredTop sz="87400" autoAdjust="0"/>
  </p:normalViewPr>
  <p:slideViewPr>
    <p:cSldViewPr snapToGrid="0" snapToObjects="1">
      <p:cViewPr varScale="1">
        <p:scale>
          <a:sx n="139" d="100"/>
          <a:sy n="139" d="100"/>
        </p:scale>
        <p:origin x="-1472" y="-112"/>
      </p:cViewPr>
      <p:guideLst>
        <p:guide orient="horz" pos="2160"/>
        <p:guide pos="2880"/>
      </p:guideLst>
    </p:cSldViewPr>
  </p:slideViewPr>
  <p:outlineViewPr>
    <p:cViewPr>
      <p:scale>
        <a:sx n="33" d="100"/>
        <a:sy n="33" d="100"/>
      </p:scale>
      <p:origin x="0" y="306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7CF1AB-54BF-4158-B5FC-DE0491C17469}" type="doc">
      <dgm:prSet loTypeId="urn:microsoft.com/office/officeart/2009/layout/CircleArrowProcess" loCatId="process" qsTypeId="urn:microsoft.com/office/officeart/2005/8/quickstyle/simple1" qsCatId="simple" csTypeId="urn:microsoft.com/office/officeart/2005/8/colors/colorful1#1" csCatId="colorful" phldr="1"/>
      <dgm:spPr/>
      <dgm:t>
        <a:bodyPr/>
        <a:lstStyle/>
        <a:p>
          <a:endParaRPr lang="en-US"/>
        </a:p>
      </dgm:t>
    </dgm:pt>
    <dgm:pt modelId="{EAB33A6F-E680-466C-A0CA-17B77707DFD9}">
      <dgm:prSet phldrT="[Text]" custT="1"/>
      <dgm:spPr/>
      <dgm:t>
        <a:bodyPr/>
        <a:lstStyle/>
        <a:p>
          <a:r>
            <a:rPr lang="en-US" sz="1200" dirty="0" smtClean="0"/>
            <a:t>Data Modeling</a:t>
          </a:r>
          <a:endParaRPr lang="en-US" sz="1200" dirty="0"/>
        </a:p>
      </dgm:t>
    </dgm:pt>
    <dgm:pt modelId="{A0AFCB24-10C6-4459-A09A-EA60CB17419E}" type="parTrans" cxnId="{8036D32C-3993-41FB-9AB6-67B498AC8E84}">
      <dgm:prSet/>
      <dgm:spPr/>
      <dgm:t>
        <a:bodyPr/>
        <a:lstStyle/>
        <a:p>
          <a:endParaRPr lang="en-US"/>
        </a:p>
      </dgm:t>
    </dgm:pt>
    <dgm:pt modelId="{A64054AC-D512-4A10-BD58-46C7F040C6B9}" type="sibTrans" cxnId="{8036D32C-3993-41FB-9AB6-67B498AC8E84}">
      <dgm:prSet/>
      <dgm:spPr/>
      <dgm:t>
        <a:bodyPr/>
        <a:lstStyle/>
        <a:p>
          <a:endParaRPr lang="en-US"/>
        </a:p>
      </dgm:t>
    </dgm:pt>
    <dgm:pt modelId="{C3F073A7-1B98-461D-843A-9F98EF42059F}">
      <dgm:prSet phldrT="[Text]" custT="1"/>
      <dgm:spPr/>
      <dgm:t>
        <a:bodyPr/>
        <a:lstStyle/>
        <a:p>
          <a:r>
            <a:rPr lang="en-US" sz="1200" dirty="0" smtClean="0"/>
            <a:t>Pipeline design</a:t>
          </a:r>
          <a:endParaRPr lang="en-US" sz="1200" dirty="0"/>
        </a:p>
      </dgm:t>
    </dgm:pt>
    <dgm:pt modelId="{1EA06C32-F590-4D65-950B-A77D697C93F9}" type="parTrans" cxnId="{EB443F80-F3B9-4F90-9FC0-3B6DBA2FCD6B}">
      <dgm:prSet/>
      <dgm:spPr/>
      <dgm:t>
        <a:bodyPr/>
        <a:lstStyle/>
        <a:p>
          <a:endParaRPr lang="en-US"/>
        </a:p>
      </dgm:t>
    </dgm:pt>
    <dgm:pt modelId="{E9B53F02-A3C4-4C1B-9E50-D66C247CC44B}" type="sibTrans" cxnId="{EB443F80-F3B9-4F90-9FC0-3B6DBA2FCD6B}">
      <dgm:prSet/>
      <dgm:spPr/>
      <dgm:t>
        <a:bodyPr/>
        <a:lstStyle/>
        <a:p>
          <a:endParaRPr lang="en-US"/>
        </a:p>
      </dgm:t>
    </dgm:pt>
    <dgm:pt modelId="{AA563F28-ED3B-4EC1-B13C-99F8B5760F27}">
      <dgm:prSet phldrT="[Text]" custT="1"/>
      <dgm:spPr/>
      <dgm:t>
        <a:bodyPr/>
        <a:lstStyle/>
        <a:p>
          <a:r>
            <a:rPr lang="en-US" sz="1200" dirty="0" smtClean="0"/>
            <a:t>Validation</a:t>
          </a:r>
          <a:endParaRPr lang="en-US" sz="1200" dirty="0"/>
        </a:p>
      </dgm:t>
    </dgm:pt>
    <dgm:pt modelId="{D169FAC2-A1D0-4F1F-AD0F-8B3E9A1C3896}" type="parTrans" cxnId="{96AA514F-4C20-4878-9597-4125CC7140F5}">
      <dgm:prSet/>
      <dgm:spPr/>
      <dgm:t>
        <a:bodyPr/>
        <a:lstStyle/>
        <a:p>
          <a:endParaRPr lang="en-US"/>
        </a:p>
      </dgm:t>
    </dgm:pt>
    <dgm:pt modelId="{B938024F-9FBD-42FC-9435-6A9901C7E9EB}" type="sibTrans" cxnId="{96AA514F-4C20-4878-9597-4125CC7140F5}">
      <dgm:prSet/>
      <dgm:spPr/>
      <dgm:t>
        <a:bodyPr/>
        <a:lstStyle/>
        <a:p>
          <a:endParaRPr lang="en-US"/>
        </a:p>
      </dgm:t>
    </dgm:pt>
    <dgm:pt modelId="{52CFC470-6C6D-4BBC-B110-E48315AFD71E}">
      <dgm:prSet phldrT="[Text]" custT="1"/>
      <dgm:spPr/>
      <dgm:t>
        <a:bodyPr/>
        <a:lstStyle/>
        <a:p>
          <a:r>
            <a:rPr lang="en-US" sz="1200" smtClean="0"/>
            <a:t>Applications</a:t>
          </a:r>
          <a:endParaRPr lang="en-US" sz="1200" dirty="0" smtClean="0"/>
        </a:p>
      </dgm:t>
    </dgm:pt>
    <dgm:pt modelId="{7FA76638-08C9-4197-B761-23B42DE9BFEF}" type="parTrans" cxnId="{1B790C01-5427-49DD-AF65-77E6C035F844}">
      <dgm:prSet/>
      <dgm:spPr/>
      <dgm:t>
        <a:bodyPr/>
        <a:lstStyle/>
        <a:p>
          <a:endParaRPr lang="en-US"/>
        </a:p>
      </dgm:t>
    </dgm:pt>
    <dgm:pt modelId="{2DCEFD66-B9D4-4BCE-9DBE-31946CD94D1F}" type="sibTrans" cxnId="{1B790C01-5427-49DD-AF65-77E6C035F844}">
      <dgm:prSet/>
      <dgm:spPr/>
      <dgm:t>
        <a:bodyPr/>
        <a:lstStyle/>
        <a:p>
          <a:endParaRPr lang="en-US"/>
        </a:p>
      </dgm:t>
    </dgm:pt>
    <dgm:pt modelId="{8AF097FB-0683-41A0-A877-C6B6DBF6E8CF}" type="pres">
      <dgm:prSet presAssocID="{9B7CF1AB-54BF-4158-B5FC-DE0491C17469}" presName="Name0" presStyleCnt="0">
        <dgm:presLayoutVars>
          <dgm:chMax val="7"/>
          <dgm:chPref val="7"/>
          <dgm:dir/>
          <dgm:animLvl val="lvl"/>
        </dgm:presLayoutVars>
      </dgm:prSet>
      <dgm:spPr/>
      <dgm:t>
        <a:bodyPr/>
        <a:lstStyle/>
        <a:p>
          <a:endParaRPr lang="en-US"/>
        </a:p>
      </dgm:t>
    </dgm:pt>
    <dgm:pt modelId="{127C52FA-36DE-4DCC-AEC5-A1E95022AB7B}" type="pres">
      <dgm:prSet presAssocID="{EAB33A6F-E680-466C-A0CA-17B77707DFD9}" presName="Accent1" presStyleCnt="0"/>
      <dgm:spPr/>
    </dgm:pt>
    <dgm:pt modelId="{BCF22B2D-1FDD-4F8B-9981-AE4FD3A16ED0}" type="pres">
      <dgm:prSet presAssocID="{EAB33A6F-E680-466C-A0CA-17B77707DFD9}" presName="Accent" presStyleLbl="node1" presStyleIdx="0" presStyleCnt="4"/>
      <dgm:spPr/>
    </dgm:pt>
    <dgm:pt modelId="{41A1135D-BADC-4F74-8B9D-D1731FF9C95F}" type="pres">
      <dgm:prSet presAssocID="{EAB33A6F-E680-466C-A0CA-17B77707DFD9}" presName="Parent1" presStyleLbl="revTx" presStyleIdx="0" presStyleCnt="4">
        <dgm:presLayoutVars>
          <dgm:chMax val="1"/>
          <dgm:chPref val="1"/>
          <dgm:bulletEnabled val="1"/>
        </dgm:presLayoutVars>
      </dgm:prSet>
      <dgm:spPr/>
      <dgm:t>
        <a:bodyPr/>
        <a:lstStyle/>
        <a:p>
          <a:endParaRPr lang="en-US"/>
        </a:p>
      </dgm:t>
    </dgm:pt>
    <dgm:pt modelId="{B5F7032A-730E-466D-97F9-A2EE6DEDD7A1}" type="pres">
      <dgm:prSet presAssocID="{C3F073A7-1B98-461D-843A-9F98EF42059F}" presName="Accent2" presStyleCnt="0"/>
      <dgm:spPr/>
    </dgm:pt>
    <dgm:pt modelId="{28B11E42-A688-492B-8C5C-F02807755D91}" type="pres">
      <dgm:prSet presAssocID="{C3F073A7-1B98-461D-843A-9F98EF42059F}" presName="Accent" presStyleLbl="node1" presStyleIdx="1" presStyleCnt="4"/>
      <dgm:spPr/>
    </dgm:pt>
    <dgm:pt modelId="{ECB4027E-6E2E-4C50-A4B4-660B2E2EBDA6}" type="pres">
      <dgm:prSet presAssocID="{C3F073A7-1B98-461D-843A-9F98EF42059F}" presName="Parent2" presStyleLbl="revTx" presStyleIdx="1" presStyleCnt="4">
        <dgm:presLayoutVars>
          <dgm:chMax val="1"/>
          <dgm:chPref val="1"/>
          <dgm:bulletEnabled val="1"/>
        </dgm:presLayoutVars>
      </dgm:prSet>
      <dgm:spPr/>
      <dgm:t>
        <a:bodyPr/>
        <a:lstStyle/>
        <a:p>
          <a:endParaRPr lang="en-US"/>
        </a:p>
      </dgm:t>
    </dgm:pt>
    <dgm:pt modelId="{76AB984B-66E7-490F-AFF5-BDE6DC631096}" type="pres">
      <dgm:prSet presAssocID="{AA563F28-ED3B-4EC1-B13C-99F8B5760F27}" presName="Accent3" presStyleCnt="0"/>
      <dgm:spPr/>
    </dgm:pt>
    <dgm:pt modelId="{FFF65918-661E-4CF3-A507-D69AA4CC24F9}" type="pres">
      <dgm:prSet presAssocID="{AA563F28-ED3B-4EC1-B13C-99F8B5760F27}" presName="Accent" presStyleLbl="node1" presStyleIdx="2" presStyleCnt="4"/>
      <dgm:spPr/>
    </dgm:pt>
    <dgm:pt modelId="{2A208708-015E-46AE-9CB0-3379D6147E9D}" type="pres">
      <dgm:prSet presAssocID="{AA563F28-ED3B-4EC1-B13C-99F8B5760F27}" presName="Parent3" presStyleLbl="revTx" presStyleIdx="2" presStyleCnt="4">
        <dgm:presLayoutVars>
          <dgm:chMax val="1"/>
          <dgm:chPref val="1"/>
          <dgm:bulletEnabled val="1"/>
        </dgm:presLayoutVars>
      </dgm:prSet>
      <dgm:spPr/>
      <dgm:t>
        <a:bodyPr/>
        <a:lstStyle/>
        <a:p>
          <a:endParaRPr lang="en-US"/>
        </a:p>
      </dgm:t>
    </dgm:pt>
    <dgm:pt modelId="{79F5A7C2-88FF-4CC1-AF72-E2F8B0CC33A6}" type="pres">
      <dgm:prSet presAssocID="{52CFC470-6C6D-4BBC-B110-E48315AFD71E}" presName="Accent4" presStyleCnt="0"/>
      <dgm:spPr/>
    </dgm:pt>
    <dgm:pt modelId="{01A110BB-5C54-4C13-95A3-A9F7E4753228}" type="pres">
      <dgm:prSet presAssocID="{52CFC470-6C6D-4BBC-B110-E48315AFD71E}" presName="Accent" presStyleLbl="node1" presStyleIdx="3" presStyleCnt="4"/>
      <dgm:spPr/>
    </dgm:pt>
    <dgm:pt modelId="{D793F684-F2A6-49E2-82C9-00F7E2F4629C}" type="pres">
      <dgm:prSet presAssocID="{52CFC470-6C6D-4BBC-B110-E48315AFD71E}" presName="Parent4" presStyleLbl="revTx" presStyleIdx="3" presStyleCnt="4" custScaleX="135027">
        <dgm:presLayoutVars>
          <dgm:chMax val="1"/>
          <dgm:chPref val="1"/>
          <dgm:bulletEnabled val="1"/>
        </dgm:presLayoutVars>
      </dgm:prSet>
      <dgm:spPr/>
      <dgm:t>
        <a:bodyPr/>
        <a:lstStyle/>
        <a:p>
          <a:endParaRPr lang="en-US"/>
        </a:p>
      </dgm:t>
    </dgm:pt>
  </dgm:ptLst>
  <dgm:cxnLst>
    <dgm:cxn modelId="{CFF2F95A-1884-E347-A062-012DC7193B69}" type="presOf" srcId="{C3F073A7-1B98-461D-843A-9F98EF42059F}" destId="{ECB4027E-6E2E-4C50-A4B4-660B2E2EBDA6}" srcOrd="0" destOrd="0" presId="urn:microsoft.com/office/officeart/2009/layout/CircleArrowProcess"/>
    <dgm:cxn modelId="{EB443F80-F3B9-4F90-9FC0-3B6DBA2FCD6B}" srcId="{9B7CF1AB-54BF-4158-B5FC-DE0491C17469}" destId="{C3F073A7-1B98-461D-843A-9F98EF42059F}" srcOrd="1" destOrd="0" parTransId="{1EA06C32-F590-4D65-950B-A77D697C93F9}" sibTransId="{E9B53F02-A3C4-4C1B-9E50-D66C247CC44B}"/>
    <dgm:cxn modelId="{C98C4CC8-613E-3F44-9C5C-8D7D1F3DD4DD}" type="presOf" srcId="{EAB33A6F-E680-466C-A0CA-17B77707DFD9}" destId="{41A1135D-BADC-4F74-8B9D-D1731FF9C95F}" srcOrd="0" destOrd="0" presId="urn:microsoft.com/office/officeart/2009/layout/CircleArrowProcess"/>
    <dgm:cxn modelId="{3B61AF24-AEFB-5847-A137-6276AC8CE907}" type="presOf" srcId="{AA563F28-ED3B-4EC1-B13C-99F8B5760F27}" destId="{2A208708-015E-46AE-9CB0-3379D6147E9D}" srcOrd="0" destOrd="0" presId="urn:microsoft.com/office/officeart/2009/layout/CircleArrowProcess"/>
    <dgm:cxn modelId="{96AA514F-4C20-4878-9597-4125CC7140F5}" srcId="{9B7CF1AB-54BF-4158-B5FC-DE0491C17469}" destId="{AA563F28-ED3B-4EC1-B13C-99F8B5760F27}" srcOrd="2" destOrd="0" parTransId="{D169FAC2-A1D0-4F1F-AD0F-8B3E9A1C3896}" sibTransId="{B938024F-9FBD-42FC-9435-6A9901C7E9EB}"/>
    <dgm:cxn modelId="{1B790C01-5427-49DD-AF65-77E6C035F844}" srcId="{9B7CF1AB-54BF-4158-B5FC-DE0491C17469}" destId="{52CFC470-6C6D-4BBC-B110-E48315AFD71E}" srcOrd="3" destOrd="0" parTransId="{7FA76638-08C9-4197-B761-23B42DE9BFEF}" sibTransId="{2DCEFD66-B9D4-4BCE-9DBE-31946CD94D1F}"/>
    <dgm:cxn modelId="{77FCCA5D-2BC1-D34A-8C00-A12044CC62CB}" type="presOf" srcId="{52CFC470-6C6D-4BBC-B110-E48315AFD71E}" destId="{D793F684-F2A6-49E2-82C9-00F7E2F4629C}" srcOrd="0" destOrd="0" presId="urn:microsoft.com/office/officeart/2009/layout/CircleArrowProcess"/>
    <dgm:cxn modelId="{8036D32C-3993-41FB-9AB6-67B498AC8E84}" srcId="{9B7CF1AB-54BF-4158-B5FC-DE0491C17469}" destId="{EAB33A6F-E680-466C-A0CA-17B77707DFD9}" srcOrd="0" destOrd="0" parTransId="{A0AFCB24-10C6-4459-A09A-EA60CB17419E}" sibTransId="{A64054AC-D512-4A10-BD58-46C7F040C6B9}"/>
    <dgm:cxn modelId="{462C2836-CFC8-D946-9E7A-53CC7BA5F927}" type="presOf" srcId="{9B7CF1AB-54BF-4158-B5FC-DE0491C17469}" destId="{8AF097FB-0683-41A0-A877-C6B6DBF6E8CF}" srcOrd="0" destOrd="0" presId="urn:microsoft.com/office/officeart/2009/layout/CircleArrowProcess"/>
    <dgm:cxn modelId="{7F34769A-1C5D-EA47-B311-4361CBAE455E}" type="presParOf" srcId="{8AF097FB-0683-41A0-A877-C6B6DBF6E8CF}" destId="{127C52FA-36DE-4DCC-AEC5-A1E95022AB7B}" srcOrd="0" destOrd="0" presId="urn:microsoft.com/office/officeart/2009/layout/CircleArrowProcess"/>
    <dgm:cxn modelId="{DE48DFAD-A1CE-D941-8A5E-4DE766215102}" type="presParOf" srcId="{127C52FA-36DE-4DCC-AEC5-A1E95022AB7B}" destId="{BCF22B2D-1FDD-4F8B-9981-AE4FD3A16ED0}" srcOrd="0" destOrd="0" presId="urn:microsoft.com/office/officeart/2009/layout/CircleArrowProcess"/>
    <dgm:cxn modelId="{A83D0D42-5439-EB4E-A1F2-58FC175EB191}" type="presParOf" srcId="{8AF097FB-0683-41A0-A877-C6B6DBF6E8CF}" destId="{41A1135D-BADC-4F74-8B9D-D1731FF9C95F}" srcOrd="1" destOrd="0" presId="urn:microsoft.com/office/officeart/2009/layout/CircleArrowProcess"/>
    <dgm:cxn modelId="{E45944B6-5485-0F4A-8C66-BDC25F940E66}" type="presParOf" srcId="{8AF097FB-0683-41A0-A877-C6B6DBF6E8CF}" destId="{B5F7032A-730E-466D-97F9-A2EE6DEDD7A1}" srcOrd="2" destOrd="0" presId="urn:microsoft.com/office/officeart/2009/layout/CircleArrowProcess"/>
    <dgm:cxn modelId="{789E6EAE-8F0F-7F4F-8C65-35C9814DB5A0}" type="presParOf" srcId="{B5F7032A-730E-466D-97F9-A2EE6DEDD7A1}" destId="{28B11E42-A688-492B-8C5C-F02807755D91}" srcOrd="0" destOrd="0" presId="urn:microsoft.com/office/officeart/2009/layout/CircleArrowProcess"/>
    <dgm:cxn modelId="{75C54525-B2EE-1748-A01E-15B3BAA32608}" type="presParOf" srcId="{8AF097FB-0683-41A0-A877-C6B6DBF6E8CF}" destId="{ECB4027E-6E2E-4C50-A4B4-660B2E2EBDA6}" srcOrd="3" destOrd="0" presId="urn:microsoft.com/office/officeart/2009/layout/CircleArrowProcess"/>
    <dgm:cxn modelId="{E42978D2-B8B1-2749-A8C2-38E07D38CD4B}" type="presParOf" srcId="{8AF097FB-0683-41A0-A877-C6B6DBF6E8CF}" destId="{76AB984B-66E7-490F-AFF5-BDE6DC631096}" srcOrd="4" destOrd="0" presId="urn:microsoft.com/office/officeart/2009/layout/CircleArrowProcess"/>
    <dgm:cxn modelId="{BF2C5A8B-064A-E54C-8FC1-611C70633D0E}" type="presParOf" srcId="{76AB984B-66E7-490F-AFF5-BDE6DC631096}" destId="{FFF65918-661E-4CF3-A507-D69AA4CC24F9}" srcOrd="0" destOrd="0" presId="urn:microsoft.com/office/officeart/2009/layout/CircleArrowProcess"/>
    <dgm:cxn modelId="{01E6AE51-1401-F64E-8437-EE65252DC974}" type="presParOf" srcId="{8AF097FB-0683-41A0-A877-C6B6DBF6E8CF}" destId="{2A208708-015E-46AE-9CB0-3379D6147E9D}" srcOrd="5" destOrd="0" presId="urn:microsoft.com/office/officeart/2009/layout/CircleArrowProcess"/>
    <dgm:cxn modelId="{D77DE586-D5F3-EA42-9743-436BCFD2950E}" type="presParOf" srcId="{8AF097FB-0683-41A0-A877-C6B6DBF6E8CF}" destId="{79F5A7C2-88FF-4CC1-AF72-E2F8B0CC33A6}" srcOrd="6" destOrd="0" presId="urn:microsoft.com/office/officeart/2009/layout/CircleArrowProcess"/>
    <dgm:cxn modelId="{8E2A811B-FBE8-1E4F-AF92-3B0976B4A1CC}" type="presParOf" srcId="{79F5A7C2-88FF-4CC1-AF72-E2F8B0CC33A6}" destId="{01A110BB-5C54-4C13-95A3-A9F7E4753228}" srcOrd="0" destOrd="0" presId="urn:microsoft.com/office/officeart/2009/layout/CircleArrowProcess"/>
    <dgm:cxn modelId="{5F5B1B4B-12D2-D041-BECB-22990F351AB8}" type="presParOf" srcId="{8AF097FB-0683-41A0-A877-C6B6DBF6E8CF}" destId="{D793F684-F2A6-49E2-82C9-00F7E2F4629C}" srcOrd="7" destOrd="0" presId="urn:microsoft.com/office/officeart/2009/layout/CircleArrowProces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D39EA1-E9F7-41EA-92E1-2D3D8896B864}" type="doc">
      <dgm:prSet loTypeId="urn:microsoft.com/office/officeart/2005/8/layout/funnel1" loCatId="process" qsTypeId="urn:microsoft.com/office/officeart/2005/8/quickstyle/simple1" qsCatId="simple" csTypeId="urn:microsoft.com/office/officeart/2005/8/colors/colorful3" csCatId="colorful" phldr="1"/>
      <dgm:spPr/>
      <dgm:t>
        <a:bodyPr/>
        <a:lstStyle/>
        <a:p>
          <a:endParaRPr lang="en-US"/>
        </a:p>
      </dgm:t>
    </dgm:pt>
    <dgm:pt modelId="{9EF7B748-EF85-40B2-96AE-62BDB19CBCB1}">
      <dgm:prSet phldrT="[Text]">
        <dgm:style>
          <a:lnRef idx="3">
            <a:schemeClr val="lt1"/>
          </a:lnRef>
          <a:fillRef idx="1">
            <a:schemeClr val="dk1"/>
          </a:fillRef>
          <a:effectRef idx="1">
            <a:schemeClr val="dk1"/>
          </a:effectRef>
          <a:fontRef idx="minor">
            <a:schemeClr val="lt1"/>
          </a:fontRef>
        </dgm:style>
      </dgm:prSet>
      <dgm:spPr/>
      <dgm:t>
        <a:bodyPr/>
        <a:lstStyle/>
        <a:p>
          <a:r>
            <a:rPr lang="en-US" dirty="0" smtClean="0"/>
            <a:t>Big data from the “Sequencing Coal Face”</a:t>
          </a:r>
          <a:endParaRPr lang="en-US" dirty="0"/>
        </a:p>
      </dgm:t>
    </dgm:pt>
    <dgm:pt modelId="{0BD81906-2A88-45AB-8003-A55065749AF8}" type="parTrans" cxnId="{13CC0B02-C829-4E48-BF26-D82C960C72E2}">
      <dgm:prSet/>
      <dgm:spPr/>
      <dgm:t>
        <a:bodyPr/>
        <a:lstStyle/>
        <a:p>
          <a:endParaRPr lang="en-US"/>
        </a:p>
      </dgm:t>
    </dgm:pt>
    <dgm:pt modelId="{A0CB7F5A-F829-4A6D-802D-09A0D7F7264C}" type="sibTrans" cxnId="{13CC0B02-C829-4E48-BF26-D82C960C72E2}">
      <dgm:prSet/>
      <dgm:spPr/>
      <dgm:t>
        <a:bodyPr/>
        <a:lstStyle/>
        <a:p>
          <a:endParaRPr lang="en-US"/>
        </a:p>
      </dgm:t>
    </dgm:pt>
    <dgm:pt modelId="{CC779F73-9465-47DB-8EAC-9F31E661C34A}">
      <dgm:prSet phldrT="[Text]"/>
      <dgm:spPr/>
      <dgm:t>
        <a:bodyPr/>
        <a:lstStyle/>
        <a:p>
          <a:endParaRPr lang="en-US" dirty="0" smtClean="0"/>
        </a:p>
      </dgm:t>
    </dgm:pt>
    <dgm:pt modelId="{7E51E51F-043E-42BC-A19A-F7968A1894B4}" type="sibTrans" cxnId="{2B5E79A1-D729-44E5-993F-7C498EABA635}">
      <dgm:prSet/>
      <dgm:spPr/>
      <dgm:t>
        <a:bodyPr/>
        <a:lstStyle/>
        <a:p>
          <a:endParaRPr lang="en-US"/>
        </a:p>
      </dgm:t>
    </dgm:pt>
    <dgm:pt modelId="{19598277-3385-474C-802A-9E088BE831BA}" type="parTrans" cxnId="{2B5E79A1-D729-44E5-993F-7C498EABA635}">
      <dgm:prSet/>
      <dgm:spPr/>
      <dgm:t>
        <a:bodyPr/>
        <a:lstStyle/>
        <a:p>
          <a:endParaRPr lang="en-US"/>
        </a:p>
      </dgm:t>
    </dgm:pt>
    <dgm:pt modelId="{37FF07F8-3811-4F24-9EB9-CD9705B54B78}" type="pres">
      <dgm:prSet presAssocID="{AED39EA1-E9F7-41EA-92E1-2D3D8896B864}" presName="Name0" presStyleCnt="0">
        <dgm:presLayoutVars>
          <dgm:chMax val="4"/>
          <dgm:resizeHandles val="exact"/>
        </dgm:presLayoutVars>
      </dgm:prSet>
      <dgm:spPr/>
      <dgm:t>
        <a:bodyPr/>
        <a:lstStyle/>
        <a:p>
          <a:endParaRPr lang="en-US"/>
        </a:p>
      </dgm:t>
    </dgm:pt>
    <dgm:pt modelId="{1CE539C8-1875-4375-B6C4-7E9FD97DD243}" type="pres">
      <dgm:prSet presAssocID="{AED39EA1-E9F7-41EA-92E1-2D3D8896B864}" presName="ellipse" presStyleLbl="trBgShp" presStyleIdx="0" presStyleCnt="1"/>
      <dgm:spPr/>
    </dgm:pt>
    <dgm:pt modelId="{137DEDD5-C289-4B54-998B-E71C12FFF797}" type="pres">
      <dgm:prSet presAssocID="{AED39EA1-E9F7-41EA-92E1-2D3D8896B864}" presName="arrow1" presStyleLbl="fgShp" presStyleIdx="0" presStyleCnt="1" custLinFactNeighborY="-80374"/>
      <dgm:spPr/>
    </dgm:pt>
    <dgm:pt modelId="{06673DC5-725F-44E5-8286-25CE234578BE}" type="pres">
      <dgm:prSet presAssocID="{AED39EA1-E9F7-41EA-92E1-2D3D8896B864}" presName="rectangle" presStyleLbl="revTx" presStyleIdx="0" presStyleCnt="1" custScaleX="135366">
        <dgm:presLayoutVars>
          <dgm:bulletEnabled val="1"/>
        </dgm:presLayoutVars>
      </dgm:prSet>
      <dgm:spPr/>
      <dgm:t>
        <a:bodyPr/>
        <a:lstStyle/>
        <a:p>
          <a:endParaRPr lang="en-US"/>
        </a:p>
      </dgm:t>
    </dgm:pt>
    <dgm:pt modelId="{A46B5181-2D53-4C8D-B287-1F9E784B74D6}" type="pres">
      <dgm:prSet presAssocID="{CC779F73-9465-47DB-8EAC-9F31E661C34A}" presName="item1" presStyleLbl="node1" presStyleIdx="0" presStyleCnt="1" custLinFactNeighborX="10601" custLinFactNeighborY="589">
        <dgm:presLayoutVars>
          <dgm:bulletEnabled val="1"/>
        </dgm:presLayoutVars>
      </dgm:prSet>
      <dgm:spPr/>
      <dgm:t>
        <a:bodyPr/>
        <a:lstStyle/>
        <a:p>
          <a:endParaRPr lang="en-US"/>
        </a:p>
      </dgm:t>
    </dgm:pt>
    <dgm:pt modelId="{C1DD2B96-8B30-4480-8FBA-012E4EF3B239}" type="pres">
      <dgm:prSet presAssocID="{AED39EA1-E9F7-41EA-92E1-2D3D8896B864}" presName="funnel" presStyleLbl="trAlignAcc1" presStyleIdx="0" presStyleCnt="1" custScaleX="90702" custScaleY="82116"/>
      <dgm:spPr/>
    </dgm:pt>
  </dgm:ptLst>
  <dgm:cxnLst>
    <dgm:cxn modelId="{2B5E79A1-D729-44E5-993F-7C498EABA635}" srcId="{AED39EA1-E9F7-41EA-92E1-2D3D8896B864}" destId="{CC779F73-9465-47DB-8EAC-9F31E661C34A}" srcOrd="1" destOrd="0" parTransId="{19598277-3385-474C-802A-9E088BE831BA}" sibTransId="{7E51E51F-043E-42BC-A19A-F7968A1894B4}"/>
    <dgm:cxn modelId="{2DFFF0C0-5770-4343-966C-3A03892516B1}" type="presOf" srcId="{AED39EA1-E9F7-41EA-92E1-2D3D8896B864}" destId="{37FF07F8-3811-4F24-9EB9-CD9705B54B78}" srcOrd="0" destOrd="0" presId="urn:microsoft.com/office/officeart/2005/8/layout/funnel1"/>
    <dgm:cxn modelId="{EADBEA23-767D-4E4D-A08E-1F6614F6AA33}" type="presOf" srcId="{CC779F73-9465-47DB-8EAC-9F31E661C34A}" destId="{06673DC5-725F-44E5-8286-25CE234578BE}" srcOrd="0" destOrd="0" presId="urn:microsoft.com/office/officeart/2005/8/layout/funnel1"/>
    <dgm:cxn modelId="{B5226E08-F4DC-EB4D-B33F-45EBF9B731DC}" type="presOf" srcId="{9EF7B748-EF85-40B2-96AE-62BDB19CBCB1}" destId="{A46B5181-2D53-4C8D-B287-1F9E784B74D6}" srcOrd="0" destOrd="0" presId="urn:microsoft.com/office/officeart/2005/8/layout/funnel1"/>
    <dgm:cxn modelId="{13CC0B02-C829-4E48-BF26-D82C960C72E2}" srcId="{AED39EA1-E9F7-41EA-92E1-2D3D8896B864}" destId="{9EF7B748-EF85-40B2-96AE-62BDB19CBCB1}" srcOrd="0" destOrd="0" parTransId="{0BD81906-2A88-45AB-8003-A55065749AF8}" sibTransId="{A0CB7F5A-F829-4A6D-802D-09A0D7F7264C}"/>
    <dgm:cxn modelId="{62FB3A11-73B8-CF48-A4B9-8F1743D73287}" type="presParOf" srcId="{37FF07F8-3811-4F24-9EB9-CD9705B54B78}" destId="{1CE539C8-1875-4375-B6C4-7E9FD97DD243}" srcOrd="0" destOrd="0" presId="urn:microsoft.com/office/officeart/2005/8/layout/funnel1"/>
    <dgm:cxn modelId="{166CCB2A-8228-D747-9A11-E88510937F01}" type="presParOf" srcId="{37FF07F8-3811-4F24-9EB9-CD9705B54B78}" destId="{137DEDD5-C289-4B54-998B-E71C12FFF797}" srcOrd="1" destOrd="0" presId="urn:microsoft.com/office/officeart/2005/8/layout/funnel1"/>
    <dgm:cxn modelId="{B8FA5908-5F30-BD41-A412-11694E5095F2}" type="presParOf" srcId="{37FF07F8-3811-4F24-9EB9-CD9705B54B78}" destId="{06673DC5-725F-44E5-8286-25CE234578BE}" srcOrd="2" destOrd="0" presId="urn:microsoft.com/office/officeart/2005/8/layout/funnel1"/>
    <dgm:cxn modelId="{A72DC122-8834-F44B-A854-DF324C059989}" type="presParOf" srcId="{37FF07F8-3811-4F24-9EB9-CD9705B54B78}" destId="{A46B5181-2D53-4C8D-B287-1F9E784B74D6}" srcOrd="3" destOrd="0" presId="urn:microsoft.com/office/officeart/2005/8/layout/funnel1"/>
    <dgm:cxn modelId="{96FE6C87-EC40-FA4A-819D-33CD9B0BE22E}" type="presParOf" srcId="{37FF07F8-3811-4F24-9EB9-CD9705B54B78}" destId="{C1DD2B96-8B30-4480-8FBA-012E4EF3B239}" srcOrd="4" destOrd="0" presId="urn:microsoft.com/office/officeart/2005/8/layout/funnel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15771F-2DD5-A541-9369-629E8BCD720B}" type="datetimeFigureOut">
              <a:rPr/>
              <a:pPr/>
              <a:t>12/19/12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55DAF-7634-D54B-8C39-EFA297E255E7}"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8494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FAA26D3D-D897-4be2-8F04-BA451C77F1D7}">
              <ma14:placeholderFlag xmlns:ma14="http://schemas.microsoft.com/office/mac/drawingml/2011/main" xmlns:p="http://schemas.openxmlformats.org/presentationml/2006/main" xmlns:r="http://schemas.openxmlformats.org/officeDocument/2006/relationships" xmlns:a="http://schemas.openxmlformats.org/drawingml/2006/main" xmlns="" val="1"/>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 uri="{FAA26D3D-D897-4be2-8F04-BA451C77F1D7}">
              <ma14:placeholderFlag xmlns:ma14="http://schemas.microsoft.com/office/mac/drawingml/2011/main" xmlns:p="http://schemas.openxmlformats.org/presentationml/2006/main" xmlns:r="http://schemas.openxmlformats.org/officeDocument/2006/relationships" xmlns:a="http://schemas.openxmlformats.org/drawingml/2006/main" xmlns=""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a:defRPr>
                <a:solidFill>
                  <a:schemeClr val="tx1"/>
                </a:solidFill>
                <a:latin typeface="News Gothic MT" charset="0"/>
                <a:ea typeface="ＭＳ Ｐゴシック" charset="0"/>
              </a:defRPr>
            </a:lvl1pPr>
            <a:lvl2pPr marL="742950" indent="-285750">
              <a:defRPr>
                <a:solidFill>
                  <a:schemeClr val="tx1"/>
                </a:solidFill>
                <a:latin typeface="News Gothic MT" charset="0"/>
                <a:ea typeface="ＭＳ Ｐゴシック" charset="0"/>
              </a:defRPr>
            </a:lvl2pPr>
            <a:lvl3pPr marL="1143000" indent="-228600">
              <a:defRPr>
                <a:solidFill>
                  <a:schemeClr val="tx1"/>
                </a:solidFill>
                <a:latin typeface="News Gothic MT" charset="0"/>
                <a:ea typeface="ＭＳ Ｐゴシック" charset="0"/>
              </a:defRPr>
            </a:lvl3pPr>
            <a:lvl4pPr marL="1600200" indent="-228600">
              <a:defRPr>
                <a:solidFill>
                  <a:schemeClr val="tx1"/>
                </a:solidFill>
                <a:latin typeface="News Gothic MT" charset="0"/>
                <a:ea typeface="ＭＳ Ｐゴシック" charset="0"/>
              </a:defRPr>
            </a:lvl4pPr>
            <a:lvl5pPr marL="2057400" indent="-228600">
              <a:defRPr>
                <a:solidFill>
                  <a:schemeClr val="tx1"/>
                </a:solidFill>
                <a:latin typeface="News Gothic MT" charset="0"/>
                <a:ea typeface="ＭＳ Ｐゴシック" charset="0"/>
              </a:defRPr>
            </a:lvl5pPr>
            <a:lvl6pPr marL="2514600" indent="-228600" fontAlgn="base">
              <a:spcBef>
                <a:spcPct val="0"/>
              </a:spcBef>
              <a:spcAft>
                <a:spcPct val="0"/>
              </a:spcAft>
              <a:defRPr>
                <a:solidFill>
                  <a:schemeClr val="tx1"/>
                </a:solidFill>
                <a:latin typeface="News Gothic MT" charset="0"/>
                <a:ea typeface="ＭＳ Ｐゴシック" charset="0"/>
              </a:defRPr>
            </a:lvl6pPr>
            <a:lvl7pPr marL="2971800" indent="-228600" fontAlgn="base">
              <a:spcBef>
                <a:spcPct val="0"/>
              </a:spcBef>
              <a:spcAft>
                <a:spcPct val="0"/>
              </a:spcAft>
              <a:defRPr>
                <a:solidFill>
                  <a:schemeClr val="tx1"/>
                </a:solidFill>
                <a:latin typeface="News Gothic MT" charset="0"/>
                <a:ea typeface="ＭＳ Ｐゴシック" charset="0"/>
              </a:defRPr>
            </a:lvl7pPr>
            <a:lvl8pPr marL="3429000" indent="-228600" fontAlgn="base">
              <a:spcBef>
                <a:spcPct val="0"/>
              </a:spcBef>
              <a:spcAft>
                <a:spcPct val="0"/>
              </a:spcAft>
              <a:defRPr>
                <a:solidFill>
                  <a:schemeClr val="tx1"/>
                </a:solidFill>
                <a:latin typeface="News Gothic MT" charset="0"/>
                <a:ea typeface="ＭＳ Ｐゴシック" charset="0"/>
              </a:defRPr>
            </a:lvl8pPr>
            <a:lvl9pPr marL="3886200" indent="-228600" fontAlgn="base">
              <a:spcBef>
                <a:spcPct val="0"/>
              </a:spcBef>
              <a:spcAft>
                <a:spcPct val="0"/>
              </a:spcAft>
              <a:defRPr>
                <a:solidFill>
                  <a:schemeClr val="tx1"/>
                </a:solidFill>
                <a:latin typeface="News Gothic MT" charset="0"/>
                <a:ea typeface="ＭＳ Ｐゴシック" charset="0"/>
              </a:defRPr>
            </a:lvl9pPr>
          </a:lstStyle>
          <a:p>
            <a:fld id="{6D5F408E-89E2-1846-A444-7C8A950CA390}" type="slidenum">
              <a:rPr lang="en-US">
                <a:latin typeface="Calibri" charset="0"/>
              </a:rPr>
              <a:pPr/>
              <a:t>3</a:t>
            </a:fld>
            <a:endParaRPr lang="en-US">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does semantic mean in the </a:t>
            </a:r>
            <a:endParaRPr lang="en-US" dirty="0"/>
          </a:p>
        </p:txBody>
      </p:sp>
      <p:sp>
        <p:nvSpPr>
          <p:cNvPr id="4" name="Slide Number Placeholder 3"/>
          <p:cNvSpPr>
            <a:spLocks noGrp="1"/>
          </p:cNvSpPr>
          <p:nvPr>
            <p:ph type="sldNum" sz="quarter" idx="10"/>
          </p:nvPr>
        </p:nvSpPr>
        <p:spPr/>
        <p:txBody>
          <a:bodyPr/>
          <a:lstStyle/>
          <a:p>
            <a:fld id="{DE07B57E-793E-CE4D-BF8F-ECB1B6B96119}" type="slidenum">
              <a:rPr lang="en-US" smtClean="0"/>
              <a:pPr/>
              <a:t>30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77069511"/>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55"/>
            <a:r>
              <a:rPr lang="en-US" dirty="0"/>
              <a:t>Introduction into </a:t>
            </a:r>
            <a:r>
              <a:rPr lang="en-US" dirty="0" err="1"/>
              <a:t>GigaScience</a:t>
            </a:r>
            <a:r>
              <a:rPr lang="en-US" dirty="0"/>
              <a:t>, a journal published by BGI and </a:t>
            </a:r>
            <a:r>
              <a:rPr lang="en-US" dirty="0" err="1"/>
              <a:t>BioMed</a:t>
            </a:r>
            <a:r>
              <a:rPr lang="en-US" dirty="0"/>
              <a:t> Central which focuses on the publication of papers involving the analysis of large-scale </a:t>
            </a:r>
            <a:r>
              <a:rPr lang="en-US" dirty="0" err="1"/>
              <a:t>omics</a:t>
            </a:r>
            <a:r>
              <a:rPr lang="en-US" dirty="0"/>
              <a:t> data - show first issue slide. In addition, the journal has a focus on enabling the experimental data and results published in its papers to be reproducible for readers.  Data produced from post-genomic experiments can be stored in </a:t>
            </a:r>
            <a:r>
              <a:rPr lang="en-US" dirty="0" err="1"/>
              <a:t>GigaScience's</a:t>
            </a:r>
            <a:r>
              <a:rPr lang="en-US" dirty="0"/>
              <a:t> </a:t>
            </a:r>
            <a:r>
              <a:rPr lang="en-US" dirty="0" err="1"/>
              <a:t>GigaDB</a:t>
            </a:r>
            <a:r>
              <a:rPr lang="en-US" dirty="0"/>
              <a:t> database. It currently holds 37 data sets of mainly NGS data - show slide. Each data set is allocated a DOI - Digital Object Identifier which enables the data set to be uniquely identified and used for its citation, providing a handle for tracking its usage.</a:t>
            </a:r>
          </a:p>
          <a:p>
            <a:endParaRPr lang="en-US" dirty="0"/>
          </a:p>
        </p:txBody>
      </p:sp>
      <p:sp>
        <p:nvSpPr>
          <p:cNvPr id="4" name="Slide Number Placeholder 3"/>
          <p:cNvSpPr>
            <a:spLocks noGrp="1"/>
          </p:cNvSpPr>
          <p:nvPr>
            <p:ph type="sldNum" sz="quarter" idx="10"/>
          </p:nvPr>
        </p:nvSpPr>
        <p:spPr/>
        <p:txBody>
          <a:bodyPr/>
          <a:lstStyle/>
          <a:p>
            <a:fld id="{B6555DAF-7634-D54B-8C39-EFA297E255E7}" type="slidenum">
              <a:rPr lang="en-US" smtClean="0"/>
              <a:pPr/>
              <a:t>31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61866469"/>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36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57284761"/>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555DAF-7634-D54B-8C39-EFA297E255E7}" type="slidenum">
              <a:rPr lang="en-US" smtClean="0"/>
              <a:pPr/>
              <a:t>9</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21406485"/>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section of this talk is about implementation of public instance using galaxy tool shed. We are currently implement the first public SOAP instance to the platform.</a:t>
            </a:r>
            <a:endParaRPr lang="en-US" dirty="0"/>
          </a:p>
        </p:txBody>
      </p:sp>
      <p:sp>
        <p:nvSpPr>
          <p:cNvPr id="4" name="Slide Number Placeholder 3"/>
          <p:cNvSpPr>
            <a:spLocks noGrp="1"/>
          </p:cNvSpPr>
          <p:nvPr>
            <p:ph type="sldNum" sz="quarter" idx="10"/>
          </p:nvPr>
        </p:nvSpPr>
        <p:spPr/>
        <p:txBody>
          <a:bodyPr/>
          <a:lstStyle/>
          <a:p>
            <a:fld id="{DE07B57E-793E-CE4D-BF8F-ECB1B6B96119}" type="slidenum">
              <a:rPr lang="en-US" smtClean="0"/>
              <a:pPr/>
              <a:t>10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77069511"/>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SOAP package provides a set of tools for processing NGS data. There are different versions of SOAP for mapping short reads to reference sequences. There are also tools like </a:t>
            </a:r>
            <a:r>
              <a:rPr lang="en-US" dirty="0" err="1"/>
              <a:t>soapdenovo</a:t>
            </a:r>
            <a:r>
              <a:rPr lang="en-US" dirty="0"/>
              <a:t> for construction of a new genome sequence and </a:t>
            </a:r>
            <a:r>
              <a:rPr lang="en-US" dirty="0" err="1"/>
              <a:t>soapsnp</a:t>
            </a:r>
            <a:r>
              <a:rPr lang="en-US" dirty="0"/>
              <a:t> which can assemble a consensus sequence and identify SNPs present on it in relation to a reference.</a:t>
            </a:r>
          </a:p>
          <a:p>
            <a:r>
              <a:rPr lang="en-US" dirty="0"/>
              <a:t> </a:t>
            </a:r>
          </a:p>
          <a:p>
            <a:r>
              <a:rPr lang="en-US" dirty="0"/>
              <a:t>Documentation in the BGI SOAP package is limited in scope, making the tools difficult to use. We will be working with the BGI developers in providing test data and Galaxy pipelines demonstrating the use of SOAP.</a:t>
            </a:r>
          </a:p>
        </p:txBody>
      </p:sp>
      <p:sp>
        <p:nvSpPr>
          <p:cNvPr id="4" name="Slide Number Placeholder 3"/>
          <p:cNvSpPr>
            <a:spLocks noGrp="1"/>
          </p:cNvSpPr>
          <p:nvPr>
            <p:ph type="sldNum" sz="quarter" idx="10"/>
          </p:nvPr>
        </p:nvSpPr>
        <p:spPr/>
        <p:txBody>
          <a:bodyPr/>
          <a:lstStyle/>
          <a:p>
            <a:fld id="{B6555DAF-7634-D54B-8C39-EFA297E255E7}" type="slidenum">
              <a:rPr lang="en-US" smtClean="0"/>
              <a:pPr/>
              <a:t>11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98648719"/>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than its popularity,</a:t>
            </a:r>
            <a:r>
              <a:rPr lang="en-US" baseline="0" dirty="0" smtClean="0"/>
              <a:t> another main reason to implement SOAP tool is that …</a:t>
            </a:r>
            <a:endParaRPr lang="en-US" dirty="0"/>
          </a:p>
        </p:txBody>
      </p:sp>
      <p:sp>
        <p:nvSpPr>
          <p:cNvPr id="4" name="Slide Number Placeholder 3"/>
          <p:cNvSpPr>
            <a:spLocks noGrp="1"/>
          </p:cNvSpPr>
          <p:nvPr>
            <p:ph type="sldNum" sz="quarter" idx="10"/>
          </p:nvPr>
        </p:nvSpPr>
        <p:spPr/>
        <p:txBody>
          <a:bodyPr/>
          <a:lstStyle/>
          <a:p>
            <a:fld id="{B6555DAF-7634-D54B-8C39-EFA297E255E7}" type="slidenum">
              <a:rPr lang="en-US" smtClean="0"/>
              <a:pPr/>
              <a:t>12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12135874"/>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transform the command line base SOAP tool into galaxy instance by Galaxy tool shed. The tool shed is useful to </a:t>
            </a:r>
            <a:r>
              <a:rPr lang="en-US" baseline="0" dirty="0" err="1" smtClean="0"/>
              <a:t>transofrm</a:t>
            </a:r>
            <a:r>
              <a:rPr lang="en-US" baseline="0" dirty="0" smtClean="0"/>
              <a:t> any programs through python rapper. I should say the Galaxy team did a great job on this, and they are very helpful during the development process. By doing that.. It allows</a:t>
            </a:r>
            <a:endParaRPr lang="en-US" dirty="0"/>
          </a:p>
        </p:txBody>
      </p:sp>
      <p:sp>
        <p:nvSpPr>
          <p:cNvPr id="4" name="Slide Number Placeholder 3"/>
          <p:cNvSpPr>
            <a:spLocks noGrp="1"/>
          </p:cNvSpPr>
          <p:nvPr>
            <p:ph type="sldNum" sz="quarter" idx="10"/>
          </p:nvPr>
        </p:nvSpPr>
        <p:spPr/>
        <p:txBody>
          <a:bodyPr/>
          <a:lstStyle/>
          <a:p>
            <a:fld id="{B6555DAF-7634-D54B-8C39-EFA297E255E7}" type="slidenum">
              <a:rPr lang="en-US" smtClean="0"/>
              <a:pPr/>
              <a:t>13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56689381"/>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notice that all the parameters has been</a:t>
            </a:r>
            <a:r>
              <a:rPr lang="en-US" baseline="0" dirty="0" smtClean="0"/>
              <a:t> transformed into drop-down menu..</a:t>
            </a:r>
          </a:p>
          <a:p>
            <a:endParaRPr lang="en-US" baseline="0" dirty="0" smtClean="0"/>
          </a:p>
          <a:p>
            <a:r>
              <a:rPr lang="en-US" baseline="0" dirty="0" smtClean="0"/>
              <a:t>We also put an explanation for each par. So that the user has a better understanding on each item.</a:t>
            </a:r>
            <a:endParaRPr lang="en-US" dirty="0"/>
          </a:p>
        </p:txBody>
      </p:sp>
      <p:sp>
        <p:nvSpPr>
          <p:cNvPr id="4" name="Slide Number Placeholder 3"/>
          <p:cNvSpPr>
            <a:spLocks noGrp="1"/>
          </p:cNvSpPr>
          <p:nvPr>
            <p:ph type="sldNum" sz="quarter" idx="10"/>
          </p:nvPr>
        </p:nvSpPr>
        <p:spPr/>
        <p:txBody>
          <a:bodyPr/>
          <a:lstStyle/>
          <a:p>
            <a:fld id="{B6555DAF-7634-D54B-8C39-EFA297E255E7}" type="slidenum">
              <a:rPr lang="en-US" smtClean="0"/>
              <a:pPr/>
              <a:t>16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24742220"/>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Similar to </a:t>
            </a:r>
            <a:r>
              <a:rPr lang="en-US" dirty="0" err="1" smtClean="0"/>
              <a:t>SOAPsnp</a:t>
            </a:r>
            <a:r>
              <a:rPr lang="en-US" dirty="0" smtClean="0"/>
              <a:t>,</a:t>
            </a:r>
            <a:r>
              <a:rPr lang="en-US" baseline="0" dirty="0" smtClean="0"/>
              <a:t> the complicated parameters or option has been transformed. The settings will be recorded in each run, so that one can track back easily. </a:t>
            </a:r>
            <a:endParaRPr lang="en-US" dirty="0"/>
          </a:p>
        </p:txBody>
      </p:sp>
      <p:sp>
        <p:nvSpPr>
          <p:cNvPr id="4" name="Slide Number Placeholder 3"/>
          <p:cNvSpPr>
            <a:spLocks noGrp="1"/>
          </p:cNvSpPr>
          <p:nvPr>
            <p:ph type="sldNum" sz="quarter" idx="10"/>
          </p:nvPr>
        </p:nvSpPr>
        <p:spPr/>
        <p:txBody>
          <a:bodyPr/>
          <a:lstStyle/>
          <a:p>
            <a:fld id="{B6555DAF-7634-D54B-8C39-EFA297E255E7}" type="slidenum">
              <a:rPr lang="en-US" smtClean="0"/>
              <a:pPr/>
              <a:t>18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89254252"/>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much for the tool development, the second part of the talk</a:t>
            </a:r>
            <a:r>
              <a:rPr lang="en-US" baseline="0" dirty="0" smtClean="0"/>
              <a:t> will focus on work flow implementation using the workflows from </a:t>
            </a:r>
            <a:r>
              <a:rPr lang="en-US" baseline="0" dirty="0" err="1" smtClean="0"/>
              <a:t>myexperiment</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E07B57E-793E-CE4D-BF8F-ECB1B6B96119}" type="slidenum">
              <a:rPr lang="en-US" smtClean="0"/>
              <a:pPr/>
              <a:t>20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77069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31C3FD2-3550-DA4A-9BE4-58DE093A8073}" type="datetimeFigureOut">
              <a:rPr/>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3B45D-72EC-854F-B247-9966401A36EB}" type="slidenum">
              <a:rPr/>
              <a:pPr/>
              <a:t>‹#›</a:t>
            </a:fld>
            <a:endParaRPr lang="en-US"/>
          </a:p>
        </p:txBody>
      </p:sp>
      <p:pic>
        <p:nvPicPr>
          <p:cNvPr id="7" name="Picture 6"/>
          <p:cNvPicPr>
            <a:picLocks noChangeAspect="1"/>
          </p:cNvPicPr>
          <p:nvPr userDrawn="1"/>
        </p:nvPicPr>
        <p:blipFill>
          <a:blip r:embed="rId2"/>
          <a:stretch>
            <a:fillRect/>
          </a:stretch>
        </p:blipFill>
        <p:spPr>
          <a:xfrm>
            <a:off x="8241099" y="6236902"/>
            <a:ext cx="769144" cy="532185"/>
          </a:xfrm>
          <a:prstGeom prst="rect">
            <a:avLst/>
          </a:prstGeom>
        </p:spPr>
      </p:pic>
      <p:pic>
        <p:nvPicPr>
          <p:cNvPr id="8" name="Picture 7"/>
          <p:cNvPicPr>
            <a:picLocks noChangeAspect="1"/>
          </p:cNvPicPr>
          <p:nvPr userDrawn="1"/>
        </p:nvPicPr>
        <p:blipFill>
          <a:blip r:embed="rId3"/>
          <a:stretch>
            <a:fillRect/>
          </a:stretch>
        </p:blipFill>
        <p:spPr>
          <a:xfrm>
            <a:off x="128880" y="6121039"/>
            <a:ext cx="534269" cy="648048"/>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87245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1C3FD2-3550-DA4A-9BE4-58DE093A8073}" type="datetimeFigureOut">
              <a:rPr/>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13445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1C3FD2-3550-DA4A-9BE4-58DE093A8073}" type="datetimeFigureOut">
              <a:rPr/>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39310901"/>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31C3FD2-3550-DA4A-9BE4-58DE093A8073}" type="datetimeFigureOut">
              <a:rPr/>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5995083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C3FD2-3550-DA4A-9BE4-58DE093A8073}" type="datetimeFigureOut">
              <a:rPr/>
              <a:pPr/>
              <a:t>12/19/12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1721041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1C3FD2-3550-DA4A-9BE4-58DE093A8073}" type="datetimeFigureOut">
              <a:rPr/>
              <a:pPr/>
              <a:t>12/19/12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55758821"/>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1C3FD2-3550-DA4A-9BE4-58DE093A8073}" type="datetimeFigureOut">
              <a:rPr/>
              <a:pPr/>
              <a:t>12/19/12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08010485"/>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1C3FD2-3550-DA4A-9BE4-58DE093A8073}" type="datetimeFigureOut">
              <a:rPr/>
              <a:pPr/>
              <a:t>12/19/12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31599500"/>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1C3FD2-3550-DA4A-9BE4-58DE093A8073}" type="datetimeFigureOut">
              <a:rPr/>
              <a:pPr/>
              <a:t>12/19/12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67308104"/>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1C3FD2-3550-DA4A-9BE4-58DE093A8073}" type="datetimeFigureOut">
              <a:rPr/>
              <a:pPr/>
              <a:t>12/19/12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23175187"/>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1C3FD2-3550-DA4A-9BE4-58DE093A8073}" type="datetimeFigureOut">
              <a:rPr/>
              <a:pPr/>
              <a:t>12/19/12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3B45D-72EC-854F-B247-9966401A36EB}" type="slidenum">
              <a: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8537254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emf"/><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C3FD2-3550-DA4A-9BE4-58DE093A8073}" type="datetimeFigureOut">
              <a:rPr/>
              <a:pPr/>
              <a:t>12/19/12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3B45D-72EC-854F-B247-9966401A36EB}" type="slidenum">
              <a:rPr/>
              <a:pPr/>
              <a:t>‹#›</a:t>
            </a:fld>
            <a:endParaRPr lang="en-US"/>
          </a:p>
        </p:txBody>
      </p:sp>
      <p:pic>
        <p:nvPicPr>
          <p:cNvPr id="8" name="Picture 7"/>
          <p:cNvPicPr>
            <a:picLocks noChangeAspect="1"/>
          </p:cNvPicPr>
          <p:nvPr userDrawn="1"/>
        </p:nvPicPr>
        <p:blipFill>
          <a:blip r:embed="rId13"/>
          <a:stretch>
            <a:fillRect/>
          </a:stretch>
        </p:blipFill>
        <p:spPr>
          <a:xfrm>
            <a:off x="128880" y="6121039"/>
            <a:ext cx="534269" cy="648048"/>
          </a:xfrm>
          <a:prstGeom prst="rect">
            <a:avLst/>
          </a:prstGeom>
        </p:spPr>
      </p:pic>
      <p:pic>
        <p:nvPicPr>
          <p:cNvPr id="9" name="Picture 8"/>
          <p:cNvPicPr>
            <a:picLocks noChangeAspect="1"/>
          </p:cNvPicPr>
          <p:nvPr userDrawn="1"/>
        </p:nvPicPr>
        <p:blipFill>
          <a:blip r:embed="rId14"/>
          <a:stretch>
            <a:fillRect/>
          </a:stretch>
        </p:blipFill>
        <p:spPr>
          <a:xfrm>
            <a:off x="8241099" y="6236902"/>
            <a:ext cx="769144" cy="532185"/>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56336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jpeg"/><Relationship Id="rId10" Type="http://schemas.openxmlformats.org/officeDocument/2006/relationships/image" Target="../media/image26.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 Id="rId9" Type="http://schemas.openxmlformats.org/officeDocument/2006/relationships/image" Target="../media/image25.jpeg"/><Relationship Id="rId10" Type="http://schemas.openxmlformats.org/officeDocument/2006/relationships/image" Target="../media/image26.pn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 Id="rId3"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 Id="rId3"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jpeg"/><Relationship Id="rId10" Type="http://schemas.openxmlformats.org/officeDocument/2006/relationships/image" Target="../media/image26.png"/><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51.emf"/><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62.png"/><Relationship Id="rId1" Type="http://schemas.openxmlformats.org/officeDocument/2006/relationships/slideLayout" Target="../slideLayouts/slideLayout6.xml"/><Relationship Id="rId2" Type="http://schemas.openxmlformats.org/officeDocument/2006/relationships/image" Target="../media/image5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36.xml.rels><?xml version="1.0" encoding="UTF-8" standalone="yes"?>
<Relationships xmlns="http://schemas.openxmlformats.org/package/2006/relationships"><Relationship Id="rId3" Type="http://schemas.openxmlformats.org/officeDocument/2006/relationships/image" Target="../media/image64.gif"/><Relationship Id="rId4" Type="http://schemas.openxmlformats.org/officeDocument/2006/relationships/image" Target="../media/image65.png"/><Relationship Id="rId5" Type="http://schemas.openxmlformats.org/officeDocument/2006/relationships/image" Target="../media/image66.png"/><Relationship Id="rId6" Type="http://schemas.openxmlformats.org/officeDocument/2006/relationships/image" Target="../media/image67.png"/><Relationship Id="rId7" Type="http://schemas.openxmlformats.org/officeDocument/2006/relationships/image" Target="../media/image68.tiff"/><Relationship Id="rId8" Type="http://schemas.openxmlformats.org/officeDocument/2006/relationships/image" Target="../media/image69.tiff"/><Relationship Id="rId9" Type="http://schemas.openxmlformats.org/officeDocument/2006/relationships/image" Target="../media/image70.tiff"/><Relationship Id="rId10" Type="http://schemas.openxmlformats.org/officeDocument/2006/relationships/image" Target="../media/image71.tiff"/><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37.xml.rels><?xml version="1.0" encoding="UTF-8" standalone="yes"?>
<Relationships xmlns="http://schemas.openxmlformats.org/package/2006/relationships"><Relationship Id="rId9" Type="http://schemas.openxmlformats.org/officeDocument/2006/relationships/diagramLayout" Target="../diagrams/layout2.xml"/><Relationship Id="rId20" Type="http://schemas.openxmlformats.org/officeDocument/2006/relationships/image" Target="../media/image80.png"/><Relationship Id="rId21" Type="http://schemas.openxmlformats.org/officeDocument/2006/relationships/image" Target="../media/image54.png"/><Relationship Id="rId10" Type="http://schemas.openxmlformats.org/officeDocument/2006/relationships/diagramQuickStyle" Target="../diagrams/quickStyle2.xml"/><Relationship Id="rId11" Type="http://schemas.openxmlformats.org/officeDocument/2006/relationships/diagramColors" Target="../diagrams/colors2.xml"/><Relationship Id="rId12" Type="http://schemas.microsoft.com/office/2007/relationships/diagramDrawing" Target="../diagrams/drawing2.xml"/><Relationship Id="rId13" Type="http://schemas.openxmlformats.org/officeDocument/2006/relationships/image" Target="../media/image73.png"/><Relationship Id="rId14" Type="http://schemas.openxmlformats.org/officeDocument/2006/relationships/image" Target="../media/image74.png"/><Relationship Id="rId15" Type="http://schemas.openxmlformats.org/officeDocument/2006/relationships/image" Target="../media/image75.png"/><Relationship Id="rId16" Type="http://schemas.openxmlformats.org/officeDocument/2006/relationships/image" Target="../media/image76.png"/><Relationship Id="rId17" Type="http://schemas.openxmlformats.org/officeDocument/2006/relationships/image" Target="../media/image77.png"/><Relationship Id="rId18" Type="http://schemas.openxmlformats.org/officeDocument/2006/relationships/image" Target="../media/image78.png"/><Relationship Id="rId19" Type="http://schemas.openxmlformats.org/officeDocument/2006/relationships/image" Target="../media/image79.png"/><Relationship Id="rId1" Type="http://schemas.openxmlformats.org/officeDocument/2006/relationships/slideLayout" Target="../slideLayouts/slideLayout2.xml"/><Relationship Id="rId2" Type="http://schemas.openxmlformats.org/officeDocument/2006/relationships/image" Target="../media/image72.png"/><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diagramData" Target="../diagrams/data2.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4" Type="http://schemas.openxmlformats.org/officeDocument/2006/relationships/image" Target="../media/image21.png"/><Relationship Id="rId5" Type="http://schemas.openxmlformats.org/officeDocument/2006/relationships/image" Target="../media/image81.jpeg"/><Relationship Id="rId6" Type="http://schemas.openxmlformats.org/officeDocument/2006/relationships/image" Target="../media/image82.png"/><Relationship Id="rId7"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580571" y="984866"/>
            <a:ext cx="8182429" cy="1470025"/>
          </a:xfrm>
        </p:spPr>
        <p:txBody>
          <a:bodyPr>
            <a:noAutofit/>
          </a:bodyPr>
          <a:lstStyle/>
          <a:p>
            <a:r>
              <a:rPr lang="en-US" sz="3400" b="1" dirty="0"/>
              <a:t>CBIIT </a:t>
            </a:r>
            <a:r>
              <a:rPr lang="en-US" sz="3400" b="1" dirty="0" err="1"/>
              <a:t>GigaGalaxy</a:t>
            </a:r>
            <a:r>
              <a:rPr lang="en-US" sz="3400" b="1" dirty="0"/>
              <a:t> – A Galaxy-based </a:t>
            </a:r>
            <a:r>
              <a:rPr lang="en-US" sz="3400" b="1" dirty="0" smtClean="0"/>
              <a:t>Platform </a:t>
            </a:r>
            <a:r>
              <a:rPr lang="en-US" sz="3400" b="1" dirty="0"/>
              <a:t>for </a:t>
            </a:r>
            <a:r>
              <a:rPr lang="en-US" sz="3400" b="1" dirty="0" smtClean="0"/>
              <a:t>Large</a:t>
            </a:r>
            <a:r>
              <a:rPr lang="en-US" sz="3400" b="1" dirty="0"/>
              <a:t>-scale </a:t>
            </a:r>
            <a:r>
              <a:rPr lang="en-US" sz="3400" b="1" dirty="0" smtClean="0"/>
              <a:t>Genomics Analysis</a:t>
            </a:r>
            <a:endParaRPr lang="en-US" sz="3400" b="1" dirty="0"/>
          </a:p>
        </p:txBody>
      </p:sp>
      <p:sp>
        <p:nvSpPr>
          <p:cNvPr id="3" name="Subtitle 2"/>
          <p:cNvSpPr>
            <a:spLocks noGrp="1"/>
          </p:cNvSpPr>
          <p:nvPr>
            <p:ph type="subTitle" idx="1"/>
          </p:nvPr>
        </p:nvSpPr>
        <p:spPr>
          <a:xfrm>
            <a:off x="1377465" y="2645391"/>
            <a:ext cx="6400800" cy="2277891"/>
          </a:xfrm>
        </p:spPr>
        <p:txBody>
          <a:bodyPr>
            <a:normAutofit fontScale="77500" lnSpcReduction="20000"/>
          </a:bodyPr>
          <a:lstStyle/>
          <a:p>
            <a:r>
              <a:rPr lang="en-US" sz="3800" dirty="0" smtClean="0">
                <a:solidFill>
                  <a:schemeClr val="tx1">
                    <a:lumMod val="65000"/>
                    <a:lumOff val="35000"/>
                  </a:schemeClr>
                </a:solidFill>
              </a:rPr>
              <a:t>Tin-Lap, LEE</a:t>
            </a:r>
          </a:p>
          <a:p>
            <a:endParaRPr lang="en-US" sz="2800" dirty="0" smtClean="0">
              <a:solidFill>
                <a:schemeClr val="tx1">
                  <a:lumMod val="65000"/>
                  <a:lumOff val="35000"/>
                </a:schemeClr>
              </a:solidFill>
            </a:endParaRPr>
          </a:p>
          <a:p>
            <a:r>
              <a:rPr lang="en-US" sz="2800" dirty="0" smtClean="0">
                <a:solidFill>
                  <a:schemeClr val="tx1">
                    <a:lumMod val="65000"/>
                    <a:lumOff val="35000"/>
                  </a:schemeClr>
                </a:solidFill>
              </a:rPr>
              <a:t>School of Biomedical Sciences, </a:t>
            </a:r>
          </a:p>
          <a:p>
            <a:r>
              <a:rPr lang="en-US" sz="2800" dirty="0" smtClean="0">
                <a:solidFill>
                  <a:schemeClr val="tx1">
                    <a:lumMod val="65000"/>
                    <a:lumOff val="35000"/>
                  </a:schemeClr>
                </a:solidFill>
              </a:rPr>
              <a:t>CUHK-BGI </a:t>
            </a:r>
            <a:r>
              <a:rPr lang="en-US" sz="2800" dirty="0">
                <a:solidFill>
                  <a:schemeClr val="tx1">
                    <a:lumMod val="65000"/>
                    <a:lumOff val="35000"/>
                  </a:schemeClr>
                </a:solidFill>
              </a:rPr>
              <a:t>Innovation Institute of Trans-</a:t>
            </a:r>
            <a:r>
              <a:rPr lang="en-US" sz="2800" dirty="0" err="1">
                <a:solidFill>
                  <a:schemeClr val="tx1">
                    <a:lumMod val="65000"/>
                    <a:lumOff val="35000"/>
                  </a:schemeClr>
                </a:solidFill>
              </a:rPr>
              <a:t>omics</a:t>
            </a:r>
            <a:r>
              <a:rPr lang="en-US" sz="2800" dirty="0">
                <a:solidFill>
                  <a:schemeClr val="tx1">
                    <a:lumMod val="65000"/>
                    <a:lumOff val="35000"/>
                  </a:schemeClr>
                </a:solidFill>
              </a:rPr>
              <a:t>, </a:t>
            </a:r>
            <a:endParaRPr lang="en-US" sz="2800" dirty="0" smtClean="0">
              <a:solidFill>
                <a:schemeClr val="tx1">
                  <a:lumMod val="65000"/>
                  <a:lumOff val="35000"/>
                </a:schemeClr>
              </a:solidFill>
            </a:endParaRPr>
          </a:p>
          <a:p>
            <a:r>
              <a:rPr lang="en-US" sz="2800" dirty="0" smtClean="0">
                <a:solidFill>
                  <a:schemeClr val="tx1">
                    <a:lumMod val="65000"/>
                    <a:lumOff val="35000"/>
                  </a:schemeClr>
                </a:solidFill>
              </a:rPr>
              <a:t>The </a:t>
            </a:r>
            <a:r>
              <a:rPr lang="en-US" sz="2800" dirty="0">
                <a:solidFill>
                  <a:schemeClr val="tx1">
                    <a:lumMod val="65000"/>
                    <a:lumOff val="35000"/>
                  </a:schemeClr>
                </a:solidFill>
              </a:rPr>
              <a:t>Chinese University of Hong Kong, </a:t>
            </a:r>
            <a:endParaRPr lang="en-US" sz="2800" dirty="0" smtClean="0">
              <a:solidFill>
                <a:schemeClr val="tx1">
                  <a:lumMod val="65000"/>
                  <a:lumOff val="35000"/>
                </a:schemeClr>
              </a:solidFill>
            </a:endParaRPr>
          </a:p>
          <a:p>
            <a:r>
              <a:rPr lang="en-US" sz="2800" dirty="0" smtClean="0">
                <a:solidFill>
                  <a:schemeClr val="tx1">
                    <a:lumMod val="65000"/>
                    <a:lumOff val="35000"/>
                  </a:schemeClr>
                </a:solidFill>
              </a:rPr>
              <a:t>Hong </a:t>
            </a:r>
            <a:r>
              <a:rPr lang="en-US" sz="2800" dirty="0">
                <a:solidFill>
                  <a:schemeClr val="tx1">
                    <a:lumMod val="65000"/>
                    <a:lumOff val="35000"/>
                  </a:schemeClr>
                </a:solidFill>
              </a:rPr>
              <a:t>Kong SAR, China.</a:t>
            </a:r>
          </a:p>
        </p:txBody>
      </p:sp>
      <p:pic>
        <p:nvPicPr>
          <p:cNvPr id="5" name="Picture 4"/>
          <p:cNvPicPr>
            <a:picLocks noChangeAspect="1"/>
          </p:cNvPicPr>
          <p:nvPr/>
        </p:nvPicPr>
        <p:blipFill rotWithShape="1">
          <a:blip r:embed="rId2"/>
          <a:srcRect b="56174"/>
          <a:stretch/>
        </p:blipFill>
        <p:spPr>
          <a:xfrm>
            <a:off x="492691" y="5225065"/>
            <a:ext cx="6065947" cy="625852"/>
          </a:xfrm>
          <a:prstGeom prst="rect">
            <a:avLst/>
          </a:prstGeom>
        </p:spPr>
      </p:pic>
      <p:pic>
        <p:nvPicPr>
          <p:cNvPr id="4" name="Picture 3"/>
          <p:cNvPicPr>
            <a:picLocks noChangeAspect="1"/>
          </p:cNvPicPr>
          <p:nvPr/>
        </p:nvPicPr>
        <p:blipFill>
          <a:blip r:embed="rId3"/>
          <a:stretch>
            <a:fillRect/>
          </a:stretch>
        </p:blipFill>
        <p:spPr>
          <a:xfrm>
            <a:off x="6676566" y="5161567"/>
            <a:ext cx="1961243" cy="742426"/>
          </a:xfrm>
          <a:prstGeom prst="rect">
            <a:avLst/>
          </a:prstGeom>
        </p:spPr>
      </p:pic>
      <p:sp>
        <p:nvSpPr>
          <p:cNvPr id="6" name="TextBox 5"/>
          <p:cNvSpPr txBox="1"/>
          <p:nvPr/>
        </p:nvSpPr>
        <p:spPr>
          <a:xfrm>
            <a:off x="3937000" y="2249714"/>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74264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ounded Rectangle 6"/>
          <p:cNvSpPr/>
          <p:nvPr/>
        </p:nvSpPr>
        <p:spPr>
          <a:xfrm>
            <a:off x="914399" y="4122327"/>
            <a:ext cx="7050568" cy="701407"/>
          </a:xfrm>
          <a:prstGeom prst="round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143000"/>
          </a:xfrm>
        </p:spPr>
        <p:txBody>
          <a:bodyPr>
            <a:normAutofit/>
          </a:bodyPr>
          <a:lstStyle/>
          <a:p>
            <a:r>
              <a:rPr lang="en-US" sz="3600" b="1" dirty="0"/>
              <a:t>CBIIT </a:t>
            </a:r>
            <a:r>
              <a:rPr lang="en-US" sz="3600" b="1" dirty="0" err="1" smtClean="0"/>
              <a:t>GigaGalaxy</a:t>
            </a:r>
            <a:r>
              <a:rPr lang="en-US" sz="3600" b="1" dirty="0" smtClean="0"/>
              <a:t> Structure</a:t>
            </a:r>
            <a:endParaRPr lang="en-US" sz="3600" b="1" dirty="0"/>
          </a:p>
        </p:txBody>
      </p:sp>
      <p:pic>
        <p:nvPicPr>
          <p:cNvPr id="17" name="Picture 16" descr="3.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8484" y="2912025"/>
            <a:ext cx="1148656" cy="624437"/>
          </a:xfrm>
          <a:prstGeom prst="rect">
            <a:avLst/>
          </a:prstGeom>
        </p:spPr>
      </p:pic>
      <p:pic>
        <p:nvPicPr>
          <p:cNvPr id="18" name="Picture 17" descr="4.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8484" y="2202043"/>
            <a:ext cx="1321060" cy="580970"/>
          </a:xfrm>
          <a:prstGeom prst="rect">
            <a:avLst/>
          </a:prstGeom>
        </p:spPr>
      </p:pic>
      <p:pic>
        <p:nvPicPr>
          <p:cNvPr id="19" name="Picture 18" descr="5.pn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287493" y="2847632"/>
            <a:ext cx="1944527" cy="493848"/>
          </a:xfrm>
          <a:prstGeom prst="rect">
            <a:avLst/>
          </a:prstGeom>
        </p:spPr>
      </p:pic>
      <p:sp>
        <p:nvSpPr>
          <p:cNvPr id="20" name="Up-Down Arrow 19"/>
          <p:cNvSpPr/>
          <p:nvPr/>
        </p:nvSpPr>
        <p:spPr>
          <a:xfrm>
            <a:off x="1182938" y="353646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Up-Down Arrow 21"/>
          <p:cNvSpPr/>
          <p:nvPr/>
        </p:nvSpPr>
        <p:spPr>
          <a:xfrm>
            <a:off x="7217702" y="352811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Up-Down Arrow 23"/>
          <p:cNvSpPr/>
          <p:nvPr/>
        </p:nvSpPr>
        <p:spPr>
          <a:xfrm>
            <a:off x="4038230" y="352811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6"/>
          <a:stretch>
            <a:fillRect/>
          </a:stretch>
        </p:blipFill>
        <p:spPr>
          <a:xfrm>
            <a:off x="2465080" y="2290785"/>
            <a:ext cx="2502440" cy="262265"/>
          </a:xfrm>
          <a:prstGeom prst="rect">
            <a:avLst/>
          </a:prstGeom>
        </p:spPr>
      </p:pic>
      <p:sp>
        <p:nvSpPr>
          <p:cNvPr id="9" name="TextBox 8"/>
          <p:cNvSpPr txBox="1"/>
          <p:nvPr/>
        </p:nvSpPr>
        <p:spPr>
          <a:xfrm>
            <a:off x="647662" y="1489876"/>
            <a:ext cx="1426481" cy="646331"/>
          </a:xfrm>
          <a:prstGeom prst="rect">
            <a:avLst/>
          </a:prstGeom>
          <a:noFill/>
        </p:spPr>
        <p:txBody>
          <a:bodyPr wrap="none" rtlCol="0">
            <a:spAutoFit/>
          </a:bodyPr>
          <a:lstStyle/>
          <a:p>
            <a:pPr algn="ctr"/>
            <a:r>
              <a:rPr lang="en-US" i="1" dirty="0" smtClean="0"/>
              <a:t>Tool</a:t>
            </a:r>
          </a:p>
          <a:p>
            <a:pPr algn="ctr"/>
            <a:r>
              <a:rPr lang="en-US" i="1" dirty="0" smtClean="0"/>
              <a:t>Development</a:t>
            </a:r>
            <a:endParaRPr lang="en-US" i="1" dirty="0"/>
          </a:p>
        </p:txBody>
      </p:sp>
      <p:sp>
        <p:nvSpPr>
          <p:cNvPr id="21" name="TextBox 20"/>
          <p:cNvSpPr txBox="1"/>
          <p:nvPr/>
        </p:nvSpPr>
        <p:spPr>
          <a:xfrm>
            <a:off x="6762393" y="1766875"/>
            <a:ext cx="1202573" cy="369332"/>
          </a:xfrm>
          <a:prstGeom prst="rect">
            <a:avLst/>
          </a:prstGeom>
          <a:noFill/>
        </p:spPr>
        <p:txBody>
          <a:bodyPr wrap="none" rtlCol="0">
            <a:spAutoFit/>
          </a:bodyPr>
          <a:lstStyle/>
          <a:p>
            <a:r>
              <a:rPr lang="en-US" i="1" dirty="0" smtClean="0"/>
              <a:t>Publishing</a:t>
            </a:r>
            <a:endParaRPr lang="en-US" i="1" dirty="0"/>
          </a:p>
        </p:txBody>
      </p:sp>
      <p:sp>
        <p:nvSpPr>
          <p:cNvPr id="26" name="TextBox 25"/>
          <p:cNvSpPr txBox="1"/>
          <p:nvPr/>
        </p:nvSpPr>
        <p:spPr>
          <a:xfrm>
            <a:off x="2416088" y="1766875"/>
            <a:ext cx="3930408" cy="369332"/>
          </a:xfrm>
          <a:prstGeom prst="rect">
            <a:avLst/>
          </a:prstGeom>
          <a:noFill/>
        </p:spPr>
        <p:txBody>
          <a:bodyPr wrap="none" rtlCol="0">
            <a:spAutoFit/>
          </a:bodyPr>
          <a:lstStyle/>
          <a:p>
            <a:r>
              <a:rPr lang="en-US" i="1" dirty="0" smtClean="0"/>
              <a:t>Biomedical and bioinformatics research</a:t>
            </a:r>
            <a:endParaRPr lang="en-US" i="1" dirty="0"/>
          </a:p>
        </p:txBody>
      </p:sp>
      <p:pic>
        <p:nvPicPr>
          <p:cNvPr id="10" name="Picture 9"/>
          <p:cNvPicPr>
            <a:picLocks noChangeAspect="1"/>
          </p:cNvPicPr>
          <p:nvPr/>
        </p:nvPicPr>
        <p:blipFill>
          <a:blip r:embed="rId7"/>
          <a:stretch>
            <a:fillRect/>
          </a:stretch>
        </p:blipFill>
        <p:spPr>
          <a:xfrm>
            <a:off x="2465080" y="2781499"/>
            <a:ext cx="1581098" cy="626115"/>
          </a:xfrm>
          <a:prstGeom prst="rect">
            <a:avLst/>
          </a:prstGeom>
        </p:spPr>
      </p:pic>
      <p:sp>
        <p:nvSpPr>
          <p:cNvPr id="3" name="Rectangle 2"/>
          <p:cNvSpPr/>
          <p:nvPr/>
        </p:nvSpPr>
        <p:spPr>
          <a:xfrm>
            <a:off x="536713" y="1321904"/>
            <a:ext cx="1679713" cy="383650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descr="2.png"/>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17702" y="2720565"/>
            <a:ext cx="991033" cy="286181"/>
          </a:xfrm>
          <a:prstGeom prst="rect">
            <a:avLst/>
          </a:prstGeom>
        </p:spPr>
      </p:pic>
      <p:pic>
        <p:nvPicPr>
          <p:cNvPr id="25" name="Picture 24" descr="GigaLogo.jpg"/>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666344" y="2325013"/>
            <a:ext cx="1103243" cy="33503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6" name="Picture 5"/>
          <p:cNvPicPr>
            <a:picLocks noChangeAspect="1"/>
          </p:cNvPicPr>
          <p:nvPr/>
        </p:nvPicPr>
        <p:blipFill>
          <a:blip r:embed="rId10"/>
          <a:stretch>
            <a:fillRect/>
          </a:stretch>
        </p:blipFill>
        <p:spPr>
          <a:xfrm>
            <a:off x="2783393" y="4266791"/>
            <a:ext cx="3041278" cy="424594"/>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68725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SOAP?</a:t>
            </a:r>
            <a:endParaRPr lang="en-US" dirty="0"/>
          </a:p>
        </p:txBody>
      </p:sp>
      <p:sp>
        <p:nvSpPr>
          <p:cNvPr id="3" name="Content Placeholder 2"/>
          <p:cNvSpPr>
            <a:spLocks noGrp="1"/>
          </p:cNvSpPr>
          <p:nvPr>
            <p:ph idx="1"/>
          </p:nvPr>
        </p:nvSpPr>
        <p:spPr>
          <a:xfrm>
            <a:off x="457200" y="1348273"/>
            <a:ext cx="8229600" cy="4525963"/>
          </a:xfrm>
        </p:spPr>
        <p:txBody>
          <a:bodyPr>
            <a:normAutofit/>
          </a:bodyPr>
          <a:lstStyle/>
          <a:p>
            <a:r>
              <a:rPr lang="en-US" sz="1800" b="1" dirty="0" smtClean="0"/>
              <a:t>SOAP</a:t>
            </a:r>
            <a:r>
              <a:rPr lang="en-US" sz="1800" dirty="0" smtClean="0"/>
              <a:t> - </a:t>
            </a:r>
            <a:r>
              <a:rPr lang="en-US" sz="1800" dirty="0"/>
              <a:t>a tool package that provides full solution to </a:t>
            </a:r>
            <a:r>
              <a:rPr lang="en-US" sz="1800" dirty="0" smtClean="0"/>
              <a:t>NGS data analysis by BGI. </a:t>
            </a:r>
          </a:p>
          <a:p>
            <a:endParaRPr lang="en-US" dirty="0"/>
          </a:p>
        </p:txBody>
      </p:sp>
      <p:pic>
        <p:nvPicPr>
          <p:cNvPr id="4" name="Picture 3" descr="2.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945605" y="1789040"/>
            <a:ext cx="4960159" cy="4458743"/>
          </a:xfrm>
          <a:prstGeom prst="rect">
            <a:avLst/>
          </a:prstGeom>
        </p:spPr>
      </p:pic>
      <p:pic>
        <p:nvPicPr>
          <p:cNvPr id="5" name="Picture 4" descr="3.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422422" y="621878"/>
            <a:ext cx="1148656" cy="624437"/>
          </a:xfrm>
          <a:prstGeom prst="rect">
            <a:avLst/>
          </a:prstGeom>
        </p:spPr>
      </p:pic>
      <p:sp>
        <p:nvSpPr>
          <p:cNvPr id="6" name="Rectangle 5"/>
          <p:cNvSpPr/>
          <p:nvPr/>
        </p:nvSpPr>
        <p:spPr>
          <a:xfrm>
            <a:off x="5121793" y="6265862"/>
            <a:ext cx="2943046" cy="369332"/>
          </a:xfrm>
          <a:prstGeom prst="rect">
            <a:avLst/>
          </a:prstGeom>
        </p:spPr>
        <p:txBody>
          <a:bodyPr wrap="none">
            <a:spAutoFit/>
          </a:bodyPr>
          <a:lstStyle/>
          <a:p>
            <a:r>
              <a:rPr lang="en-US" dirty="0"/>
              <a:t>http://</a:t>
            </a:r>
            <a:r>
              <a:rPr lang="en-US" dirty="0" err="1"/>
              <a:t>soap.genomics.org.cn</a:t>
            </a:r>
            <a:r>
              <a:rPr lang="en-US" dirty="0"/>
              <a:t>/</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81877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SOAP?</a:t>
            </a:r>
            <a:endParaRPr lang="en-US" dirty="0"/>
          </a:p>
        </p:txBody>
      </p:sp>
      <p:sp>
        <p:nvSpPr>
          <p:cNvPr id="3" name="Content Placeholder 2"/>
          <p:cNvSpPr>
            <a:spLocks noGrp="1"/>
          </p:cNvSpPr>
          <p:nvPr>
            <p:ph idx="1"/>
          </p:nvPr>
        </p:nvSpPr>
        <p:spPr/>
        <p:txBody>
          <a:bodyPr>
            <a:noAutofit/>
          </a:bodyPr>
          <a:lstStyle/>
          <a:p>
            <a:r>
              <a:rPr lang="en-US" sz="2000" dirty="0" smtClean="0"/>
              <a:t>Galaxy </a:t>
            </a:r>
            <a:r>
              <a:rPr lang="en-US" sz="2000" dirty="0"/>
              <a:t>has been using </a:t>
            </a:r>
            <a:r>
              <a:rPr lang="en-US" sz="2000" dirty="0" err="1"/>
              <a:t>SAMtools</a:t>
            </a:r>
            <a:r>
              <a:rPr lang="en-US" sz="2000" dirty="0"/>
              <a:t> for consensus sequence calling, but the recent upgrade has left this part out, which is very limited to some biologists. </a:t>
            </a:r>
            <a:endParaRPr lang="en-US" sz="2000" dirty="0" smtClean="0"/>
          </a:p>
          <a:p>
            <a:endParaRPr lang="en-US" sz="2000" dirty="0"/>
          </a:p>
          <a:p>
            <a:r>
              <a:rPr lang="en-US" sz="2000" dirty="0" err="1" smtClean="0"/>
              <a:t>SOAPsnp</a:t>
            </a:r>
            <a:r>
              <a:rPr lang="en-US" sz="2000" dirty="0" smtClean="0"/>
              <a:t> is </a:t>
            </a:r>
            <a:r>
              <a:rPr lang="en-US" sz="2000" dirty="0"/>
              <a:t>the only other method that can call full consensus sequences besides </a:t>
            </a:r>
            <a:r>
              <a:rPr lang="en-US" sz="2000" dirty="0" err="1" smtClean="0"/>
              <a:t>SAMtools</a:t>
            </a:r>
            <a:r>
              <a:rPr lang="en-US" sz="2000" dirty="0" smtClean="0"/>
              <a:t>.</a:t>
            </a:r>
            <a:endParaRPr lang="en-US" sz="2000" dirty="0"/>
          </a:p>
          <a:p>
            <a:endParaRPr lang="en-US" sz="2000" dirty="0"/>
          </a:p>
          <a:p>
            <a:r>
              <a:rPr lang="en-US" sz="2000" dirty="0" smtClean="0"/>
              <a:t>The </a:t>
            </a:r>
            <a:r>
              <a:rPr lang="en-US" sz="2000" dirty="0"/>
              <a:t>main galaxy site supports none of the SOAP tools, including </a:t>
            </a:r>
            <a:r>
              <a:rPr lang="en-US" sz="2000" dirty="0" err="1" smtClean="0"/>
              <a:t>SOAPsnp</a:t>
            </a:r>
            <a:r>
              <a:rPr lang="en-US" sz="2000" dirty="0" smtClean="0"/>
              <a:t>.</a:t>
            </a:r>
            <a:endParaRPr lang="en-US" sz="2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6784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Galaxy Tool Shed</a:t>
            </a:r>
            <a:endParaRPr lang="en-US" dirty="0"/>
          </a:p>
        </p:txBody>
      </p:sp>
      <p:sp>
        <p:nvSpPr>
          <p:cNvPr id="6" name="Content Placeholder 5"/>
          <p:cNvSpPr>
            <a:spLocks noGrp="1"/>
          </p:cNvSpPr>
          <p:nvPr>
            <p:ph idx="1"/>
          </p:nvPr>
        </p:nvSpPr>
        <p:spPr>
          <a:xfrm>
            <a:off x="457200" y="1706078"/>
            <a:ext cx="5924349" cy="4525963"/>
          </a:xfrm>
        </p:spPr>
        <p:txBody>
          <a:bodyPr>
            <a:normAutofit/>
          </a:bodyPr>
          <a:lstStyle/>
          <a:p>
            <a:r>
              <a:rPr lang="en-US" sz="2400" dirty="0" smtClean="0"/>
              <a:t>Enables sharing of Galaxy tools across Galaxy servers around the world.</a:t>
            </a:r>
          </a:p>
          <a:p>
            <a:endParaRPr lang="en-US" sz="2400" dirty="0"/>
          </a:p>
          <a:p>
            <a:r>
              <a:rPr lang="en-US" sz="2400" dirty="0" smtClean="0"/>
              <a:t>SOAP package tools configured for use in Galaxy.</a:t>
            </a:r>
            <a:endParaRPr lang="en-US" sz="2000" dirty="0" smtClean="0"/>
          </a:p>
          <a:p>
            <a:pPr lvl="1"/>
            <a:r>
              <a:rPr lang="en-US" sz="2000" dirty="0" err="1" smtClean="0"/>
              <a:t>SOAPsnp</a:t>
            </a:r>
            <a:r>
              <a:rPr lang="en-US" sz="2000" dirty="0" smtClean="0"/>
              <a:t>/</a:t>
            </a:r>
            <a:r>
              <a:rPr lang="en-US" sz="2000" dirty="0" err="1" smtClean="0"/>
              <a:t>SOAPdenovo</a:t>
            </a:r>
            <a:endParaRPr lang="en-US" sz="2000"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381549" y="1806444"/>
            <a:ext cx="2138412" cy="275044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794482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38"/>
            <a:ext cx="8229600" cy="1143000"/>
          </a:xfrm>
        </p:spPr>
        <p:txBody>
          <a:bodyPr/>
          <a:lstStyle/>
          <a:p>
            <a:r>
              <a:rPr lang="en-US" dirty="0" smtClean="0"/>
              <a:t>NGS mapping: SOAP1</a:t>
            </a:r>
            <a:endParaRPr lang="en-US" dirty="0"/>
          </a:p>
        </p:txBody>
      </p:sp>
      <p:pic>
        <p:nvPicPr>
          <p:cNvPr id="4" name="Picture 3"/>
          <p:cNvPicPr>
            <a:picLocks noChangeAspect="1"/>
          </p:cNvPicPr>
          <p:nvPr/>
        </p:nvPicPr>
        <p:blipFill>
          <a:blip r:embed="rId2"/>
          <a:stretch>
            <a:fillRect/>
          </a:stretch>
        </p:blipFill>
        <p:spPr>
          <a:xfrm>
            <a:off x="1179286" y="1091066"/>
            <a:ext cx="6964873" cy="5522005"/>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31516634"/>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128"/>
            <a:ext cx="8229600" cy="1143000"/>
          </a:xfrm>
        </p:spPr>
        <p:txBody>
          <a:bodyPr/>
          <a:lstStyle/>
          <a:p>
            <a:r>
              <a:rPr lang="en-US" dirty="0" smtClean="0"/>
              <a:t>NGS mapping: SOAP2</a:t>
            </a:r>
            <a:endParaRPr lang="en-US" dirty="0"/>
          </a:p>
        </p:txBody>
      </p:sp>
      <p:pic>
        <p:nvPicPr>
          <p:cNvPr id="4" name="Picture 3"/>
          <p:cNvPicPr>
            <a:picLocks noChangeAspect="1"/>
          </p:cNvPicPr>
          <p:nvPr/>
        </p:nvPicPr>
        <p:blipFill>
          <a:blip r:embed="rId2"/>
          <a:stretch>
            <a:fillRect/>
          </a:stretch>
        </p:blipFill>
        <p:spPr>
          <a:xfrm>
            <a:off x="1324429" y="1095056"/>
            <a:ext cx="6359071" cy="5718186"/>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48258911"/>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005"/>
            <a:ext cx="8229600" cy="1143000"/>
          </a:xfrm>
        </p:spPr>
        <p:txBody>
          <a:bodyPr/>
          <a:lstStyle/>
          <a:p>
            <a:r>
              <a:rPr lang="en-US" dirty="0" err="1" smtClean="0"/>
              <a:t>SOAPsnp</a:t>
            </a:r>
            <a:endParaRPr lang="en-US" dirty="0"/>
          </a:p>
        </p:txBody>
      </p:sp>
      <p:pic>
        <p:nvPicPr>
          <p:cNvPr id="5" name="Picture 4"/>
          <p:cNvPicPr>
            <a:picLocks noChangeAspect="1"/>
          </p:cNvPicPr>
          <p:nvPr/>
        </p:nvPicPr>
        <p:blipFill>
          <a:blip r:embed="rId3"/>
          <a:stretch>
            <a:fillRect/>
          </a:stretch>
        </p:blipFill>
        <p:spPr>
          <a:xfrm>
            <a:off x="1297213" y="1003142"/>
            <a:ext cx="6440715" cy="5791602"/>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43551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8"/>
            <a:ext cx="8229600" cy="1143000"/>
          </a:xfrm>
        </p:spPr>
        <p:txBody>
          <a:bodyPr/>
          <a:lstStyle/>
          <a:p>
            <a:r>
              <a:rPr lang="en-US" dirty="0" err="1" smtClean="0"/>
              <a:t>SOAPpopindel</a:t>
            </a:r>
            <a:endParaRPr lang="en-US" dirty="0"/>
          </a:p>
        </p:txBody>
      </p:sp>
      <p:pic>
        <p:nvPicPr>
          <p:cNvPr id="4" name="Picture 3"/>
          <p:cNvPicPr>
            <a:picLocks noChangeAspect="1"/>
          </p:cNvPicPr>
          <p:nvPr/>
        </p:nvPicPr>
        <p:blipFill>
          <a:blip r:embed="rId2"/>
          <a:stretch>
            <a:fillRect/>
          </a:stretch>
        </p:blipFill>
        <p:spPr>
          <a:xfrm>
            <a:off x="1224643" y="1024960"/>
            <a:ext cx="6751373" cy="5760467"/>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21605866"/>
      </p:ext>
    </p:extLst>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8"/>
            <a:ext cx="8229600" cy="1143000"/>
          </a:xfrm>
        </p:spPr>
        <p:txBody>
          <a:bodyPr>
            <a:normAutofit/>
          </a:bodyPr>
          <a:lstStyle/>
          <a:p>
            <a:r>
              <a:rPr lang="en-US" sz="3600" dirty="0" smtClean="0"/>
              <a:t>NGS De Novo Assembly: </a:t>
            </a:r>
            <a:r>
              <a:rPr lang="en-US" sz="3600" dirty="0" err="1" smtClean="0"/>
              <a:t>SOAPdenovo</a:t>
            </a:r>
            <a:endParaRPr lang="en-US" sz="3600" dirty="0"/>
          </a:p>
        </p:txBody>
      </p:sp>
      <p:pic>
        <p:nvPicPr>
          <p:cNvPr id="5" name="Picture 4"/>
          <p:cNvPicPr>
            <a:picLocks noChangeAspect="1"/>
          </p:cNvPicPr>
          <p:nvPr/>
        </p:nvPicPr>
        <p:blipFill>
          <a:blip r:embed="rId3"/>
          <a:stretch>
            <a:fillRect/>
          </a:stretch>
        </p:blipFill>
        <p:spPr>
          <a:xfrm>
            <a:off x="1256662" y="1006929"/>
            <a:ext cx="6781052" cy="5705928"/>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46341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495"/>
            <a:ext cx="8229600" cy="1143000"/>
          </a:xfrm>
        </p:spPr>
        <p:txBody>
          <a:bodyPr>
            <a:normAutofit fontScale="90000"/>
          </a:bodyPr>
          <a:lstStyle/>
          <a:p>
            <a:r>
              <a:rPr lang="en-US" dirty="0"/>
              <a:t>NGS De Novo Assembly: </a:t>
            </a:r>
            <a:r>
              <a:rPr lang="en-US" dirty="0" smtClean="0"/>
              <a:t>SOAPdenovo2</a:t>
            </a:r>
            <a:endParaRPr lang="en-US" dirty="0"/>
          </a:p>
        </p:txBody>
      </p:sp>
      <p:pic>
        <p:nvPicPr>
          <p:cNvPr id="4" name="Picture 3"/>
          <p:cNvPicPr>
            <a:picLocks noChangeAspect="1"/>
          </p:cNvPicPr>
          <p:nvPr/>
        </p:nvPicPr>
        <p:blipFill>
          <a:blip r:embed="rId2"/>
          <a:stretch>
            <a:fillRect/>
          </a:stretch>
        </p:blipFill>
        <p:spPr>
          <a:xfrm>
            <a:off x="1533072" y="1081995"/>
            <a:ext cx="6083814" cy="565688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81582238"/>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CBIIT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70935" y="2109120"/>
            <a:ext cx="5287134" cy="3725256"/>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83029" y="1255956"/>
            <a:ext cx="5375040" cy="650482"/>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4" name="Rectangle 3"/>
          <p:cNvSpPr/>
          <p:nvPr/>
        </p:nvSpPr>
        <p:spPr>
          <a:xfrm>
            <a:off x="5834502" y="1255956"/>
            <a:ext cx="3145870" cy="4524315"/>
          </a:xfrm>
          <a:prstGeom prst="rect">
            <a:avLst/>
          </a:prstGeom>
        </p:spPr>
        <p:txBody>
          <a:bodyPr wrap="square">
            <a:spAutoFit/>
          </a:bodyPr>
          <a:lstStyle/>
          <a:p>
            <a:pPr marL="285750" indent="-285750">
              <a:buFont typeface="Arial" pitchFamily="34" charset="0"/>
              <a:buChar char="•"/>
            </a:pPr>
            <a:r>
              <a:rPr lang="en-US" dirty="0" smtClean="0"/>
              <a:t>Jointly </a:t>
            </a:r>
            <a:r>
              <a:rPr lang="en-US" dirty="0"/>
              <a:t>established between The Chinese University of Hong Kong (CUHK) and </a:t>
            </a:r>
            <a:r>
              <a:rPr lang="en-US" dirty="0" smtClean="0"/>
              <a:t>BGI.</a:t>
            </a:r>
          </a:p>
          <a:p>
            <a:pPr marL="285750" indent="-285750">
              <a:buFont typeface="Arial" pitchFamily="34" charset="0"/>
              <a:buChar char="•"/>
            </a:pPr>
            <a:endParaRPr lang="en-US" dirty="0"/>
          </a:p>
          <a:p>
            <a:pPr marL="285750" indent="-285750">
              <a:buFont typeface="Arial" pitchFamily="34" charset="0"/>
              <a:buChar char="•"/>
            </a:pPr>
            <a:r>
              <a:rPr lang="en-US" dirty="0" smtClean="0"/>
              <a:t>“</a:t>
            </a:r>
            <a:r>
              <a:rPr lang="en-US" i="1" dirty="0" smtClean="0"/>
              <a:t>We </a:t>
            </a:r>
            <a:r>
              <a:rPr lang="en-US" i="1" dirty="0"/>
              <a:t>aim to provide a platform conducive </a:t>
            </a:r>
            <a:r>
              <a:rPr lang="en-US" i="1" dirty="0" smtClean="0"/>
              <a:t>to  </a:t>
            </a:r>
            <a:r>
              <a:rPr lang="en-US" i="1" dirty="0"/>
              <a:t>training of multi-disciplinary talents conversant with the knowledge and application of genomics, proteomics, genetics , computation biology and bioinformatics, by capitalizing on both institutions’ expertise and strengths in genomic science</a:t>
            </a:r>
            <a:r>
              <a:rPr lang="en-US" dirty="0" smtClean="0"/>
              <a:t>.”</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4376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ounded Rectangle 6"/>
          <p:cNvSpPr/>
          <p:nvPr/>
        </p:nvSpPr>
        <p:spPr>
          <a:xfrm>
            <a:off x="914399" y="4122327"/>
            <a:ext cx="7050568" cy="701407"/>
          </a:xfrm>
          <a:prstGeom prst="round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143000"/>
          </a:xfrm>
        </p:spPr>
        <p:txBody>
          <a:bodyPr>
            <a:normAutofit/>
          </a:bodyPr>
          <a:lstStyle/>
          <a:p>
            <a:r>
              <a:rPr lang="en-US" sz="3600" b="1" dirty="0"/>
              <a:t>CBIIT </a:t>
            </a:r>
            <a:r>
              <a:rPr lang="en-US" sz="3600" b="1" dirty="0" err="1"/>
              <a:t>GigaGalaxy</a:t>
            </a:r>
            <a:r>
              <a:rPr lang="en-US" sz="3600" b="1" dirty="0"/>
              <a:t> </a:t>
            </a:r>
            <a:r>
              <a:rPr lang="en-US" sz="3600" b="1" dirty="0" smtClean="0"/>
              <a:t>structure</a:t>
            </a:r>
            <a:endParaRPr lang="en-US" sz="3600" b="1" dirty="0"/>
          </a:p>
        </p:txBody>
      </p:sp>
      <p:pic>
        <p:nvPicPr>
          <p:cNvPr id="16" name="Picture 15" descr="2.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17702" y="2720565"/>
            <a:ext cx="991033" cy="286181"/>
          </a:xfrm>
          <a:prstGeom prst="rect">
            <a:avLst/>
          </a:prstGeom>
        </p:spPr>
      </p:pic>
      <p:pic>
        <p:nvPicPr>
          <p:cNvPr id="17" name="Picture 16" descr="3.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8484" y="2912025"/>
            <a:ext cx="1148656" cy="624437"/>
          </a:xfrm>
          <a:prstGeom prst="rect">
            <a:avLst/>
          </a:prstGeom>
        </p:spPr>
      </p:pic>
      <p:pic>
        <p:nvPicPr>
          <p:cNvPr id="18" name="Picture 17" descr="4.pn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8484" y="2202043"/>
            <a:ext cx="1321060" cy="580970"/>
          </a:xfrm>
          <a:prstGeom prst="rect">
            <a:avLst/>
          </a:prstGeom>
        </p:spPr>
      </p:pic>
      <p:pic>
        <p:nvPicPr>
          <p:cNvPr id="19" name="Picture 18" descr="5.png"/>
          <p:cNvPicPr>
            <a:picLocks noChangeAspect="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335413" y="2847632"/>
            <a:ext cx="1944527" cy="493848"/>
          </a:xfrm>
          <a:prstGeom prst="rect">
            <a:avLst/>
          </a:prstGeom>
        </p:spPr>
      </p:pic>
      <p:sp>
        <p:nvSpPr>
          <p:cNvPr id="20" name="Up-Down Arrow 19"/>
          <p:cNvSpPr/>
          <p:nvPr/>
        </p:nvSpPr>
        <p:spPr>
          <a:xfrm>
            <a:off x="1182938" y="353646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Up-Down Arrow 21"/>
          <p:cNvSpPr/>
          <p:nvPr/>
        </p:nvSpPr>
        <p:spPr>
          <a:xfrm>
            <a:off x="7217702" y="352811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Up-Down Arrow 23"/>
          <p:cNvSpPr/>
          <p:nvPr/>
        </p:nvSpPr>
        <p:spPr>
          <a:xfrm>
            <a:off x="4038230" y="352811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7"/>
          <a:stretch>
            <a:fillRect/>
          </a:stretch>
        </p:blipFill>
        <p:spPr>
          <a:xfrm>
            <a:off x="2465080" y="2290785"/>
            <a:ext cx="2502440" cy="262265"/>
          </a:xfrm>
          <a:prstGeom prst="rect">
            <a:avLst/>
          </a:prstGeom>
        </p:spPr>
      </p:pic>
      <p:sp>
        <p:nvSpPr>
          <p:cNvPr id="9" name="TextBox 8"/>
          <p:cNvSpPr txBox="1"/>
          <p:nvPr/>
        </p:nvSpPr>
        <p:spPr>
          <a:xfrm>
            <a:off x="564119" y="1489876"/>
            <a:ext cx="1593568" cy="646331"/>
          </a:xfrm>
          <a:prstGeom prst="rect">
            <a:avLst/>
          </a:prstGeom>
          <a:noFill/>
        </p:spPr>
        <p:txBody>
          <a:bodyPr wrap="none" rtlCol="0">
            <a:spAutoFit/>
          </a:bodyPr>
          <a:lstStyle/>
          <a:p>
            <a:pPr algn="ctr"/>
            <a:r>
              <a:rPr lang="en-US" i="1" dirty="0" smtClean="0"/>
              <a:t>Bioinformatics</a:t>
            </a:r>
          </a:p>
          <a:p>
            <a:pPr algn="ctr"/>
            <a:r>
              <a:rPr lang="en-US" i="1" dirty="0" smtClean="0"/>
              <a:t>Development</a:t>
            </a:r>
            <a:endParaRPr lang="en-US" i="1" dirty="0"/>
          </a:p>
        </p:txBody>
      </p:sp>
      <p:sp>
        <p:nvSpPr>
          <p:cNvPr id="21" name="TextBox 20"/>
          <p:cNvSpPr txBox="1"/>
          <p:nvPr/>
        </p:nvSpPr>
        <p:spPr>
          <a:xfrm>
            <a:off x="6762393" y="1766875"/>
            <a:ext cx="1202573" cy="369332"/>
          </a:xfrm>
          <a:prstGeom prst="rect">
            <a:avLst/>
          </a:prstGeom>
          <a:noFill/>
        </p:spPr>
        <p:txBody>
          <a:bodyPr wrap="none" rtlCol="0">
            <a:spAutoFit/>
          </a:bodyPr>
          <a:lstStyle/>
          <a:p>
            <a:r>
              <a:rPr lang="en-US" i="1" dirty="0" smtClean="0"/>
              <a:t>Publishing</a:t>
            </a:r>
            <a:endParaRPr lang="en-US" i="1" dirty="0"/>
          </a:p>
        </p:txBody>
      </p:sp>
      <p:sp>
        <p:nvSpPr>
          <p:cNvPr id="26" name="TextBox 25"/>
          <p:cNvSpPr txBox="1"/>
          <p:nvPr/>
        </p:nvSpPr>
        <p:spPr>
          <a:xfrm>
            <a:off x="2416088" y="1766875"/>
            <a:ext cx="3930408" cy="369332"/>
          </a:xfrm>
          <a:prstGeom prst="rect">
            <a:avLst/>
          </a:prstGeom>
          <a:noFill/>
        </p:spPr>
        <p:txBody>
          <a:bodyPr wrap="none" rtlCol="0">
            <a:spAutoFit/>
          </a:bodyPr>
          <a:lstStyle/>
          <a:p>
            <a:r>
              <a:rPr lang="en-US" i="1" dirty="0" smtClean="0"/>
              <a:t>Biomedical and bioinformatics research</a:t>
            </a:r>
            <a:endParaRPr lang="en-US" i="1" dirty="0"/>
          </a:p>
        </p:txBody>
      </p:sp>
      <p:pic>
        <p:nvPicPr>
          <p:cNvPr id="10" name="Picture 9"/>
          <p:cNvPicPr>
            <a:picLocks noChangeAspect="1"/>
          </p:cNvPicPr>
          <p:nvPr/>
        </p:nvPicPr>
        <p:blipFill>
          <a:blip r:embed="rId8"/>
          <a:stretch>
            <a:fillRect/>
          </a:stretch>
        </p:blipFill>
        <p:spPr>
          <a:xfrm>
            <a:off x="2465080" y="2781499"/>
            <a:ext cx="1581098" cy="626115"/>
          </a:xfrm>
          <a:prstGeom prst="rect">
            <a:avLst/>
          </a:prstGeom>
        </p:spPr>
      </p:pic>
      <p:pic>
        <p:nvPicPr>
          <p:cNvPr id="23" name="Picture 22" descr="GigaLogo.jpg"/>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666344" y="2325013"/>
            <a:ext cx="1103243" cy="33503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25" name="Rectangle 24"/>
          <p:cNvSpPr/>
          <p:nvPr/>
        </p:nvSpPr>
        <p:spPr>
          <a:xfrm>
            <a:off x="4184737" y="1951541"/>
            <a:ext cx="2245880" cy="1964476"/>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10"/>
          <a:stretch>
            <a:fillRect/>
          </a:stretch>
        </p:blipFill>
        <p:spPr>
          <a:xfrm>
            <a:off x="2783393" y="4266791"/>
            <a:ext cx="3041278" cy="424594"/>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251623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it work?</a:t>
            </a:r>
            <a:endParaRPr lang="en-US" dirty="0"/>
          </a:p>
        </p:txBody>
      </p:sp>
      <p:sp>
        <p:nvSpPr>
          <p:cNvPr id="3" name="Content Placeholder 2"/>
          <p:cNvSpPr>
            <a:spLocks noGrp="1"/>
          </p:cNvSpPr>
          <p:nvPr>
            <p:ph idx="1"/>
          </p:nvPr>
        </p:nvSpPr>
        <p:spPr>
          <a:xfrm>
            <a:off x="4092171" y="1944898"/>
            <a:ext cx="5187899" cy="4525963"/>
          </a:xfrm>
        </p:spPr>
        <p:txBody>
          <a:bodyPr>
            <a:normAutofit/>
          </a:bodyPr>
          <a:lstStyle/>
          <a:p>
            <a:r>
              <a:rPr lang="en-US" sz="2000" b="1" dirty="0" err="1"/>
              <a:t>m</a:t>
            </a:r>
            <a:r>
              <a:rPr lang="en-US" sz="2000" b="1" dirty="0" err="1" smtClean="0"/>
              <a:t>yExperiment</a:t>
            </a:r>
            <a:r>
              <a:rPr lang="en-US" sz="2000" dirty="0" smtClean="0"/>
              <a:t> -a repository for workflows.</a:t>
            </a:r>
          </a:p>
          <a:p>
            <a:endParaRPr lang="en-US" sz="2000" dirty="0"/>
          </a:p>
          <a:p>
            <a:pPr>
              <a:buFont typeface="Wingdings" charset="2"/>
              <a:buChar char="Ø"/>
            </a:pPr>
            <a:r>
              <a:rPr lang="en-US" sz="2000" dirty="0" err="1" smtClean="0"/>
              <a:t>Taverna</a:t>
            </a:r>
            <a:r>
              <a:rPr lang="en-US" sz="2000" dirty="0" smtClean="0"/>
              <a:t> workflows.</a:t>
            </a:r>
            <a:endParaRPr lang="en-US" sz="2000" dirty="0"/>
          </a:p>
          <a:p>
            <a:pPr>
              <a:buFont typeface="Wingdings" charset="2"/>
              <a:buChar char="Ø"/>
            </a:pPr>
            <a:endParaRPr lang="en-US" sz="2000" dirty="0" smtClean="0"/>
          </a:p>
          <a:p>
            <a:pPr>
              <a:buFont typeface="Wingdings" charset="2"/>
              <a:buChar char="Ø"/>
            </a:pPr>
            <a:r>
              <a:rPr lang="en-US" sz="2000" dirty="0" smtClean="0"/>
              <a:t>New</a:t>
            </a:r>
            <a:r>
              <a:rPr lang="en-US" sz="2000" dirty="0"/>
              <a:t>: </a:t>
            </a:r>
            <a:r>
              <a:rPr lang="en-US" sz="2000" dirty="0" smtClean="0"/>
              <a:t>Galaxy</a:t>
            </a:r>
            <a:r>
              <a:rPr lang="en-US" sz="2000" dirty="0"/>
              <a:t> </a:t>
            </a:r>
            <a:r>
              <a:rPr lang="en-US" sz="2000" dirty="0" smtClean="0"/>
              <a:t>workflows.</a:t>
            </a:r>
          </a:p>
          <a:p>
            <a:pPr marL="0" indent="0">
              <a:buNone/>
            </a:pPr>
            <a:endParaRPr lang="en-US" sz="2000" dirty="0"/>
          </a:p>
          <a:p>
            <a:r>
              <a:rPr lang="en-US" sz="2000" b="1" dirty="0"/>
              <a:t>CBIIT </a:t>
            </a:r>
            <a:r>
              <a:rPr lang="en-US" sz="2000" b="1" dirty="0" err="1"/>
              <a:t>GigaGalaxy</a:t>
            </a:r>
            <a:r>
              <a:rPr lang="en-US" sz="2000" b="1" dirty="0"/>
              <a:t> </a:t>
            </a:r>
            <a:r>
              <a:rPr lang="en-US" sz="2000" dirty="0" smtClean="0"/>
              <a:t>integration</a:t>
            </a:r>
            <a:endParaRPr lang="en-US" sz="2000" dirty="0"/>
          </a:p>
        </p:txBody>
      </p:sp>
      <p:pic>
        <p:nvPicPr>
          <p:cNvPr id="4" name="Picture 3" descr="5.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74821" y="644011"/>
            <a:ext cx="1944527" cy="493848"/>
          </a:xfrm>
          <a:prstGeom prst="rect">
            <a:avLst/>
          </a:prstGeom>
        </p:spPr>
      </p:pic>
      <p:pic>
        <p:nvPicPr>
          <p:cNvPr id="6" name="Picture 6" descr="http://upload.wikimedia.org/wikipedia/commons/6/6e/Taverna-wheel-logo.png"/>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767005" y="2606175"/>
            <a:ext cx="661704" cy="611506"/>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8193" name="Picture 1"/>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185780" y="3509075"/>
            <a:ext cx="1114425" cy="30480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8471" y="1859643"/>
            <a:ext cx="4001883" cy="259389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5" name="Rectangle 4"/>
          <p:cNvSpPr/>
          <p:nvPr/>
        </p:nvSpPr>
        <p:spPr>
          <a:xfrm>
            <a:off x="629602" y="4438633"/>
            <a:ext cx="3107266" cy="369332"/>
          </a:xfrm>
          <a:prstGeom prst="rect">
            <a:avLst/>
          </a:prstGeom>
        </p:spPr>
        <p:txBody>
          <a:bodyPr wrap="none">
            <a:spAutoFit/>
          </a:bodyPr>
          <a:lstStyle/>
          <a:p>
            <a:r>
              <a:rPr lang="en-US" dirty="0" smtClean="0"/>
              <a:t>http://</a:t>
            </a:r>
            <a:r>
              <a:rPr lang="en-US" dirty="0" err="1" smtClean="0"/>
              <a:t>www.myexperiment.org</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00833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Taverna</a:t>
            </a:r>
            <a:r>
              <a:rPr lang="en-US" dirty="0" smtClean="0"/>
              <a:t> workflow</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47726" y="1454064"/>
            <a:ext cx="3912481" cy="4747556"/>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7174" name="Picture 6" descr="http://www.beilstein-institut.de/escec2007/proceedings/Snoep/images/ESCEC2007_10_03a.jpg"/>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01208" y="3232072"/>
            <a:ext cx="3836890" cy="2786172"/>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17356" t="54406" r="42931" b="8321"/>
          <a:stretch/>
        </p:blipFill>
        <p:spPr bwMode="auto">
          <a:xfrm>
            <a:off x="6727371" y="3674607"/>
            <a:ext cx="1996751" cy="2174033"/>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0" name="Picture 6" descr="http://upload.wikimedia.org/wikipedia/commons/6/6e/Taverna-wheel-logo.png"/>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506212" y="488029"/>
            <a:ext cx="820952" cy="758673"/>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3" name="Rectangle 2"/>
          <p:cNvSpPr/>
          <p:nvPr/>
        </p:nvSpPr>
        <p:spPr>
          <a:xfrm>
            <a:off x="5198524" y="6201620"/>
            <a:ext cx="2829095" cy="369332"/>
          </a:xfrm>
          <a:prstGeom prst="rect">
            <a:avLst/>
          </a:prstGeom>
        </p:spPr>
        <p:txBody>
          <a:bodyPr wrap="none">
            <a:spAutoFit/>
          </a:bodyPr>
          <a:lstStyle/>
          <a:p>
            <a:r>
              <a:rPr lang="en-US" dirty="0"/>
              <a:t>http://</a:t>
            </a:r>
            <a:r>
              <a:rPr lang="en-US" dirty="0" err="1"/>
              <a:t>www.taverna.org.uk</a:t>
            </a:r>
            <a:r>
              <a:rPr lang="en-US" dirty="0"/>
              <a:t>/</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07068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419517" y="3294114"/>
            <a:ext cx="4267200" cy="28003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28891" y="603042"/>
            <a:ext cx="5457825" cy="33718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026768" y="3974893"/>
            <a:ext cx="4989991" cy="2883106"/>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554999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Galaxy workflow</a:t>
            </a:r>
            <a:endParaRPr lang="en-US" dirty="0"/>
          </a:p>
        </p:txBody>
      </p:sp>
      <p:pic>
        <p:nvPicPr>
          <p:cNvPr id="5" name="Picture 1"/>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83772" y="654441"/>
            <a:ext cx="1558212" cy="42617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6" name="Content Placeholder 3" descr="Screen Shot 2012-07-18 at 10.20.06 AM.png"/>
          <p:cNvPicPr>
            <a:picLocks noGrp="1" noChangeAspect="1"/>
          </p:cNvPicPr>
          <p:nvPr>
            <p:ph idx="1"/>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718" b="1718"/>
          <a:stretch>
            <a:fillRect/>
          </a:stretch>
        </p:blipFill>
        <p:spPr>
          <a:xfrm>
            <a:off x="549275" y="1600200"/>
            <a:ext cx="8042275" cy="5086350"/>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097643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 (1)</a:t>
            </a:r>
            <a:endParaRPr lang="en-US" dirty="0"/>
          </a:p>
        </p:txBody>
      </p:sp>
      <p:pic>
        <p:nvPicPr>
          <p:cNvPr id="6" name="Content Placeholder 4" descr="Screen Shot 2012-07-18 at 10.22.22 AM.png"/>
          <p:cNvPicPr>
            <a:picLocks noGrp="1" noChangeAspect="1"/>
          </p:cNvPicPr>
          <p:nvPr>
            <p:ph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2547" b="2547"/>
          <a:stretch>
            <a:fillRect/>
          </a:stretch>
        </p:blipFill>
        <p:spPr>
          <a:xfrm>
            <a:off x="-250210" y="1186911"/>
            <a:ext cx="8042275" cy="4999038"/>
          </a:xfrm>
        </p:spPr>
      </p:pic>
      <p:pic>
        <p:nvPicPr>
          <p:cNvPr id="7" name="Content Placeholder 2" descr="Screen Shot 2012-05-24 at 4.43.56 P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5781" b="5781"/>
          <a:stretch>
            <a:fillRect/>
          </a:stretch>
        </p:blipFill>
        <p:spPr>
          <a:xfrm>
            <a:off x="2576053" y="2619224"/>
            <a:ext cx="6774426" cy="3658671"/>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94436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 (2)</a:t>
            </a:r>
            <a:endParaRPr lang="en-US" dirty="0"/>
          </a:p>
        </p:txBody>
      </p:sp>
      <p:pic>
        <p:nvPicPr>
          <p:cNvPr id="5" name="Content Placeholder 4" descr="Screen Shot 2012-07-18 at 10.23.18 AM.png"/>
          <p:cNvPicPr>
            <a:picLocks noGrp="1" noChangeAspect="1"/>
          </p:cNvPicPr>
          <p:nvPr>
            <p:ph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583" b="1583"/>
          <a:stretch>
            <a:fillRect/>
          </a:stretch>
        </p:blipFill>
        <p:spPr>
          <a:xfrm>
            <a:off x="549275" y="1600200"/>
            <a:ext cx="8042275" cy="5100638"/>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833064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Export (</a:t>
            </a:r>
            <a:r>
              <a:rPr lang="en-US" dirty="0"/>
              <a:t>1</a:t>
            </a:r>
            <a:r>
              <a:rPr lang="en-US" dirty="0" smtClean="0"/>
              <a:t>)</a:t>
            </a:r>
            <a:endParaRPr lang="en-US" dirty="0"/>
          </a:p>
        </p:txBody>
      </p:sp>
      <p:pic>
        <p:nvPicPr>
          <p:cNvPr id="5" name="Content Placeholder 4" descr="Screen Shot 2012-07-18 at 10.24.09 AM.png"/>
          <p:cNvPicPr>
            <a:picLocks noGrp="1" noChangeAspect="1"/>
          </p:cNvPicPr>
          <p:nvPr>
            <p:ph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161" b="1161"/>
          <a:stretch>
            <a:fillRect/>
          </a:stretch>
        </p:blipFill>
        <p:spPr>
          <a:xfrm>
            <a:off x="-296300" y="941439"/>
            <a:ext cx="8042275" cy="5145088"/>
          </a:xfrm>
        </p:spPr>
      </p:pic>
      <p:pic>
        <p:nvPicPr>
          <p:cNvPr id="4" name="Content Placeholder 3" descr="Screen Shot 2012-07-18 at 10.31.15 A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161" b="1161"/>
          <a:stretch>
            <a:fillRect/>
          </a:stretch>
        </p:blipFill>
        <p:spPr>
          <a:xfrm>
            <a:off x="1537416" y="2037736"/>
            <a:ext cx="8042275" cy="5145088"/>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809414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Export (2)</a:t>
            </a:r>
            <a:endParaRPr lang="en-US" dirty="0"/>
          </a:p>
        </p:txBody>
      </p:sp>
      <p:pic>
        <p:nvPicPr>
          <p:cNvPr id="4" name="Content Placeholder 3" descr="Screen Shot 2012-07-18 at 10.32.23 AM.png"/>
          <p:cNvPicPr>
            <a:picLocks noGrp="1" noChangeAspect="1"/>
          </p:cNvPicPr>
          <p:nvPr>
            <p:ph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990" b="1990"/>
          <a:stretch>
            <a:fillRect/>
          </a:stretch>
        </p:blipFill>
        <p:spPr>
          <a:xfrm>
            <a:off x="-286467" y="1187245"/>
            <a:ext cx="8042275" cy="5057775"/>
          </a:xfrm>
        </p:spPr>
      </p:pic>
      <p:pic>
        <p:nvPicPr>
          <p:cNvPr id="5" name="Content Placeholder 3" descr="Screen Shot 2012-07-18 at 10.32.52 A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91" b="91"/>
          <a:stretch>
            <a:fillRect/>
          </a:stretch>
        </p:blipFill>
        <p:spPr>
          <a:xfrm>
            <a:off x="2045110" y="2471855"/>
            <a:ext cx="7295535" cy="4769604"/>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809801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SOAPdenovo2 Galaxy workflow</a:t>
            </a:r>
            <a:endParaRPr lang="en-US" dirty="0"/>
          </a:p>
        </p:txBody>
      </p:sp>
      <p:pic>
        <p:nvPicPr>
          <p:cNvPr id="3" name="Picture 2" descr="workflow.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44172" y="1417638"/>
            <a:ext cx="7968785" cy="4525783"/>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73529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Title 1"/>
          <p:cNvSpPr>
            <a:spLocks noGrp="1"/>
          </p:cNvSpPr>
          <p:nvPr>
            <p:ph type="title"/>
          </p:nvPr>
        </p:nvSpPr>
        <p:spPr>
          <a:xfrm>
            <a:off x="171450" y="1081088"/>
            <a:ext cx="4837113" cy="4170362"/>
          </a:xfrm>
        </p:spPr>
        <p:txBody>
          <a:bodyPr/>
          <a:lstStyle/>
          <a:p>
            <a:r>
              <a:rPr lang="en-US" sz="2800" i="1" dirty="0">
                <a:solidFill>
                  <a:srgbClr val="FF0000"/>
                </a:solidFill>
                <a:latin typeface="News Gothic MT" charset="0"/>
              </a:rPr>
              <a:t>Big Data </a:t>
            </a:r>
            <a:r>
              <a:rPr lang="en-US" sz="2800" i="1" dirty="0">
                <a:latin typeface="News Gothic MT" charset="0"/>
              </a:rPr>
              <a:t>Translates into </a:t>
            </a:r>
            <a:r>
              <a:rPr lang="en-US" sz="2800" i="1" dirty="0">
                <a:solidFill>
                  <a:srgbClr val="FF0000"/>
                </a:solidFill>
                <a:latin typeface="News Gothic MT" charset="0"/>
              </a:rPr>
              <a:t>Big Opportunities</a:t>
            </a:r>
            <a:r>
              <a:rPr lang="en-US" sz="2800" i="1" dirty="0">
                <a:latin typeface="News Gothic MT" charset="0"/>
              </a:rPr>
              <a:t>... and</a:t>
            </a:r>
            <a:r>
              <a:rPr lang="en-US" sz="2800" i="1" dirty="0">
                <a:solidFill>
                  <a:srgbClr val="FF0000"/>
                </a:solidFill>
                <a:latin typeface="News Gothic MT" charset="0"/>
              </a:rPr>
              <a:t> Big </a:t>
            </a:r>
            <a:r>
              <a:rPr lang="en-US" sz="2800" i="1" dirty="0" smtClean="0">
                <a:solidFill>
                  <a:srgbClr val="FF0000"/>
                </a:solidFill>
                <a:latin typeface="News Gothic MT" charset="0"/>
              </a:rPr>
              <a:t>Responsibilities</a:t>
            </a:r>
            <a:endParaRPr lang="en-US" sz="2800" i="1" dirty="0">
              <a:latin typeface="News Gothic MT" charset="0"/>
            </a:endParaRPr>
          </a:p>
        </p:txBody>
      </p:sp>
      <p:pic>
        <p:nvPicPr>
          <p:cNvPr id="11267" name="Picture 6"/>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45088" y="2427288"/>
            <a:ext cx="3811587" cy="327818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1268" name="Picture 3"/>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24450" y="960438"/>
            <a:ext cx="1905000" cy="2540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1269" name="Picture 7"/>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08563" y="4419600"/>
            <a:ext cx="1927225" cy="19272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5" name="Rounded Rectangle 4"/>
          <p:cNvSpPr>
            <a:spLocks noChangeArrowheads="1"/>
          </p:cNvSpPr>
          <p:nvPr/>
        </p:nvSpPr>
        <p:spPr bwMode="auto">
          <a:xfrm>
            <a:off x="4989513" y="2981325"/>
            <a:ext cx="1720850" cy="531813"/>
          </a:xfrm>
          <a:prstGeom prst="roundRect">
            <a:avLst>
              <a:gd name="adj" fmla="val 16667"/>
            </a:avLst>
          </a:prstGeom>
          <a:noFill/>
          <a:ln w="63500">
            <a:solidFill>
              <a:srgbClr val="FFFF00"/>
            </a:solidFill>
            <a:prstDash val="sysDash"/>
            <a:round/>
            <a:headEnd/>
            <a:tailEnd/>
          </a:ln>
          <a:effectLst>
            <a:outerShdw blurRad="63500" dist="26940" dir="5400000" sx="100999" sy="100999" rotWithShape="0">
              <a:srgbClr val="000000">
                <a:alpha val="39999"/>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11358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ounded Rectangle 6"/>
          <p:cNvSpPr/>
          <p:nvPr/>
        </p:nvSpPr>
        <p:spPr>
          <a:xfrm>
            <a:off x="914399" y="4122327"/>
            <a:ext cx="7050568" cy="701407"/>
          </a:xfrm>
          <a:prstGeom prst="round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143000"/>
          </a:xfrm>
        </p:spPr>
        <p:txBody>
          <a:bodyPr>
            <a:normAutofit/>
          </a:bodyPr>
          <a:lstStyle/>
          <a:p>
            <a:r>
              <a:rPr lang="en-US" sz="3600" b="1" dirty="0"/>
              <a:t>CBIIT </a:t>
            </a:r>
            <a:r>
              <a:rPr lang="en-US" sz="3600" b="1" dirty="0" err="1"/>
              <a:t>GigaGalaxy</a:t>
            </a:r>
            <a:r>
              <a:rPr lang="en-US" sz="3600" b="1" dirty="0"/>
              <a:t> </a:t>
            </a:r>
            <a:r>
              <a:rPr lang="en-US" sz="3600" b="1" dirty="0" smtClean="0"/>
              <a:t>structure</a:t>
            </a:r>
            <a:endParaRPr lang="en-US" sz="3600" b="1" dirty="0"/>
          </a:p>
        </p:txBody>
      </p:sp>
      <p:pic>
        <p:nvPicPr>
          <p:cNvPr id="17" name="Picture 16" descr="3.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8484" y="2912025"/>
            <a:ext cx="1148656" cy="624437"/>
          </a:xfrm>
          <a:prstGeom prst="rect">
            <a:avLst/>
          </a:prstGeom>
        </p:spPr>
      </p:pic>
      <p:pic>
        <p:nvPicPr>
          <p:cNvPr id="18" name="Picture 17" descr="4.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8484" y="2202043"/>
            <a:ext cx="1321060" cy="580970"/>
          </a:xfrm>
          <a:prstGeom prst="rect">
            <a:avLst/>
          </a:prstGeom>
        </p:spPr>
      </p:pic>
      <p:pic>
        <p:nvPicPr>
          <p:cNvPr id="19" name="Picture 18" descr="5.pn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287492" y="2912025"/>
            <a:ext cx="1944527" cy="493848"/>
          </a:xfrm>
          <a:prstGeom prst="rect">
            <a:avLst/>
          </a:prstGeom>
        </p:spPr>
      </p:pic>
      <p:sp>
        <p:nvSpPr>
          <p:cNvPr id="20" name="Up-Down Arrow 19"/>
          <p:cNvSpPr/>
          <p:nvPr/>
        </p:nvSpPr>
        <p:spPr>
          <a:xfrm>
            <a:off x="1182938" y="353646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Up-Down Arrow 21"/>
          <p:cNvSpPr/>
          <p:nvPr/>
        </p:nvSpPr>
        <p:spPr>
          <a:xfrm>
            <a:off x="7217702" y="352811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Up-Down Arrow 23"/>
          <p:cNvSpPr/>
          <p:nvPr/>
        </p:nvSpPr>
        <p:spPr>
          <a:xfrm>
            <a:off x="4038230" y="3528112"/>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6"/>
          <a:stretch>
            <a:fillRect/>
          </a:stretch>
        </p:blipFill>
        <p:spPr>
          <a:xfrm>
            <a:off x="2465080" y="2290785"/>
            <a:ext cx="2502440" cy="262265"/>
          </a:xfrm>
          <a:prstGeom prst="rect">
            <a:avLst/>
          </a:prstGeom>
        </p:spPr>
      </p:pic>
      <p:sp>
        <p:nvSpPr>
          <p:cNvPr id="9" name="TextBox 8"/>
          <p:cNvSpPr txBox="1"/>
          <p:nvPr/>
        </p:nvSpPr>
        <p:spPr>
          <a:xfrm>
            <a:off x="564119" y="1489876"/>
            <a:ext cx="1593568" cy="646331"/>
          </a:xfrm>
          <a:prstGeom prst="rect">
            <a:avLst/>
          </a:prstGeom>
          <a:noFill/>
        </p:spPr>
        <p:txBody>
          <a:bodyPr wrap="none" rtlCol="0">
            <a:spAutoFit/>
          </a:bodyPr>
          <a:lstStyle/>
          <a:p>
            <a:pPr algn="ctr"/>
            <a:r>
              <a:rPr lang="en-US" i="1" dirty="0" smtClean="0"/>
              <a:t>Bioinformatics</a:t>
            </a:r>
          </a:p>
          <a:p>
            <a:pPr algn="ctr"/>
            <a:r>
              <a:rPr lang="en-US" i="1" dirty="0" smtClean="0"/>
              <a:t>Development</a:t>
            </a:r>
            <a:endParaRPr lang="en-US" i="1" dirty="0"/>
          </a:p>
        </p:txBody>
      </p:sp>
      <p:sp>
        <p:nvSpPr>
          <p:cNvPr id="21" name="TextBox 20"/>
          <p:cNvSpPr txBox="1"/>
          <p:nvPr/>
        </p:nvSpPr>
        <p:spPr>
          <a:xfrm>
            <a:off x="6762393" y="1766875"/>
            <a:ext cx="1202573" cy="369332"/>
          </a:xfrm>
          <a:prstGeom prst="rect">
            <a:avLst/>
          </a:prstGeom>
          <a:noFill/>
        </p:spPr>
        <p:txBody>
          <a:bodyPr wrap="none" rtlCol="0">
            <a:spAutoFit/>
          </a:bodyPr>
          <a:lstStyle/>
          <a:p>
            <a:r>
              <a:rPr lang="en-US" i="1" dirty="0" smtClean="0"/>
              <a:t>Publishing</a:t>
            </a:r>
            <a:endParaRPr lang="en-US" i="1" dirty="0"/>
          </a:p>
        </p:txBody>
      </p:sp>
      <p:sp>
        <p:nvSpPr>
          <p:cNvPr id="26" name="TextBox 25"/>
          <p:cNvSpPr txBox="1"/>
          <p:nvPr/>
        </p:nvSpPr>
        <p:spPr>
          <a:xfrm>
            <a:off x="2416088" y="1766875"/>
            <a:ext cx="3930408" cy="369332"/>
          </a:xfrm>
          <a:prstGeom prst="rect">
            <a:avLst/>
          </a:prstGeom>
          <a:noFill/>
        </p:spPr>
        <p:txBody>
          <a:bodyPr wrap="none" rtlCol="0">
            <a:spAutoFit/>
          </a:bodyPr>
          <a:lstStyle/>
          <a:p>
            <a:r>
              <a:rPr lang="en-US" i="1" dirty="0" smtClean="0"/>
              <a:t>Biomedical and bioinformatics research</a:t>
            </a:r>
            <a:endParaRPr lang="en-US" i="1" dirty="0"/>
          </a:p>
        </p:txBody>
      </p:sp>
      <p:pic>
        <p:nvPicPr>
          <p:cNvPr id="10" name="Picture 9"/>
          <p:cNvPicPr>
            <a:picLocks noChangeAspect="1"/>
          </p:cNvPicPr>
          <p:nvPr/>
        </p:nvPicPr>
        <p:blipFill>
          <a:blip r:embed="rId7"/>
          <a:stretch>
            <a:fillRect/>
          </a:stretch>
        </p:blipFill>
        <p:spPr>
          <a:xfrm>
            <a:off x="2465080" y="2781499"/>
            <a:ext cx="1581098" cy="626115"/>
          </a:xfrm>
          <a:prstGeom prst="rect">
            <a:avLst/>
          </a:prstGeom>
        </p:spPr>
      </p:pic>
      <p:sp>
        <p:nvSpPr>
          <p:cNvPr id="23" name="Rectangle 22"/>
          <p:cNvSpPr/>
          <p:nvPr/>
        </p:nvSpPr>
        <p:spPr>
          <a:xfrm>
            <a:off x="6523822" y="1176303"/>
            <a:ext cx="1679713" cy="383650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2.png"/>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17702" y="2720565"/>
            <a:ext cx="991033" cy="286181"/>
          </a:xfrm>
          <a:prstGeom prst="rect">
            <a:avLst/>
          </a:prstGeom>
        </p:spPr>
      </p:pic>
      <p:pic>
        <p:nvPicPr>
          <p:cNvPr id="27" name="Picture 26" descr="GigaLogo.jpg"/>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666344" y="2325013"/>
            <a:ext cx="1103243" cy="33503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9" name="Picture 28"/>
          <p:cNvPicPr>
            <a:picLocks noChangeAspect="1"/>
          </p:cNvPicPr>
          <p:nvPr/>
        </p:nvPicPr>
        <p:blipFill>
          <a:blip r:embed="rId10"/>
          <a:stretch>
            <a:fillRect/>
          </a:stretch>
        </p:blipFill>
        <p:spPr>
          <a:xfrm>
            <a:off x="2783393" y="4266791"/>
            <a:ext cx="3041278" cy="424594"/>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410717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GigaLogo.jp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565275" y="469728"/>
            <a:ext cx="6435725" cy="1954384"/>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10" name="TextBox 9"/>
          <p:cNvSpPr txBox="1"/>
          <p:nvPr/>
        </p:nvSpPr>
        <p:spPr>
          <a:xfrm>
            <a:off x="2073275" y="6129457"/>
            <a:ext cx="5072021" cy="584776"/>
          </a:xfrm>
          <a:prstGeom prst="rect">
            <a:avLst/>
          </a:prstGeom>
          <a:noFill/>
        </p:spPr>
        <p:txBody>
          <a:bodyPr wrap="none" rtlCol="0">
            <a:spAutoFit/>
          </a:bodyPr>
          <a:lstStyle/>
          <a:p>
            <a:r>
              <a:rPr lang="en-US" sz="3200" dirty="0" err="1" smtClean="0">
                <a:solidFill>
                  <a:schemeClr val="tx2"/>
                </a:solidFill>
              </a:rPr>
              <a:t>www.gigasciencejournal.com</a:t>
            </a:r>
            <a:endParaRPr lang="en-US" sz="3200" dirty="0">
              <a:solidFill>
                <a:schemeClr val="tx2"/>
              </a:solidFill>
            </a:endParaRPr>
          </a:p>
        </p:txBody>
      </p:sp>
      <p:sp>
        <p:nvSpPr>
          <p:cNvPr id="14" name="TextBox 5"/>
          <p:cNvSpPr txBox="1">
            <a:spLocks noChangeArrowheads="1"/>
          </p:cNvSpPr>
          <p:nvPr/>
        </p:nvSpPr>
        <p:spPr bwMode="auto">
          <a:xfrm>
            <a:off x="539751" y="2617788"/>
            <a:ext cx="8175624" cy="132343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4000" dirty="0">
                <a:solidFill>
                  <a:srgbClr val="000000"/>
                </a:solidFill>
                <a:latin typeface="Copperplate Gothic Bold" charset="0"/>
                <a:cs typeface="Copperplate Gothic Bold" charset="0"/>
              </a:rPr>
              <a:t>Large-Scale Data </a:t>
            </a:r>
            <a:endParaRPr lang="en-US" sz="4000" dirty="0" smtClean="0">
              <a:solidFill>
                <a:srgbClr val="000000"/>
              </a:solidFill>
              <a:latin typeface="Copperplate Gothic Bold" charset="0"/>
              <a:cs typeface="Copperplate Gothic Bold" charset="0"/>
            </a:endParaRPr>
          </a:p>
          <a:p>
            <a:pPr algn="ctr" eaLnBrk="1" hangingPunct="1"/>
            <a:r>
              <a:rPr lang="en-US" sz="4000" dirty="0" smtClean="0">
                <a:solidFill>
                  <a:srgbClr val="000000"/>
                </a:solidFill>
                <a:latin typeface="Copperplate Gothic Bold" charset="0"/>
                <a:cs typeface="Copperplate Gothic Bold" charset="0"/>
              </a:rPr>
              <a:t>Journal/Database</a:t>
            </a:r>
            <a:endParaRPr lang="en-US" sz="4000" dirty="0">
              <a:solidFill>
                <a:srgbClr val="000000"/>
              </a:solidFill>
              <a:latin typeface="Copperplate Gothic Bold" charset="0"/>
              <a:cs typeface="Copperplate Gothic Bold" charset="0"/>
            </a:endParaRPr>
          </a:p>
        </p:txBody>
      </p:sp>
      <p:sp>
        <p:nvSpPr>
          <p:cNvPr id="15" name="TextBox 6"/>
          <p:cNvSpPr txBox="1">
            <a:spLocks noChangeArrowheads="1"/>
          </p:cNvSpPr>
          <p:nvPr/>
        </p:nvSpPr>
        <p:spPr bwMode="auto">
          <a:xfrm>
            <a:off x="956750" y="5002669"/>
            <a:ext cx="7109306" cy="10156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000000"/>
                </a:solidFill>
                <a:latin typeface="Copperplate Gothic Bold" charset="0"/>
                <a:cs typeface="Copperplate Gothic Bold" charset="0"/>
              </a:rPr>
              <a:t>     </a:t>
            </a:r>
            <a:r>
              <a:rPr lang="en-US" sz="1200" b="1" dirty="0">
                <a:solidFill>
                  <a:srgbClr val="000000"/>
                </a:solidFill>
                <a:latin typeface="Copperplate Gothic Bold" charset="0"/>
                <a:cs typeface="Copperplate Gothic Bold" charset="0"/>
              </a:rPr>
              <a:t>	</a:t>
            </a:r>
            <a:r>
              <a:rPr lang="en-US" sz="2000" b="1" dirty="0">
                <a:solidFill>
                  <a:srgbClr val="000000"/>
                </a:solidFill>
                <a:latin typeface="Copperplate Gothic Bold" charset="0"/>
                <a:cs typeface="Copperplate Gothic Bold" charset="0"/>
              </a:rPr>
              <a:t>Editor-in-Chief</a:t>
            </a:r>
            <a:r>
              <a:rPr lang="en-US" sz="2000" dirty="0">
                <a:solidFill>
                  <a:srgbClr val="000000"/>
                </a:solidFill>
                <a:latin typeface="Copperplate Gothic Bold" charset="0"/>
                <a:cs typeface="Copperplate Gothic Bold" charset="0"/>
              </a:rPr>
              <a:t>: Laurie Goodman, PhD</a:t>
            </a:r>
          </a:p>
          <a:p>
            <a:pPr eaLnBrk="1" hangingPunct="1"/>
            <a:r>
              <a:rPr lang="en-US" sz="2000" b="1" dirty="0">
                <a:solidFill>
                  <a:srgbClr val="000000"/>
                </a:solidFill>
                <a:latin typeface="Copperplate Gothic Bold" charset="0"/>
                <a:cs typeface="Copperplate Gothic Bold" charset="0"/>
              </a:rPr>
              <a:t>	Editor</a:t>
            </a:r>
            <a:r>
              <a:rPr lang="en-US" sz="2000" dirty="0">
                <a:solidFill>
                  <a:srgbClr val="000000"/>
                </a:solidFill>
                <a:latin typeface="Copperplate Gothic Bold" charset="0"/>
                <a:cs typeface="Copperplate Gothic Bold" charset="0"/>
              </a:rPr>
              <a:t>: Scott Edmunds, PhD</a:t>
            </a:r>
          </a:p>
          <a:p>
            <a:pPr eaLnBrk="1" hangingPunct="1"/>
            <a:r>
              <a:rPr lang="en-US" sz="2000" b="1" dirty="0">
                <a:solidFill>
                  <a:srgbClr val="000000"/>
                </a:solidFill>
                <a:latin typeface="Copperplate Gothic Bold" charset="0"/>
                <a:cs typeface="Copperplate Gothic Bold" charset="0"/>
              </a:rPr>
              <a:t>	</a:t>
            </a:r>
            <a:r>
              <a:rPr lang="en-US" sz="2000" b="1" dirty="0" smtClean="0">
                <a:solidFill>
                  <a:srgbClr val="000000"/>
                </a:solidFill>
                <a:latin typeface="Copperplate Gothic Bold" charset="0"/>
                <a:cs typeface="Copperplate Gothic Bold" charset="0"/>
              </a:rPr>
              <a:t>Commissioning Editor</a:t>
            </a:r>
            <a:r>
              <a:rPr lang="en-US" sz="2000" dirty="0">
                <a:solidFill>
                  <a:srgbClr val="000000"/>
                </a:solidFill>
                <a:latin typeface="Copperplate Gothic Bold" charset="0"/>
                <a:cs typeface="Copperplate Gothic Bold" charset="0"/>
              </a:rPr>
              <a:t>: </a:t>
            </a:r>
            <a:r>
              <a:rPr lang="en-US" sz="2000" dirty="0" smtClean="0">
                <a:solidFill>
                  <a:srgbClr val="000000"/>
                </a:solidFill>
                <a:latin typeface="Copperplate Gothic Bold" charset="0"/>
                <a:cs typeface="Copperplate Gothic Bold" charset="0"/>
              </a:rPr>
              <a:t>Nicole </a:t>
            </a:r>
            <a:r>
              <a:rPr lang="en-US" sz="2000" dirty="0" err="1" smtClean="0">
                <a:solidFill>
                  <a:srgbClr val="000000"/>
                </a:solidFill>
                <a:latin typeface="Copperplate Gothic Bold" charset="0"/>
                <a:cs typeface="Copperplate Gothic Bold" charset="0"/>
              </a:rPr>
              <a:t>Nogoy</a:t>
            </a:r>
            <a:r>
              <a:rPr lang="en-US" sz="2000" dirty="0" smtClean="0">
                <a:solidFill>
                  <a:srgbClr val="000000"/>
                </a:solidFill>
                <a:latin typeface="Copperplate Gothic Bold" charset="0"/>
                <a:cs typeface="Copperplate Gothic Bold" charset="0"/>
              </a:rPr>
              <a:t>, </a:t>
            </a:r>
            <a:r>
              <a:rPr lang="en-US" sz="2000" dirty="0">
                <a:solidFill>
                  <a:srgbClr val="000000"/>
                </a:solidFill>
                <a:latin typeface="Copperplate Gothic Bold" charset="0"/>
                <a:cs typeface="Copperplate Gothic Bold" charset="0"/>
              </a:rPr>
              <a:t>PhD</a:t>
            </a:r>
          </a:p>
        </p:txBody>
      </p:sp>
      <p:pic>
        <p:nvPicPr>
          <p:cNvPr id="17" name="Picture 16" descr="BMC_logo_main_flat.eps"/>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191124" y="4106901"/>
            <a:ext cx="3394075" cy="669657"/>
          </a:xfrm>
          <a:prstGeom prst="rect">
            <a:avLst/>
          </a:prstGeom>
        </p:spPr>
      </p:pic>
      <p:sp>
        <p:nvSpPr>
          <p:cNvPr id="18" name="Rectangle 17"/>
          <p:cNvSpPr/>
          <p:nvPr/>
        </p:nvSpPr>
        <p:spPr>
          <a:xfrm>
            <a:off x="2122196" y="4285791"/>
            <a:ext cx="2846678" cy="369332"/>
          </a:xfrm>
          <a:prstGeom prst="rect">
            <a:avLst/>
          </a:prstGeom>
        </p:spPr>
        <p:txBody>
          <a:bodyPr wrap="none">
            <a:spAutoFit/>
          </a:bodyPr>
          <a:lstStyle/>
          <a:p>
            <a:pPr algn="ctr"/>
            <a:r>
              <a:rPr lang="en-US" b="1" dirty="0">
                <a:solidFill>
                  <a:srgbClr val="000000"/>
                </a:solidFill>
                <a:latin typeface="Copperplate Gothic Bold" charset="0"/>
                <a:cs typeface="Copperplate Gothic Bold" charset="0"/>
              </a:rPr>
              <a:t>In conjunction with:</a:t>
            </a:r>
            <a:endParaRPr lang="en-US" sz="1200" b="1" dirty="0">
              <a:solidFill>
                <a:srgbClr val="000000"/>
              </a:solidFill>
              <a:latin typeface="Copperplate Gothic Bold" charset="0"/>
              <a:cs typeface="Copperplate Gothic Bold" charset="0"/>
            </a:endParaRPr>
          </a:p>
        </p:txBody>
      </p:sp>
      <p:sp>
        <p:nvSpPr>
          <p:cNvPr id="19" name="TextBox 18"/>
          <p:cNvSpPr txBox="1"/>
          <p:nvPr/>
        </p:nvSpPr>
        <p:spPr>
          <a:xfrm>
            <a:off x="6171597" y="202280"/>
            <a:ext cx="2195884" cy="461665"/>
          </a:xfrm>
          <a:prstGeom prst="rect">
            <a:avLst/>
          </a:prstGeom>
          <a:noFill/>
        </p:spPr>
        <p:txBody>
          <a:bodyPr wrap="none" rtlCol="0">
            <a:spAutoFit/>
          </a:bodyPr>
          <a:lstStyle/>
          <a:p>
            <a:r>
              <a:rPr lang="en-US" sz="2400" dirty="0" smtClean="0">
                <a:solidFill>
                  <a:schemeClr val="tx2"/>
                </a:solidFill>
              </a:rPr>
              <a:t>Now launched…</a:t>
            </a:r>
            <a:endParaRPr lang="en-US" sz="2400" dirty="0">
              <a:solidFill>
                <a:schemeClr val="tx2"/>
              </a:solidFill>
            </a:endParaRPr>
          </a:p>
        </p:txBody>
      </p:sp>
      <p:pic>
        <p:nvPicPr>
          <p:cNvPr id="2" name="Picture 1"/>
          <p:cNvPicPr>
            <a:picLocks noChangeAspect="1"/>
          </p:cNvPicPr>
          <p:nvPr/>
        </p:nvPicPr>
        <p:blipFill>
          <a:blip r:embed="rId5"/>
          <a:stretch>
            <a:fillRect/>
          </a:stretch>
        </p:blipFill>
        <p:spPr>
          <a:xfrm>
            <a:off x="149225" y="6104633"/>
            <a:ext cx="1524000" cy="609600"/>
          </a:xfrm>
          <a:prstGeom prst="rect">
            <a:avLst/>
          </a:prstGeom>
        </p:spPr>
      </p:pic>
      <p:pic>
        <p:nvPicPr>
          <p:cNvPr id="3" name="Picture 2"/>
          <p:cNvPicPr>
            <a:picLocks noChangeAspect="1"/>
          </p:cNvPicPr>
          <p:nvPr/>
        </p:nvPicPr>
        <p:blipFill>
          <a:blip r:embed="rId6"/>
          <a:stretch>
            <a:fillRect/>
          </a:stretch>
        </p:blipFill>
        <p:spPr>
          <a:xfrm>
            <a:off x="7703461" y="6129457"/>
            <a:ext cx="1190625" cy="696516"/>
          </a:xfrm>
          <a:prstGeom prst="rect">
            <a:avLst/>
          </a:prstGeom>
        </p:spPr>
      </p:pic>
      <p:pic>
        <p:nvPicPr>
          <p:cNvPr id="12" name="Picture 11"/>
          <p:cNvPicPr>
            <a:picLocks noChangeAspect="1"/>
          </p:cNvPicPr>
          <p:nvPr/>
        </p:nvPicPr>
        <p:blipFill>
          <a:blip r:embed="rId7"/>
          <a:stretch>
            <a:fillRect/>
          </a:stretch>
        </p:blipFill>
        <p:spPr>
          <a:xfrm>
            <a:off x="755169" y="4138228"/>
            <a:ext cx="1221430" cy="516895"/>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381225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creen shot 2012-07-14 at 10.59.39 PM.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46991" y="3181063"/>
            <a:ext cx="4910809" cy="3676937"/>
          </a:xfrm>
          <a:prstGeom prst="rect">
            <a:avLst/>
          </a:prstGeom>
        </p:spPr>
      </p:pic>
      <p:pic>
        <p:nvPicPr>
          <p:cNvPr id="7" name="Picture 6" descr="Screen shot 2012-07-14 at 10.59.53 P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04800" y="148508"/>
            <a:ext cx="4495801" cy="3110768"/>
          </a:xfrm>
          <a:prstGeom prst="rect">
            <a:avLst/>
          </a:prstGeom>
        </p:spPr>
      </p:pic>
      <p:sp>
        <p:nvSpPr>
          <p:cNvPr id="4" name="Title 3"/>
          <p:cNvSpPr>
            <a:spLocks noGrp="1"/>
          </p:cNvSpPr>
          <p:nvPr>
            <p:ph type="title"/>
          </p:nvPr>
        </p:nvSpPr>
        <p:spPr>
          <a:xfrm>
            <a:off x="1066800" y="-35061"/>
            <a:ext cx="8229600" cy="1143000"/>
          </a:xfrm>
        </p:spPr>
        <p:txBody>
          <a:bodyPr/>
          <a:lstStyle/>
          <a:p>
            <a:r>
              <a:rPr lang="en-US" dirty="0" smtClean="0"/>
              <a:t>GigaScience is go…</a:t>
            </a:r>
            <a:endParaRPr lang="en-US" dirty="0"/>
          </a:p>
        </p:txBody>
      </p:sp>
      <p:pic>
        <p:nvPicPr>
          <p:cNvPr id="8" name="Picture 7" descr="Screen shot 2012-02-29 at 4.52.44 PM.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a:ext>
            </a:extLst>
          </a:blip>
          <a:stretch>
            <a:fillRect/>
          </a:stretch>
        </p:blipFill>
        <p:spPr>
          <a:xfrm>
            <a:off x="4800600" y="1447800"/>
            <a:ext cx="4068999" cy="3886199"/>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618579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121399"/>
            <a:ext cx="8229600" cy="754063"/>
          </a:xfrm>
        </p:spPr>
        <p:txBody>
          <a:bodyPr>
            <a:normAutofit/>
          </a:bodyPr>
          <a:lstStyle/>
          <a:p>
            <a:r>
              <a:rPr lang="en-US" sz="3600" dirty="0" err="1" smtClean="0">
                <a:solidFill>
                  <a:schemeClr val="tx2"/>
                </a:solidFill>
              </a:rPr>
              <a:t>www.gigaDB.org</a:t>
            </a:r>
            <a:endParaRPr lang="en-US" sz="3600" dirty="0">
              <a:solidFill>
                <a:schemeClr val="tx2"/>
              </a:solidFill>
            </a:endParaRPr>
          </a:p>
        </p:txBody>
      </p:sp>
      <p:pic>
        <p:nvPicPr>
          <p:cNvPr id="4" name="Picture 3" descr="Screen shot 2011-11-10 at 3.26.41 PM.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6652" y="1233505"/>
            <a:ext cx="9069355" cy="4724464"/>
          </a:xfrm>
          <a:prstGeom prst="rect">
            <a:avLst/>
          </a:prstGeom>
        </p:spPr>
      </p:pic>
      <p:sp>
        <p:nvSpPr>
          <p:cNvPr id="5" name="Rectangle 4"/>
          <p:cNvSpPr/>
          <p:nvPr/>
        </p:nvSpPr>
        <p:spPr>
          <a:xfrm>
            <a:off x="2863817" y="326708"/>
            <a:ext cx="3840490" cy="769441"/>
          </a:xfrm>
          <a:prstGeom prst="rect">
            <a:avLst/>
          </a:prstGeom>
        </p:spPr>
        <p:txBody>
          <a:bodyPr wrap="none">
            <a:spAutoFit/>
          </a:bodyPr>
          <a:lstStyle/>
          <a:p>
            <a:r>
              <a:rPr lang="en-US" sz="4400" b="1" dirty="0" smtClean="0">
                <a:solidFill>
                  <a:srgbClr val="000000"/>
                </a:solidFill>
                <a:latin typeface="Calibri" charset="0"/>
                <a:ea typeface="ＭＳ Ｐゴシック" charset="0"/>
                <a:cs typeface="ＭＳ Ｐゴシック" charset="0"/>
              </a:rPr>
              <a:t>Data Publishing</a:t>
            </a:r>
            <a:endParaRPr lang="en-US" sz="4400" b="1" dirty="0">
              <a:solidFill>
                <a:srgbClr val="000000"/>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800521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alphaModFix amt="79000"/>
          </a:blip>
          <a:stretch>
            <a:fillRect/>
          </a:stretch>
        </p:blipFill>
        <p:spPr>
          <a:xfrm>
            <a:off x="825500" y="1010085"/>
            <a:ext cx="7467877" cy="6858000"/>
          </a:xfrm>
          <a:prstGeom prst="rect">
            <a:avLst/>
          </a:prstGeom>
        </p:spPr>
      </p:pic>
      <p:sp>
        <p:nvSpPr>
          <p:cNvPr id="2" name="Title 1"/>
          <p:cNvSpPr>
            <a:spLocks noGrp="1"/>
          </p:cNvSpPr>
          <p:nvPr>
            <p:ph type="title"/>
          </p:nvPr>
        </p:nvSpPr>
        <p:spPr>
          <a:xfrm>
            <a:off x="2018057" y="-152400"/>
            <a:ext cx="7041461" cy="1143000"/>
          </a:xfrm>
        </p:spPr>
        <p:txBody>
          <a:bodyPr/>
          <a:lstStyle/>
          <a:p>
            <a:r>
              <a:rPr lang="en-US" dirty="0" smtClean="0"/>
              <a:t>40 Datasets with DOI</a:t>
            </a:r>
            <a:r>
              <a:rPr lang="en-US" dirty="0"/>
              <a:t>®</a:t>
            </a:r>
            <a:r>
              <a:rPr lang="en-GB" dirty="0"/>
              <a:t>s</a:t>
            </a:r>
            <a:endParaRPr lang="en-US" dirty="0"/>
          </a:p>
        </p:txBody>
      </p:sp>
      <p:pic>
        <p:nvPicPr>
          <p:cNvPr id="4" name="Picture 3"/>
          <p:cNvPicPr>
            <a:picLocks noChangeAspect="1"/>
          </p:cNvPicPr>
          <p:nvPr/>
        </p:nvPicPr>
        <p:blipFill>
          <a:blip r:embed="rId3"/>
          <a:stretch>
            <a:fillRect/>
          </a:stretch>
        </p:blipFill>
        <p:spPr>
          <a:xfrm>
            <a:off x="3429000" y="762000"/>
            <a:ext cx="1447800" cy="592282"/>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a:ext>
            </a:extLst>
          </a:blip>
          <a:stretch>
            <a:fillRect/>
          </a:stretch>
        </p:blipFill>
        <p:spPr>
          <a:xfrm>
            <a:off x="91176" y="3266341"/>
            <a:ext cx="1888781" cy="371970"/>
          </a:xfrm>
          <a:prstGeom prst="rect">
            <a:avLst/>
          </a:prstGeom>
        </p:spPr>
      </p:pic>
      <p:pic>
        <p:nvPicPr>
          <p:cNvPr id="9" name="Picture 8" descr="Screen shot 2011-11-11 at 4.10.56 PM.pn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a:ext>
            </a:extLst>
          </a:blip>
          <a:stretch>
            <a:fillRect/>
          </a:stretch>
        </p:blipFill>
        <p:spPr>
          <a:xfrm>
            <a:off x="204788" y="294727"/>
            <a:ext cx="2527300" cy="609600"/>
          </a:xfrm>
          <a:prstGeom prst="rect">
            <a:avLst/>
          </a:prstGeom>
        </p:spPr>
      </p:pic>
      <p:sp>
        <p:nvSpPr>
          <p:cNvPr id="6" name="Rectangle 5"/>
          <p:cNvSpPr/>
          <p:nvPr/>
        </p:nvSpPr>
        <p:spPr>
          <a:xfrm>
            <a:off x="6553200" y="2007275"/>
            <a:ext cx="2405961" cy="2031325"/>
          </a:xfrm>
          <a:prstGeom prst="rect">
            <a:avLst/>
          </a:prstGeom>
        </p:spPr>
        <p:txBody>
          <a:bodyPr wrap="square">
            <a:spAutoFit/>
          </a:bodyPr>
          <a:lstStyle/>
          <a:p>
            <a:r>
              <a:rPr lang="en-US" b="1" dirty="0" smtClean="0"/>
              <a:t>Plants</a:t>
            </a:r>
          </a:p>
          <a:p>
            <a:r>
              <a:rPr lang="en-US" dirty="0" smtClean="0"/>
              <a:t>Chinese cabbage</a:t>
            </a:r>
          </a:p>
          <a:p>
            <a:r>
              <a:rPr lang="en-US" dirty="0" smtClean="0"/>
              <a:t>Cucumber</a:t>
            </a:r>
            <a:endParaRPr lang="en-US" dirty="0"/>
          </a:p>
          <a:p>
            <a:r>
              <a:rPr lang="en-US" b="1" dirty="0">
                <a:solidFill>
                  <a:srgbClr val="FF0000"/>
                </a:solidFill>
              </a:rPr>
              <a:t>Foxtail </a:t>
            </a:r>
            <a:r>
              <a:rPr lang="en-US" b="1" dirty="0" smtClean="0">
                <a:solidFill>
                  <a:srgbClr val="FF0000"/>
                </a:solidFill>
              </a:rPr>
              <a:t>millet</a:t>
            </a:r>
          </a:p>
          <a:p>
            <a:r>
              <a:rPr lang="en-US" dirty="0" err="1" smtClean="0"/>
              <a:t>Pigeonpea</a:t>
            </a:r>
            <a:endParaRPr lang="en-US" dirty="0" smtClean="0"/>
          </a:p>
          <a:p>
            <a:r>
              <a:rPr lang="en-US" dirty="0" smtClean="0"/>
              <a:t>Potato</a:t>
            </a:r>
            <a:endParaRPr lang="en-US" dirty="0"/>
          </a:p>
          <a:p>
            <a:r>
              <a:rPr lang="en-US" b="1" dirty="0" smtClean="0">
                <a:solidFill>
                  <a:srgbClr val="FF0000"/>
                </a:solidFill>
              </a:rPr>
              <a:t>Sorghum</a:t>
            </a:r>
            <a:endParaRPr lang="en-US" b="1" dirty="0">
              <a:solidFill>
                <a:srgbClr val="FF0000"/>
              </a:solidFill>
            </a:endParaRPr>
          </a:p>
        </p:txBody>
      </p:sp>
      <p:sp>
        <p:nvSpPr>
          <p:cNvPr id="11" name="Rectangle 10"/>
          <p:cNvSpPr/>
          <p:nvPr/>
        </p:nvSpPr>
        <p:spPr>
          <a:xfrm>
            <a:off x="3276600" y="5360412"/>
            <a:ext cx="2544299" cy="1477328"/>
          </a:xfrm>
          <a:prstGeom prst="rect">
            <a:avLst/>
          </a:prstGeom>
        </p:spPr>
        <p:txBody>
          <a:bodyPr wrap="none">
            <a:spAutoFit/>
          </a:bodyPr>
          <a:lstStyle/>
          <a:p>
            <a:r>
              <a:rPr lang="en-US" b="1" dirty="0" smtClean="0"/>
              <a:t>Microbes</a:t>
            </a:r>
          </a:p>
          <a:p>
            <a:r>
              <a:rPr lang="en-US" b="1" i="1" dirty="0" smtClean="0">
                <a:solidFill>
                  <a:srgbClr val="FF0000"/>
                </a:solidFill>
              </a:rPr>
              <a:t>E</a:t>
            </a:r>
            <a:r>
              <a:rPr lang="en-US" b="1" i="1" dirty="0">
                <a:solidFill>
                  <a:srgbClr val="FF0000"/>
                </a:solidFill>
              </a:rPr>
              <a:t>. </a:t>
            </a:r>
            <a:r>
              <a:rPr lang="en-US" b="1" i="1" dirty="0" smtClean="0">
                <a:solidFill>
                  <a:srgbClr val="FF0000"/>
                </a:solidFill>
              </a:rPr>
              <a:t>Coli</a:t>
            </a:r>
            <a:r>
              <a:rPr lang="en-US" b="1" dirty="0" smtClean="0">
                <a:solidFill>
                  <a:srgbClr val="FF0000"/>
                </a:solidFill>
              </a:rPr>
              <a:t>  </a:t>
            </a:r>
            <a:r>
              <a:rPr lang="en-US" b="1" dirty="0">
                <a:solidFill>
                  <a:srgbClr val="FF0000"/>
                </a:solidFill>
              </a:rPr>
              <a:t>O104:H4 </a:t>
            </a:r>
            <a:r>
              <a:rPr lang="en-US" b="1" dirty="0" smtClean="0">
                <a:solidFill>
                  <a:srgbClr val="FF0000"/>
                </a:solidFill>
              </a:rPr>
              <a:t>TY</a:t>
            </a:r>
            <a:r>
              <a:rPr lang="en-US" b="1" dirty="0">
                <a:solidFill>
                  <a:srgbClr val="FF0000"/>
                </a:solidFill>
              </a:rPr>
              <a:t>-</a:t>
            </a:r>
            <a:r>
              <a:rPr lang="en-US" b="1" dirty="0" smtClean="0">
                <a:solidFill>
                  <a:srgbClr val="FF0000"/>
                </a:solidFill>
              </a:rPr>
              <a:t>2482</a:t>
            </a:r>
            <a:endParaRPr lang="en-US" b="1" dirty="0" smtClean="0"/>
          </a:p>
          <a:p>
            <a:r>
              <a:rPr lang="en-US" b="1" dirty="0" smtClean="0"/>
              <a:t>Cell-Line</a:t>
            </a:r>
          </a:p>
          <a:p>
            <a:r>
              <a:rPr lang="en-US" dirty="0" smtClean="0"/>
              <a:t>Chinese Hamster Ovary</a:t>
            </a:r>
          </a:p>
          <a:p>
            <a:r>
              <a:rPr lang="en-US" b="1" i="1" dirty="0" smtClean="0">
                <a:solidFill>
                  <a:srgbClr val="0000FF"/>
                </a:solidFill>
              </a:rPr>
              <a:t>Mouse </a:t>
            </a:r>
            <a:r>
              <a:rPr lang="en-US" b="1" i="1" dirty="0" err="1" smtClean="0">
                <a:solidFill>
                  <a:srgbClr val="0000FF"/>
                </a:solidFill>
              </a:rPr>
              <a:t>Methylomes</a:t>
            </a:r>
            <a:endParaRPr lang="en-US" b="1" i="1" dirty="0">
              <a:solidFill>
                <a:srgbClr val="0000FF"/>
              </a:solidFill>
            </a:endParaRPr>
          </a:p>
        </p:txBody>
      </p:sp>
      <p:sp>
        <p:nvSpPr>
          <p:cNvPr id="13" name="Rectangle 12"/>
          <p:cNvSpPr/>
          <p:nvPr/>
        </p:nvSpPr>
        <p:spPr>
          <a:xfrm>
            <a:off x="27676" y="3540879"/>
            <a:ext cx="4572000" cy="3139321"/>
          </a:xfrm>
          <a:prstGeom prst="rect">
            <a:avLst/>
          </a:prstGeom>
        </p:spPr>
        <p:txBody>
          <a:bodyPr>
            <a:spAutoFit/>
          </a:bodyPr>
          <a:lstStyle/>
          <a:p>
            <a:r>
              <a:rPr lang="en-US" b="1" dirty="0" smtClean="0"/>
              <a:t>Human </a:t>
            </a:r>
          </a:p>
          <a:p>
            <a:r>
              <a:rPr lang="en-US" dirty="0" smtClean="0"/>
              <a:t>Asian </a:t>
            </a:r>
            <a:r>
              <a:rPr lang="en-US" dirty="0"/>
              <a:t>individual  (YH) </a:t>
            </a:r>
            <a:r>
              <a:rPr lang="en-US" dirty="0" smtClean="0"/>
              <a:t> v1+v2</a:t>
            </a:r>
            <a:r>
              <a:rPr lang="en-US" dirty="0"/>
              <a:t>	</a:t>
            </a:r>
            <a:endParaRPr lang="en-US" dirty="0" smtClean="0"/>
          </a:p>
          <a:p>
            <a:r>
              <a:rPr lang="en-US" dirty="0" smtClean="0"/>
              <a:t>- DNA </a:t>
            </a:r>
            <a:r>
              <a:rPr lang="en-US" dirty="0" err="1"/>
              <a:t>Methylome</a:t>
            </a:r>
            <a:r>
              <a:rPr lang="en-US" dirty="0"/>
              <a:t> 	</a:t>
            </a:r>
          </a:p>
          <a:p>
            <a:r>
              <a:rPr lang="en-US" dirty="0" smtClean="0"/>
              <a:t>- Genome Assembly</a:t>
            </a:r>
            <a:r>
              <a:rPr lang="en-US" dirty="0"/>
              <a:t>	</a:t>
            </a:r>
            <a:endParaRPr lang="en-US" dirty="0" smtClean="0"/>
          </a:p>
          <a:p>
            <a:r>
              <a:rPr lang="en-US" dirty="0" smtClean="0"/>
              <a:t>- </a:t>
            </a:r>
            <a:r>
              <a:rPr lang="en-US" b="1" dirty="0" err="1" smtClean="0">
                <a:solidFill>
                  <a:srgbClr val="FF0000"/>
                </a:solidFill>
              </a:rPr>
              <a:t>Transcriptome</a:t>
            </a:r>
            <a:endParaRPr lang="en-US" b="1" dirty="0">
              <a:solidFill>
                <a:srgbClr val="FF0000"/>
              </a:solidFill>
            </a:endParaRPr>
          </a:p>
          <a:p>
            <a:r>
              <a:rPr lang="en-US" dirty="0" smtClean="0"/>
              <a:t>Cancer (14TB)</a:t>
            </a:r>
          </a:p>
          <a:p>
            <a:r>
              <a:rPr lang="en-US" dirty="0" err="1" smtClean="0"/>
              <a:t>Hep</a:t>
            </a:r>
            <a:r>
              <a:rPr lang="en-US" dirty="0" smtClean="0"/>
              <a:t> B infected </a:t>
            </a:r>
            <a:r>
              <a:rPr lang="en-US" dirty="0" err="1" smtClean="0"/>
              <a:t>exomes</a:t>
            </a:r>
            <a:endParaRPr lang="en-US" dirty="0" smtClean="0"/>
          </a:p>
          <a:p>
            <a:r>
              <a:rPr lang="en-US" i="1" dirty="0"/>
              <a:t>Single Cell Bladder </a:t>
            </a:r>
            <a:r>
              <a:rPr lang="en-US" i="1" dirty="0" smtClean="0"/>
              <a:t>Cancer</a:t>
            </a:r>
          </a:p>
          <a:p>
            <a:r>
              <a:rPr lang="en-US" dirty="0" smtClean="0"/>
              <a:t>Ancient DNA </a:t>
            </a:r>
          </a:p>
          <a:p>
            <a:r>
              <a:rPr lang="en-US" dirty="0" smtClean="0"/>
              <a:t>- </a:t>
            </a:r>
            <a:r>
              <a:rPr lang="en-US" dirty="0" err="1" smtClean="0"/>
              <a:t>Saqqaq</a:t>
            </a:r>
            <a:r>
              <a:rPr lang="en-US" dirty="0" smtClean="0"/>
              <a:t> Eskimo </a:t>
            </a:r>
          </a:p>
          <a:p>
            <a:r>
              <a:rPr lang="en-US" dirty="0" smtClean="0"/>
              <a:t>- Aboriginal</a:t>
            </a:r>
            <a:r>
              <a:rPr lang="en-US" dirty="0"/>
              <a:t> </a:t>
            </a:r>
            <a:r>
              <a:rPr lang="en-US" dirty="0" smtClean="0"/>
              <a:t>Australian </a:t>
            </a:r>
            <a:endParaRPr lang="en-US" dirty="0"/>
          </a:p>
        </p:txBody>
      </p:sp>
      <p:sp>
        <p:nvSpPr>
          <p:cNvPr id="14" name="Rectangle 13"/>
          <p:cNvSpPr/>
          <p:nvPr/>
        </p:nvSpPr>
        <p:spPr>
          <a:xfrm>
            <a:off x="3276600" y="1295400"/>
            <a:ext cx="3085975" cy="4247317"/>
          </a:xfrm>
          <a:prstGeom prst="rect">
            <a:avLst/>
          </a:prstGeom>
        </p:spPr>
        <p:txBody>
          <a:bodyPr wrap="square">
            <a:spAutoFit/>
          </a:bodyPr>
          <a:lstStyle/>
          <a:p>
            <a:r>
              <a:rPr lang="en-US" b="1" dirty="0" smtClean="0"/>
              <a:t>Vertebrates</a:t>
            </a:r>
          </a:p>
          <a:p>
            <a:r>
              <a:rPr lang="en-US" dirty="0" smtClean="0"/>
              <a:t>Giant panda </a:t>
            </a:r>
          </a:p>
          <a:p>
            <a:r>
              <a:rPr lang="en-US" dirty="0" smtClean="0"/>
              <a:t>Macaque </a:t>
            </a:r>
            <a:endParaRPr lang="en-US" dirty="0"/>
          </a:p>
          <a:p>
            <a:pPr marL="285750" indent="-285750">
              <a:buFontTx/>
              <a:buChar char="-"/>
            </a:pPr>
            <a:r>
              <a:rPr lang="en-US" dirty="0" smtClean="0"/>
              <a:t>Chinese </a:t>
            </a:r>
            <a:r>
              <a:rPr lang="en-US" dirty="0"/>
              <a:t>rhesus </a:t>
            </a:r>
            <a:endParaRPr lang="en-US" dirty="0" smtClean="0"/>
          </a:p>
          <a:p>
            <a:pPr marL="285750" indent="-285750">
              <a:buFontTx/>
              <a:buChar char="-"/>
            </a:pPr>
            <a:r>
              <a:rPr lang="en-US" dirty="0" smtClean="0"/>
              <a:t>Crab</a:t>
            </a:r>
            <a:r>
              <a:rPr lang="en-US" dirty="0"/>
              <a:t>-</a:t>
            </a:r>
            <a:r>
              <a:rPr lang="en-US" dirty="0" smtClean="0"/>
              <a:t>eating</a:t>
            </a:r>
            <a:endParaRPr lang="en-US" dirty="0"/>
          </a:p>
          <a:p>
            <a:r>
              <a:rPr lang="en-US" b="1" i="1" dirty="0" smtClean="0">
                <a:solidFill>
                  <a:srgbClr val="FF0000"/>
                </a:solidFill>
              </a:rPr>
              <a:t>Mini-Pig</a:t>
            </a:r>
          </a:p>
          <a:p>
            <a:r>
              <a:rPr lang="en-US" dirty="0" smtClean="0"/>
              <a:t>Naked </a:t>
            </a:r>
            <a:r>
              <a:rPr lang="en-US" dirty="0"/>
              <a:t>mole rat  </a:t>
            </a:r>
          </a:p>
          <a:p>
            <a:r>
              <a:rPr lang="en-US" b="1" dirty="0" smtClean="0">
                <a:solidFill>
                  <a:srgbClr val="3366FF"/>
                </a:solidFill>
              </a:rPr>
              <a:t>Parrot</a:t>
            </a:r>
          </a:p>
          <a:p>
            <a:r>
              <a:rPr lang="en-US" b="1" dirty="0" smtClean="0">
                <a:solidFill>
                  <a:srgbClr val="FF0000"/>
                </a:solidFill>
              </a:rPr>
              <a:t>Penguin </a:t>
            </a:r>
            <a:endParaRPr lang="en-US" b="1" dirty="0">
              <a:solidFill>
                <a:srgbClr val="FF0000"/>
              </a:solidFill>
            </a:endParaRPr>
          </a:p>
          <a:p>
            <a:r>
              <a:rPr lang="en-US" b="1" dirty="0">
                <a:solidFill>
                  <a:srgbClr val="FF0000"/>
                </a:solidFill>
              </a:rPr>
              <a:t>- Emperor </a:t>
            </a:r>
            <a:r>
              <a:rPr lang="en-US" b="1" dirty="0" smtClean="0">
                <a:solidFill>
                  <a:srgbClr val="FF0000"/>
                </a:solidFill>
              </a:rPr>
              <a:t>penguin</a:t>
            </a:r>
            <a:endParaRPr lang="en-US" b="1" dirty="0">
              <a:solidFill>
                <a:srgbClr val="FF0000"/>
              </a:solidFill>
            </a:endParaRPr>
          </a:p>
          <a:p>
            <a:r>
              <a:rPr lang="en-US" b="1" dirty="0">
                <a:solidFill>
                  <a:srgbClr val="FF0000"/>
                </a:solidFill>
              </a:rPr>
              <a:t>- </a:t>
            </a:r>
            <a:r>
              <a:rPr lang="en-US" b="1" dirty="0" err="1">
                <a:solidFill>
                  <a:srgbClr val="FF0000"/>
                </a:solidFill>
              </a:rPr>
              <a:t>Adelie</a:t>
            </a:r>
            <a:r>
              <a:rPr lang="en-US" b="1" dirty="0">
                <a:solidFill>
                  <a:srgbClr val="FF0000"/>
                </a:solidFill>
              </a:rPr>
              <a:t> </a:t>
            </a:r>
            <a:r>
              <a:rPr lang="en-US" b="1" dirty="0" smtClean="0">
                <a:solidFill>
                  <a:srgbClr val="FF0000"/>
                </a:solidFill>
              </a:rPr>
              <a:t>penguin</a:t>
            </a:r>
            <a:endParaRPr lang="en-US" b="1" dirty="0">
              <a:solidFill>
                <a:srgbClr val="FF0000"/>
              </a:solidFill>
            </a:endParaRPr>
          </a:p>
          <a:p>
            <a:r>
              <a:rPr lang="en-US" b="1" dirty="0">
                <a:solidFill>
                  <a:srgbClr val="FF0000"/>
                </a:solidFill>
              </a:rPr>
              <a:t>Pigeon, </a:t>
            </a:r>
            <a:r>
              <a:rPr lang="en-US" b="1" dirty="0" smtClean="0">
                <a:solidFill>
                  <a:srgbClr val="FF0000"/>
                </a:solidFill>
              </a:rPr>
              <a:t>domestic</a:t>
            </a:r>
            <a:endParaRPr lang="en-US" b="1" dirty="0">
              <a:solidFill>
                <a:srgbClr val="FF0000"/>
              </a:solidFill>
            </a:endParaRPr>
          </a:p>
          <a:p>
            <a:r>
              <a:rPr lang="en-US" b="1" dirty="0">
                <a:solidFill>
                  <a:srgbClr val="FF0000"/>
                </a:solidFill>
              </a:rPr>
              <a:t>Polar </a:t>
            </a:r>
            <a:r>
              <a:rPr lang="en-US" b="1" dirty="0" smtClean="0">
                <a:solidFill>
                  <a:srgbClr val="FF0000"/>
                </a:solidFill>
              </a:rPr>
              <a:t>bear</a:t>
            </a:r>
            <a:endParaRPr lang="en-US" b="1" dirty="0">
              <a:solidFill>
                <a:srgbClr val="FF0000"/>
              </a:solidFill>
            </a:endParaRPr>
          </a:p>
          <a:p>
            <a:r>
              <a:rPr lang="en-US" b="1" dirty="0" smtClean="0">
                <a:solidFill>
                  <a:srgbClr val="FF0000"/>
                </a:solidFill>
              </a:rPr>
              <a:t>Sheep</a:t>
            </a:r>
            <a:endParaRPr lang="en-US" b="1" dirty="0">
              <a:solidFill>
                <a:srgbClr val="FF0000"/>
              </a:solidFill>
            </a:endParaRPr>
          </a:p>
          <a:p>
            <a:r>
              <a:rPr lang="en-US" b="1" dirty="0" smtClean="0">
                <a:solidFill>
                  <a:srgbClr val="FF0000"/>
                </a:solidFill>
              </a:rPr>
              <a:t>Tibetan antelope</a:t>
            </a:r>
            <a:endParaRPr lang="en-US" b="1" dirty="0">
              <a:solidFill>
                <a:srgbClr val="FF0000"/>
              </a:solidFill>
            </a:endParaRPr>
          </a:p>
        </p:txBody>
      </p:sp>
      <p:sp>
        <p:nvSpPr>
          <p:cNvPr id="16" name="Rectangle 15"/>
          <p:cNvSpPr/>
          <p:nvPr/>
        </p:nvSpPr>
        <p:spPr>
          <a:xfrm>
            <a:off x="65776" y="996117"/>
            <a:ext cx="2640912" cy="2308324"/>
          </a:xfrm>
          <a:prstGeom prst="rect">
            <a:avLst/>
          </a:prstGeom>
        </p:spPr>
        <p:txBody>
          <a:bodyPr wrap="square">
            <a:spAutoFit/>
          </a:bodyPr>
          <a:lstStyle/>
          <a:p>
            <a:r>
              <a:rPr lang="en-US" b="1" dirty="0" smtClean="0"/>
              <a:t>Invertebrate</a:t>
            </a:r>
          </a:p>
          <a:p>
            <a:r>
              <a:rPr lang="en-US" dirty="0" smtClean="0"/>
              <a:t>Ant </a:t>
            </a:r>
            <a:endParaRPr lang="en-US" dirty="0"/>
          </a:p>
          <a:p>
            <a:r>
              <a:rPr lang="en-US" dirty="0"/>
              <a:t>- Florida carpenter </a:t>
            </a:r>
            <a:r>
              <a:rPr lang="en-US" dirty="0" smtClean="0"/>
              <a:t>ant</a:t>
            </a:r>
            <a:endParaRPr lang="en-US" dirty="0"/>
          </a:p>
          <a:p>
            <a:r>
              <a:rPr lang="en-US" dirty="0"/>
              <a:t>- </a:t>
            </a:r>
            <a:r>
              <a:rPr lang="en-US" dirty="0" err="1"/>
              <a:t>Jerdon’s</a:t>
            </a:r>
            <a:r>
              <a:rPr lang="en-US" dirty="0"/>
              <a:t> jumping </a:t>
            </a:r>
            <a:r>
              <a:rPr lang="en-US" dirty="0" smtClean="0"/>
              <a:t>ant</a:t>
            </a:r>
            <a:endParaRPr lang="en-US" dirty="0"/>
          </a:p>
          <a:p>
            <a:r>
              <a:rPr lang="en-US" dirty="0" smtClean="0"/>
              <a:t>- Leaf</a:t>
            </a:r>
            <a:r>
              <a:rPr lang="en-US" dirty="0"/>
              <a:t>-cutter </a:t>
            </a:r>
            <a:r>
              <a:rPr lang="en-US" dirty="0" smtClean="0"/>
              <a:t>ant</a:t>
            </a:r>
          </a:p>
          <a:p>
            <a:r>
              <a:rPr lang="en-US" dirty="0" smtClean="0"/>
              <a:t>Roundworm</a:t>
            </a:r>
          </a:p>
          <a:p>
            <a:r>
              <a:rPr lang="en-US" dirty="0" err="1" smtClean="0"/>
              <a:t>Schistosoma</a:t>
            </a:r>
            <a:endParaRPr lang="en-US" dirty="0" smtClean="0"/>
          </a:p>
          <a:p>
            <a:r>
              <a:rPr lang="en-US" dirty="0" smtClean="0"/>
              <a:t>Silkworm</a:t>
            </a:r>
            <a:endParaRPr lang="en-US" dirty="0"/>
          </a:p>
        </p:txBody>
      </p:sp>
      <p:sp>
        <p:nvSpPr>
          <p:cNvPr id="5" name="TextBox 4"/>
          <p:cNvSpPr txBox="1"/>
          <p:nvPr/>
        </p:nvSpPr>
        <p:spPr>
          <a:xfrm>
            <a:off x="6039690" y="914400"/>
            <a:ext cx="3104310" cy="1107996"/>
          </a:xfrm>
          <a:prstGeom prst="rect">
            <a:avLst/>
          </a:prstGeom>
          <a:noFill/>
        </p:spPr>
        <p:txBody>
          <a:bodyPr wrap="none" rtlCol="0">
            <a:spAutoFit/>
          </a:bodyPr>
          <a:lstStyle/>
          <a:p>
            <a:r>
              <a:rPr lang="en-US" sz="2200" b="1" dirty="0">
                <a:solidFill>
                  <a:srgbClr val="FF0000"/>
                </a:solidFill>
              </a:rPr>
              <a:t>R</a:t>
            </a:r>
            <a:r>
              <a:rPr lang="en-US" sz="2200" b="1" dirty="0" smtClean="0">
                <a:solidFill>
                  <a:srgbClr val="FF0000"/>
                </a:solidFill>
              </a:rPr>
              <a:t>eleased pre-publication</a:t>
            </a:r>
          </a:p>
          <a:p>
            <a:r>
              <a:rPr lang="en-US" sz="2200" b="1" dirty="0" smtClean="0">
                <a:solidFill>
                  <a:srgbClr val="0000FF"/>
                </a:solidFill>
              </a:rPr>
              <a:t>Non-BGI</a:t>
            </a:r>
          </a:p>
          <a:p>
            <a:r>
              <a:rPr lang="en-US" sz="2200" b="1" i="1" dirty="0" smtClean="0"/>
              <a:t>Paper in GigaScience</a:t>
            </a:r>
            <a:endParaRPr lang="en-US" sz="2200" b="1" i="1" dirty="0"/>
          </a:p>
        </p:txBody>
      </p:sp>
      <p:sp>
        <p:nvSpPr>
          <p:cNvPr id="17" name="Rectangle 16"/>
          <p:cNvSpPr/>
          <p:nvPr/>
        </p:nvSpPr>
        <p:spPr>
          <a:xfrm>
            <a:off x="6248400" y="4724400"/>
            <a:ext cx="2743200" cy="923330"/>
          </a:xfrm>
          <a:prstGeom prst="rect">
            <a:avLst/>
          </a:prstGeom>
        </p:spPr>
        <p:txBody>
          <a:bodyPr wrap="square">
            <a:spAutoFit/>
          </a:bodyPr>
          <a:lstStyle/>
          <a:p>
            <a:r>
              <a:rPr lang="en-US" b="1" dirty="0" smtClean="0"/>
              <a:t>Coming soon…</a:t>
            </a:r>
          </a:p>
          <a:p>
            <a:r>
              <a:rPr lang="en-US" dirty="0" err="1" smtClean="0">
                <a:solidFill>
                  <a:srgbClr val="000000"/>
                </a:solidFill>
              </a:rPr>
              <a:t>Microbiome</a:t>
            </a:r>
            <a:r>
              <a:rPr lang="en-US" dirty="0" smtClean="0">
                <a:solidFill>
                  <a:srgbClr val="000000"/>
                </a:solidFill>
              </a:rPr>
              <a:t> data</a:t>
            </a:r>
            <a:endParaRPr lang="en-US" b="1" i="1" dirty="0" smtClean="0">
              <a:solidFill>
                <a:srgbClr val="0000FF"/>
              </a:solidFill>
            </a:endParaRPr>
          </a:p>
          <a:p>
            <a:endParaRPr lang="en-US" dirty="0">
              <a:solidFill>
                <a:srgbClr val="000000"/>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488344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sp>
        <p:nvSpPr>
          <p:cNvPr id="25" name="Rectangle 24"/>
          <p:cNvSpPr/>
          <p:nvPr/>
        </p:nvSpPr>
        <p:spPr>
          <a:xfrm>
            <a:off x="1406071" y="597729"/>
            <a:ext cx="6540501" cy="1015663"/>
          </a:xfrm>
          <a:prstGeom prst="rect">
            <a:avLst/>
          </a:prstGeom>
        </p:spPr>
        <p:txBody>
          <a:bodyPr wrap="square">
            <a:spAutoFit/>
          </a:bodyPr>
          <a:lstStyle/>
          <a:p>
            <a:r>
              <a:rPr lang="en-US" sz="3200" dirty="0" err="1" smtClean="0">
                <a:solidFill>
                  <a:schemeClr val="accent1"/>
                </a:solidFill>
              </a:rPr>
              <a:t>GigaDB</a:t>
            </a:r>
            <a:r>
              <a:rPr lang="en-US" sz="3200" dirty="0" smtClean="0">
                <a:solidFill>
                  <a:schemeClr val="accent1"/>
                </a:solidFill>
              </a:rPr>
              <a:t> v2 export to </a:t>
            </a:r>
            <a:r>
              <a:rPr lang="en-US" sz="3200" dirty="0">
                <a:solidFill>
                  <a:schemeClr val="accent1"/>
                </a:solidFill>
              </a:rPr>
              <a:t>CBIIT </a:t>
            </a:r>
            <a:r>
              <a:rPr lang="en-US" sz="3200" dirty="0" err="1">
                <a:solidFill>
                  <a:schemeClr val="accent1"/>
                </a:solidFill>
              </a:rPr>
              <a:t>GigaGalaxy</a:t>
            </a:r>
            <a:r>
              <a:rPr lang="en-US" sz="3200" dirty="0">
                <a:solidFill>
                  <a:schemeClr val="accent1"/>
                </a:solidFill>
              </a:rPr>
              <a:t> </a:t>
            </a:r>
            <a:r>
              <a:rPr lang="en-US" sz="2800" dirty="0" smtClean="0">
                <a:solidFill>
                  <a:schemeClr val="accent1"/>
                </a:solidFill>
              </a:rPr>
              <a:t>		</a:t>
            </a:r>
            <a:endParaRPr lang="en-US" sz="2800" dirty="0">
              <a:solidFill>
                <a:schemeClr val="accent1"/>
              </a:solidFill>
            </a:endParaRPr>
          </a:p>
        </p:txBody>
      </p:sp>
      <p:pic>
        <p:nvPicPr>
          <p:cNvPr id="5" name="Picture 4" descr="Screen shot 2012-05-04 at 12.20.02 PM.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a:ext>
            </a:extLst>
          </a:blip>
          <a:stretch>
            <a:fillRect/>
          </a:stretch>
        </p:blipFill>
        <p:spPr>
          <a:xfrm>
            <a:off x="0" y="1547793"/>
            <a:ext cx="9144000" cy="393249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669925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 name="Rounded Rectangle 14"/>
          <p:cNvSpPr/>
          <p:nvPr/>
        </p:nvSpPr>
        <p:spPr>
          <a:xfrm>
            <a:off x="167780" y="1988954"/>
            <a:ext cx="5355215" cy="3618460"/>
          </a:xfrm>
          <a:prstGeom prst="roundRect">
            <a:avLst/>
          </a:prstGeom>
          <a:noFill/>
          <a:ln w="412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How are we supporting data reproducibility?</a:t>
            </a:r>
            <a:endParaRPr lang="en-US" dirty="0"/>
          </a:p>
        </p:txBody>
      </p:sp>
      <p:cxnSp>
        <p:nvCxnSpPr>
          <p:cNvPr id="9" name="Straight Arrow Connector 8"/>
          <p:cNvCxnSpPr/>
          <p:nvPr/>
        </p:nvCxnSpPr>
        <p:spPr>
          <a:xfrm flipV="1">
            <a:off x="1767566" y="2656804"/>
            <a:ext cx="1787202" cy="114498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1767566" y="3801785"/>
            <a:ext cx="1809532" cy="843974"/>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904443" y="2772925"/>
            <a:ext cx="1070688" cy="369332"/>
          </a:xfrm>
          <a:prstGeom prst="rect">
            <a:avLst/>
          </a:prstGeom>
          <a:noFill/>
        </p:spPr>
        <p:txBody>
          <a:bodyPr wrap="none" rtlCol="0">
            <a:spAutoFit/>
          </a:bodyPr>
          <a:lstStyle/>
          <a:p>
            <a:pPr algn="ctr"/>
            <a:r>
              <a:rPr lang="en-US" b="1" dirty="0" smtClean="0">
                <a:solidFill>
                  <a:srgbClr val="008000"/>
                </a:solidFill>
              </a:rPr>
              <a:t>Data sets</a:t>
            </a:r>
          </a:p>
        </p:txBody>
      </p:sp>
      <p:sp>
        <p:nvSpPr>
          <p:cNvPr id="13" name="TextBox 12"/>
          <p:cNvSpPr txBox="1"/>
          <p:nvPr/>
        </p:nvSpPr>
        <p:spPr>
          <a:xfrm>
            <a:off x="3852478" y="4793271"/>
            <a:ext cx="1031051" cy="369332"/>
          </a:xfrm>
          <a:prstGeom prst="rect">
            <a:avLst/>
          </a:prstGeom>
          <a:noFill/>
        </p:spPr>
        <p:txBody>
          <a:bodyPr wrap="none" rtlCol="0">
            <a:spAutoFit/>
          </a:bodyPr>
          <a:lstStyle/>
          <a:p>
            <a:pPr algn="ctr"/>
            <a:r>
              <a:rPr lang="en-US" b="1" dirty="0" smtClean="0">
                <a:solidFill>
                  <a:srgbClr val="008000"/>
                </a:solidFill>
              </a:rPr>
              <a:t>Analyses</a:t>
            </a:r>
          </a:p>
        </p:txBody>
      </p:sp>
      <p:sp>
        <p:nvSpPr>
          <p:cNvPr id="14" name="TextBox 13"/>
          <p:cNvSpPr txBox="1"/>
          <p:nvPr/>
        </p:nvSpPr>
        <p:spPr>
          <a:xfrm>
            <a:off x="470251" y="4627945"/>
            <a:ext cx="1327106" cy="646331"/>
          </a:xfrm>
          <a:prstGeom prst="rect">
            <a:avLst/>
          </a:prstGeom>
          <a:noFill/>
        </p:spPr>
        <p:txBody>
          <a:bodyPr wrap="none" rtlCol="0">
            <a:spAutoFit/>
          </a:bodyPr>
          <a:lstStyle/>
          <a:p>
            <a:pPr algn="ctr"/>
            <a:r>
              <a:rPr lang="en-US" b="1" dirty="0" err="1" smtClean="0">
                <a:solidFill>
                  <a:srgbClr val="008000"/>
                </a:solidFill>
              </a:rPr>
              <a:t>GigaScience</a:t>
            </a:r>
            <a:endParaRPr lang="en-US" b="1" dirty="0" smtClean="0">
              <a:solidFill>
                <a:srgbClr val="008000"/>
              </a:solidFill>
            </a:endParaRPr>
          </a:p>
          <a:p>
            <a:pPr algn="ctr"/>
            <a:r>
              <a:rPr lang="en-US" b="1" dirty="0" smtClean="0">
                <a:solidFill>
                  <a:srgbClr val="008000"/>
                </a:solidFill>
              </a:rPr>
              <a:t>paper</a:t>
            </a:r>
            <a:endParaRPr lang="en-US" b="1" dirty="0">
              <a:solidFill>
                <a:srgbClr val="008000"/>
              </a:solidFill>
            </a:endParaRPr>
          </a:p>
        </p:txBody>
      </p:sp>
      <p:sp>
        <p:nvSpPr>
          <p:cNvPr id="16" name="Rounded Rectangle 15"/>
          <p:cNvSpPr/>
          <p:nvPr/>
        </p:nvSpPr>
        <p:spPr>
          <a:xfrm>
            <a:off x="5738590" y="1986853"/>
            <a:ext cx="3206533" cy="3618460"/>
          </a:xfrm>
          <a:prstGeom prst="roundRect">
            <a:avLst/>
          </a:prstGeom>
          <a:noFill/>
          <a:ln w="412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2" descr="https://mds.datacite.org/resources/images/dc-logo.gif"/>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88229" y="2151114"/>
            <a:ext cx="831337" cy="908077"/>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8" name="Picture 17"/>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312588" y="4227493"/>
            <a:ext cx="1517972" cy="112711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9" name="Picture 18" descr="Screen shot 2011-08-08 at 9.34.52 AM.pn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262790" y="3474679"/>
            <a:ext cx="1991670" cy="508820"/>
          </a:xfrm>
          <a:prstGeom prst="rect">
            <a:avLst/>
          </a:prstGeom>
        </p:spPr>
      </p:pic>
      <p:pic>
        <p:nvPicPr>
          <p:cNvPr id="21" name="Picture 20"/>
          <p:cNvPicPr>
            <a:picLocks noChangeAspect="1"/>
          </p:cNvPicPr>
          <p:nvPr/>
        </p:nvPicPr>
        <p:blipFill rotWithShape="1">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b="15261"/>
          <a:stretch/>
        </p:blipFill>
        <p:spPr bwMode="auto">
          <a:xfrm>
            <a:off x="6990007" y="3000154"/>
            <a:ext cx="1696793" cy="48778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3" name="Picture 22" descr="doi.tiff"/>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65699" y="2211021"/>
            <a:ext cx="1041400" cy="520700"/>
          </a:xfrm>
          <a:prstGeom prst="rect">
            <a:avLst/>
          </a:prstGeom>
        </p:spPr>
      </p:pic>
      <p:pic>
        <p:nvPicPr>
          <p:cNvPr id="24" name="Picture 23" descr="galaxy.tiff"/>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943668" y="4142373"/>
            <a:ext cx="1447800" cy="355600"/>
          </a:xfrm>
          <a:prstGeom prst="rect">
            <a:avLst/>
          </a:prstGeom>
        </p:spPr>
      </p:pic>
      <p:pic>
        <p:nvPicPr>
          <p:cNvPr id="26" name="Picture 25" descr="gsci_pig_paper_small.tiff"/>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84392" y="3055154"/>
            <a:ext cx="1098824" cy="1590605"/>
          </a:xfrm>
          <a:prstGeom prst="rect">
            <a:avLst/>
          </a:prstGeom>
          <a:effectLst>
            <a:outerShdw blurRad="50800" dist="38100" dir="2700000" algn="tl" rotWithShape="0">
              <a:srgbClr val="000000">
                <a:alpha val="43000"/>
              </a:srgbClr>
            </a:outerShdw>
          </a:effectLst>
        </p:spPr>
      </p:pic>
      <p:sp>
        <p:nvSpPr>
          <p:cNvPr id="29" name="TextBox 28"/>
          <p:cNvSpPr txBox="1"/>
          <p:nvPr/>
        </p:nvSpPr>
        <p:spPr>
          <a:xfrm rot="19619511">
            <a:off x="2029686" y="2848841"/>
            <a:ext cx="1048259" cy="369332"/>
          </a:xfrm>
          <a:prstGeom prst="rect">
            <a:avLst/>
          </a:prstGeom>
          <a:noFill/>
        </p:spPr>
        <p:txBody>
          <a:bodyPr wrap="none" rtlCol="0">
            <a:spAutoFit/>
          </a:bodyPr>
          <a:lstStyle/>
          <a:p>
            <a:r>
              <a:rPr lang="en-US" dirty="0" smtClean="0">
                <a:solidFill>
                  <a:schemeClr val="tx2"/>
                </a:solidFill>
              </a:rPr>
              <a:t>Linked to</a:t>
            </a:r>
            <a:endParaRPr lang="en-US" dirty="0">
              <a:solidFill>
                <a:schemeClr val="tx2"/>
              </a:solidFill>
            </a:endParaRPr>
          </a:p>
        </p:txBody>
      </p:sp>
      <p:sp>
        <p:nvSpPr>
          <p:cNvPr id="30" name="TextBox 29"/>
          <p:cNvSpPr txBox="1"/>
          <p:nvPr/>
        </p:nvSpPr>
        <p:spPr>
          <a:xfrm rot="1511342">
            <a:off x="2073012" y="4268987"/>
            <a:ext cx="1048259" cy="369332"/>
          </a:xfrm>
          <a:prstGeom prst="rect">
            <a:avLst/>
          </a:prstGeom>
          <a:noFill/>
        </p:spPr>
        <p:txBody>
          <a:bodyPr wrap="none" rtlCol="0">
            <a:spAutoFit/>
          </a:bodyPr>
          <a:lstStyle/>
          <a:p>
            <a:r>
              <a:rPr lang="en-US" dirty="0" smtClean="0">
                <a:solidFill>
                  <a:schemeClr val="tx2"/>
                </a:solidFill>
              </a:rPr>
              <a:t>Linked to</a:t>
            </a:r>
            <a:endParaRPr lang="en-US" dirty="0">
              <a:solidFill>
                <a:schemeClr val="tx2"/>
              </a:solidFill>
            </a:endParaRPr>
          </a:p>
        </p:txBody>
      </p:sp>
      <p:sp>
        <p:nvSpPr>
          <p:cNvPr id="31" name="TextBox 30"/>
          <p:cNvSpPr txBox="1"/>
          <p:nvPr/>
        </p:nvSpPr>
        <p:spPr>
          <a:xfrm>
            <a:off x="5908655" y="5671234"/>
            <a:ext cx="2866402" cy="646331"/>
          </a:xfrm>
          <a:prstGeom prst="rect">
            <a:avLst/>
          </a:prstGeom>
          <a:noFill/>
        </p:spPr>
        <p:txBody>
          <a:bodyPr wrap="none" rtlCol="0">
            <a:spAutoFit/>
          </a:bodyPr>
          <a:lstStyle/>
          <a:p>
            <a:pPr algn="ctr"/>
            <a:r>
              <a:rPr lang="en-US" dirty="0" smtClean="0"/>
              <a:t>Community tools for</a:t>
            </a:r>
          </a:p>
          <a:p>
            <a:pPr algn="ctr"/>
            <a:r>
              <a:rPr lang="en-US" dirty="0"/>
              <a:t>d</a:t>
            </a:r>
            <a:r>
              <a:rPr lang="en-US" dirty="0" smtClean="0"/>
              <a:t>ata reproduction and reuse</a:t>
            </a:r>
            <a:endParaRPr lang="en-US" dirty="0"/>
          </a:p>
        </p:txBody>
      </p:sp>
      <p:pic>
        <p:nvPicPr>
          <p:cNvPr id="3" name="Picture 2" descr="gigadb_logo.tiff"/>
          <p:cNvPicPr>
            <a:picLocks noChangeAspect="1"/>
          </p:cNvPicPr>
          <p:nvPr/>
        </p:nvPicPr>
        <p:blipFill>
          <a:blip r:embed="rId1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71437" y="2404952"/>
            <a:ext cx="1536700" cy="408186"/>
          </a:xfrm>
          <a:prstGeom prst="rect">
            <a:avLst/>
          </a:prstGeom>
        </p:spPr>
      </p:pic>
      <p:pic>
        <p:nvPicPr>
          <p:cNvPr id="25" name="Picture 24" descr="galaxy.tiff"/>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44103" y="4421461"/>
            <a:ext cx="1447800" cy="355600"/>
          </a:xfrm>
          <a:prstGeom prst="rect">
            <a:avLst/>
          </a:prstGeom>
        </p:spPr>
      </p:pic>
      <p:sp>
        <p:nvSpPr>
          <p:cNvPr id="4" name="TextBox 3"/>
          <p:cNvSpPr txBox="1"/>
          <p:nvPr/>
        </p:nvSpPr>
        <p:spPr>
          <a:xfrm rot="19639543">
            <a:off x="2457090" y="3174925"/>
            <a:ext cx="595047" cy="369332"/>
          </a:xfrm>
          <a:prstGeom prst="rect">
            <a:avLst/>
          </a:prstGeom>
          <a:noFill/>
        </p:spPr>
        <p:txBody>
          <a:bodyPr wrap="none" rtlCol="0">
            <a:spAutoFit/>
          </a:bodyPr>
          <a:lstStyle/>
          <a:p>
            <a:r>
              <a:rPr lang="en-US" b="1" dirty="0" smtClean="0">
                <a:solidFill>
                  <a:srgbClr val="FF6600"/>
                </a:solidFill>
                <a:latin typeface="Arial"/>
                <a:cs typeface="Arial"/>
              </a:rPr>
              <a:t>DOI</a:t>
            </a:r>
            <a:endParaRPr lang="en-US" b="1" dirty="0">
              <a:solidFill>
                <a:srgbClr val="FF6600"/>
              </a:solidFill>
              <a:latin typeface="Arial"/>
              <a:cs typeface="Aria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0511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animBg="1"/>
      <p:bldP spid="30" grpId="0"/>
      <p:bldP spid="31" grpId="0"/>
      <p:bldP spid="4" grpId="0"/>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pic>
        <p:nvPicPr>
          <p:cNvPr id="9" name="Picture 8"/>
          <p:cNvPicPr>
            <a:picLocks noChangeAspect="1"/>
          </p:cNvPicPr>
          <p:nvPr/>
        </p:nvPicPr>
        <p:blipFill>
          <a:blip r:embed="rId2"/>
          <a:stretch>
            <a:fillRect/>
          </a:stretch>
        </p:blipFill>
        <p:spPr>
          <a:xfrm>
            <a:off x="3491880" y="2996952"/>
            <a:ext cx="1870297" cy="2492896"/>
          </a:xfrm>
          <a:prstGeom prst="rect">
            <a:avLst/>
          </a:prstGeom>
        </p:spPr>
      </p:pic>
      <p:graphicFrame>
        <p:nvGraphicFramePr>
          <p:cNvPr id="7" name="Diagram 6"/>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1892310366"/>
              </p:ext>
            </p:extLst>
          </p:nvPr>
        </p:nvGraphicFramePr>
        <p:xfrm>
          <a:off x="467544" y="2564904"/>
          <a:ext cx="5136998" cy="3542371"/>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2492099" y="-677"/>
            <a:ext cx="5184576" cy="1196752"/>
          </a:xfrm>
        </p:spPr>
        <p:txBody>
          <a:bodyPr>
            <a:normAutofit/>
          </a:bodyPr>
          <a:lstStyle/>
          <a:p>
            <a:pPr algn="l"/>
            <a:r>
              <a:rPr lang="en-US" sz="2600" dirty="0">
                <a:solidFill>
                  <a:schemeClr val="accent1"/>
                </a:solidFill>
                <a:latin typeface="Arial Black"/>
                <a:cs typeface="Arial Black"/>
              </a:rPr>
              <a:t>CBIIT </a:t>
            </a:r>
            <a:r>
              <a:rPr lang="en-US" sz="2600" dirty="0" err="1">
                <a:solidFill>
                  <a:schemeClr val="accent1"/>
                </a:solidFill>
                <a:latin typeface="Arial Black"/>
                <a:cs typeface="Arial Black"/>
              </a:rPr>
              <a:t>GigaGalaxy</a:t>
            </a:r>
            <a:r>
              <a:rPr lang="en-US" sz="2600" dirty="0">
                <a:solidFill>
                  <a:schemeClr val="accent1"/>
                </a:solidFill>
                <a:latin typeface="Arial Black"/>
                <a:cs typeface="Arial Black"/>
              </a:rPr>
              <a:t> </a:t>
            </a:r>
          </a:p>
        </p:txBody>
      </p:sp>
      <p:graphicFrame>
        <p:nvGraphicFramePr>
          <p:cNvPr id="5" name="Diagram 4"/>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2943450742"/>
              </p:ext>
            </p:extLst>
          </p:nvPr>
        </p:nvGraphicFramePr>
        <p:xfrm>
          <a:off x="1680129" y="960556"/>
          <a:ext cx="4921405" cy="2885068"/>
        </p:xfrm>
        <a:graphic>
          <a:graphicData uri="http://schemas.openxmlformats.org/drawingml/2006/diagram">
            <a:relIds xmlns:dgm="http://schemas.openxmlformats.org/drawingml/2006/diagram" xmlns:r="http://schemas.openxmlformats.org/officeDocument/2006/relationships" r:dm="rId8" r:lo="rId9" r:qs="rId10" r:cs="rId11"/>
          </a:graphicData>
        </a:graphic>
      </p:graphicFrame>
      <p:pic>
        <p:nvPicPr>
          <p:cNvPr id="2050" name="Picture 2"/>
          <p:cNvPicPr>
            <a:picLocks noChangeAspect="1" noChangeArrowheads="1"/>
          </p:cNvPicPr>
          <p:nvPr/>
        </p:nvPicPr>
        <p:blipFill>
          <a:blip r:embed="rId1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770628" y="1551555"/>
            <a:ext cx="1143000" cy="50482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947873" y="2968969"/>
            <a:ext cx="1672915" cy="902062"/>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1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977990" y="5780447"/>
            <a:ext cx="1241628" cy="66950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4731" t="5673" r="25649" b="40402"/>
          <a:stretch/>
        </p:blipFill>
        <p:spPr bwMode="auto">
          <a:xfrm>
            <a:off x="1115616" y="3717032"/>
            <a:ext cx="1068046" cy="668429"/>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187624" y="2708920"/>
            <a:ext cx="1063489" cy="608731"/>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rotWithShape="1">
          <a:blip r:embed="rId1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27862" t="19612" r="25736" b="24771"/>
          <a:stretch/>
        </p:blipFill>
        <p:spPr bwMode="auto">
          <a:xfrm>
            <a:off x="1187624" y="4797152"/>
            <a:ext cx="723904" cy="577391"/>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4" name="TextBox 3"/>
          <p:cNvSpPr txBox="1"/>
          <p:nvPr/>
        </p:nvSpPr>
        <p:spPr>
          <a:xfrm>
            <a:off x="404433" y="1581025"/>
            <a:ext cx="2829671" cy="523220"/>
          </a:xfrm>
          <a:prstGeom prst="rect">
            <a:avLst/>
          </a:prstGeom>
          <a:noFill/>
        </p:spPr>
        <p:txBody>
          <a:bodyPr wrap="none" rtlCol="0">
            <a:spAutoFit/>
          </a:bodyPr>
          <a:lstStyle/>
          <a:p>
            <a:r>
              <a:rPr lang="en-US" sz="2800" dirty="0" smtClean="0"/>
              <a:t>Data, Data, Data…</a:t>
            </a:r>
            <a:endParaRPr lang="en-US" sz="2800" dirty="0"/>
          </a:p>
        </p:txBody>
      </p:sp>
      <p:pic>
        <p:nvPicPr>
          <p:cNvPr id="10" name="Picture 9"/>
          <p:cNvPicPr>
            <a:picLocks noChangeAspect="1"/>
          </p:cNvPicPr>
          <p:nvPr/>
        </p:nvPicPr>
        <p:blipFill>
          <a:blip r:embed="rId18"/>
          <a:stretch>
            <a:fillRect/>
          </a:stretch>
        </p:blipFill>
        <p:spPr>
          <a:xfrm>
            <a:off x="5618483" y="2861535"/>
            <a:ext cx="1139269" cy="1116930"/>
          </a:xfrm>
          <a:prstGeom prst="rect">
            <a:avLst/>
          </a:prstGeom>
        </p:spPr>
      </p:pic>
      <p:sp>
        <p:nvSpPr>
          <p:cNvPr id="14" name="Rectangle 13"/>
          <p:cNvSpPr/>
          <p:nvPr/>
        </p:nvSpPr>
        <p:spPr>
          <a:xfrm>
            <a:off x="5906101" y="4051440"/>
            <a:ext cx="2249334" cy="369332"/>
          </a:xfrm>
          <a:prstGeom prst="rect">
            <a:avLst/>
          </a:prstGeom>
        </p:spPr>
        <p:txBody>
          <a:bodyPr wrap="none">
            <a:spAutoFit/>
          </a:bodyPr>
          <a:lstStyle/>
          <a:p>
            <a:r>
              <a:rPr lang="en-US" dirty="0" smtClean="0"/>
              <a:t>Tin-Lap Lee, CUHK</a:t>
            </a:r>
            <a:endParaRPr lang="en-US" dirty="0"/>
          </a:p>
        </p:txBody>
      </p:sp>
      <p:pic>
        <p:nvPicPr>
          <p:cNvPr id="18" name="Picture 17" descr="Screen shot 2011-11-09 at 7.02.37 PM.png"/>
          <p:cNvPicPr>
            <a:picLocks noChangeAspect="1"/>
          </p:cNvPicPr>
          <p:nvPr/>
        </p:nvPicPr>
        <p:blipFill>
          <a:blip r:embed="rId1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186644" y="1564627"/>
            <a:ext cx="1426084" cy="491753"/>
          </a:xfrm>
          <a:prstGeom prst="rect">
            <a:avLst/>
          </a:prstGeom>
        </p:spPr>
      </p:pic>
      <p:pic>
        <p:nvPicPr>
          <p:cNvPr id="20" name="Picture 7"/>
          <p:cNvPicPr>
            <a:picLocks noChangeAspect="1"/>
          </p:cNvPicPr>
          <p:nvPr/>
        </p:nvPicPr>
        <p:blipFill>
          <a:blip r:embed="rId2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588702" y="5540180"/>
            <a:ext cx="1668003" cy="39839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1" name="Picture 20"/>
          <p:cNvPicPr>
            <a:picLocks noChangeAspect="1"/>
          </p:cNvPicPr>
          <p:nvPr/>
        </p:nvPicPr>
        <p:blipFill>
          <a:blip r:embed="rId21"/>
          <a:stretch>
            <a:fillRect/>
          </a:stretch>
        </p:blipFill>
        <p:spPr>
          <a:xfrm>
            <a:off x="7302914" y="5848827"/>
            <a:ext cx="1221430" cy="516895"/>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610470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81"/>
            <a:ext cx="8229600" cy="1143000"/>
          </a:xfrm>
        </p:spPr>
        <p:txBody>
          <a:bodyPr/>
          <a:lstStyle/>
          <a:p>
            <a:r>
              <a:rPr lang="en-US" dirty="0" smtClean="0"/>
              <a:t>Acknowledgements</a:t>
            </a:r>
            <a:endParaRPr lang="en-US" dirty="0"/>
          </a:p>
        </p:txBody>
      </p:sp>
      <p:sp>
        <p:nvSpPr>
          <p:cNvPr id="3" name="Content Placeholder 2"/>
          <p:cNvSpPr>
            <a:spLocks noGrp="1"/>
          </p:cNvSpPr>
          <p:nvPr>
            <p:ph idx="1"/>
          </p:nvPr>
        </p:nvSpPr>
        <p:spPr>
          <a:xfrm>
            <a:off x="121037" y="1308530"/>
            <a:ext cx="3088432" cy="4525963"/>
          </a:xfrm>
        </p:spPr>
        <p:txBody>
          <a:bodyPr>
            <a:noAutofit/>
          </a:bodyPr>
          <a:lstStyle/>
          <a:p>
            <a:r>
              <a:rPr lang="en-US" sz="1800" b="1" dirty="0" smtClean="0"/>
              <a:t>Lee Lab (CUHK)</a:t>
            </a:r>
          </a:p>
          <a:p>
            <a:pPr lvl="1"/>
            <a:r>
              <a:rPr lang="en-US" sz="1600" dirty="0" err="1" smtClean="0"/>
              <a:t>Huayan</a:t>
            </a:r>
            <a:r>
              <a:rPr lang="en-US" sz="1600" dirty="0" smtClean="0"/>
              <a:t> </a:t>
            </a:r>
            <a:r>
              <a:rPr lang="en-US" sz="1600" dirty="0" err="1" smtClean="0"/>
              <a:t>Gao</a:t>
            </a:r>
            <a:endParaRPr lang="en-US" sz="1600" dirty="0"/>
          </a:p>
          <a:p>
            <a:pPr lvl="1"/>
            <a:endParaRPr lang="en-US" sz="1600" b="1" dirty="0" smtClean="0"/>
          </a:p>
          <a:p>
            <a:r>
              <a:rPr lang="en-US" sz="1800" b="1" dirty="0" err="1" smtClean="0"/>
              <a:t>GigaScience</a:t>
            </a:r>
            <a:endParaRPr lang="en-US" sz="1800" b="1" dirty="0"/>
          </a:p>
          <a:p>
            <a:pPr lvl="1"/>
            <a:r>
              <a:rPr lang="en-US" sz="1600" dirty="0" smtClean="0"/>
              <a:t>Scott </a:t>
            </a:r>
            <a:r>
              <a:rPr lang="en-US" sz="1600" dirty="0"/>
              <a:t>Edmunds</a:t>
            </a:r>
          </a:p>
          <a:p>
            <a:pPr lvl="1"/>
            <a:r>
              <a:rPr lang="en-US" sz="1600" dirty="0" smtClean="0"/>
              <a:t>Peter </a:t>
            </a:r>
            <a:r>
              <a:rPr lang="en-US" sz="1600" dirty="0"/>
              <a:t>Li</a:t>
            </a:r>
          </a:p>
          <a:p>
            <a:pPr lvl="1"/>
            <a:r>
              <a:rPr lang="en-US" sz="1600" dirty="0"/>
              <a:t>Tam </a:t>
            </a:r>
            <a:r>
              <a:rPr lang="en-US" sz="1600" dirty="0" err="1" smtClean="0"/>
              <a:t>Sneddon</a:t>
            </a:r>
            <a:endParaRPr lang="en-US" sz="1600" dirty="0" smtClean="0"/>
          </a:p>
          <a:p>
            <a:pPr lvl="1"/>
            <a:endParaRPr lang="en-US" sz="1600" dirty="0"/>
          </a:p>
          <a:p>
            <a:r>
              <a:rPr lang="en-US" sz="1800" b="1" dirty="0" smtClean="0"/>
              <a:t>BGI-Hong Kong</a:t>
            </a:r>
          </a:p>
          <a:p>
            <a:pPr lvl="1"/>
            <a:r>
              <a:rPr lang="en-US" sz="1600" dirty="0"/>
              <a:t>Dennis </a:t>
            </a:r>
            <a:r>
              <a:rPr lang="en-US" sz="1600" dirty="0" smtClean="0"/>
              <a:t>Chan</a:t>
            </a:r>
          </a:p>
          <a:p>
            <a:pPr lvl="1"/>
            <a:r>
              <a:rPr lang="en-US" sz="1600" dirty="0"/>
              <a:t>Edmond </a:t>
            </a:r>
            <a:r>
              <a:rPr lang="en-US" sz="1600" dirty="0" smtClean="0"/>
              <a:t>Leung</a:t>
            </a:r>
          </a:p>
          <a:p>
            <a:pPr lvl="1"/>
            <a:endParaRPr lang="en-US" sz="1600" dirty="0" smtClean="0"/>
          </a:p>
          <a:p>
            <a:pPr lvl="1"/>
            <a:endParaRPr lang="en-US" sz="1600" dirty="0"/>
          </a:p>
          <a:p>
            <a:r>
              <a:rPr lang="en-US" sz="1800" b="1" dirty="0" smtClean="0"/>
              <a:t>Galaxy team</a:t>
            </a:r>
            <a:endParaRPr lang="en-US" sz="1800" b="1" dirty="0"/>
          </a:p>
          <a:p>
            <a:pPr lvl="1"/>
            <a:r>
              <a:rPr lang="en-US" sz="1600" dirty="0"/>
              <a:t>Nate </a:t>
            </a:r>
            <a:r>
              <a:rPr lang="en-US" sz="1600" dirty="0" err="1" smtClean="0"/>
              <a:t>Coraor</a:t>
            </a:r>
            <a:endParaRPr lang="en-US" sz="1600" dirty="0" smtClean="0"/>
          </a:p>
          <a:p>
            <a:pPr lvl="1"/>
            <a:endParaRPr lang="en-US" sz="1600" dirty="0"/>
          </a:p>
          <a:p>
            <a:pPr lvl="1"/>
            <a:endParaRPr lang="en-US" sz="1600" dirty="0" smtClean="0"/>
          </a:p>
          <a:p>
            <a:endParaRPr lang="en-US" sz="1800" dirty="0"/>
          </a:p>
        </p:txBody>
      </p:sp>
      <p:pic>
        <p:nvPicPr>
          <p:cNvPr id="4" name="Picture 3" descr="GigaLogo.jp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411881" y="2686180"/>
            <a:ext cx="1898894" cy="576651"/>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225598" y="5323405"/>
            <a:ext cx="1668003" cy="39839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7" name="Picture 6" descr="5.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857717" y="1271420"/>
            <a:ext cx="1944527" cy="493848"/>
          </a:xfrm>
          <a:prstGeom prst="rect">
            <a:avLst/>
          </a:prstGeom>
        </p:spPr>
      </p:pic>
      <p:pic>
        <p:nvPicPr>
          <p:cNvPr id="1026" name="Picture 2" descr="http://theasiacareertimes.com/wp-content/uploads/2011/07/cuhk.jpg"/>
          <p:cNvPicPr>
            <a:picLocks noChangeAspect="1" noChangeArrowheads="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348568" y="1238089"/>
            <a:ext cx="1956818" cy="1054359"/>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9" name="Rectangle 8"/>
          <p:cNvSpPr/>
          <p:nvPr/>
        </p:nvSpPr>
        <p:spPr>
          <a:xfrm>
            <a:off x="4511598" y="1274908"/>
            <a:ext cx="4572000" cy="1766637"/>
          </a:xfrm>
          <a:prstGeom prst="rect">
            <a:avLst/>
          </a:prstGeom>
        </p:spPr>
        <p:txBody>
          <a:bodyPr>
            <a:spAutoFit/>
          </a:bodyPr>
          <a:lstStyle/>
          <a:p>
            <a:pPr marL="285750" indent="-285750">
              <a:buFont typeface="Arial" pitchFamily="34" charset="0"/>
              <a:buChar char="•"/>
            </a:pPr>
            <a:r>
              <a:rPr lang="en-US" b="1" dirty="0" err="1" smtClean="0"/>
              <a:t>myExperiment</a:t>
            </a:r>
            <a:endParaRPr lang="en-US" b="1" dirty="0" smtClean="0"/>
          </a:p>
          <a:p>
            <a:pPr marL="742950" lvl="1" indent="-285750">
              <a:spcBef>
                <a:spcPct val="20000"/>
              </a:spcBef>
              <a:buFont typeface="Arial"/>
              <a:buChar char="–"/>
            </a:pPr>
            <a:r>
              <a:rPr lang="en-US" sz="1600" dirty="0"/>
              <a:t>Finn Bacall</a:t>
            </a:r>
          </a:p>
          <a:p>
            <a:pPr marL="742950" lvl="1" indent="-285750">
              <a:spcBef>
                <a:spcPct val="20000"/>
              </a:spcBef>
              <a:buFont typeface="Arial"/>
              <a:buChar char="–"/>
            </a:pPr>
            <a:r>
              <a:rPr lang="en-US" sz="1600" dirty="0"/>
              <a:t>Dave De </a:t>
            </a:r>
            <a:r>
              <a:rPr lang="en-US" sz="1600" dirty="0" err="1"/>
              <a:t>Roure</a:t>
            </a:r>
            <a:endParaRPr lang="en-US" sz="1600" dirty="0"/>
          </a:p>
          <a:p>
            <a:pPr marL="742950" lvl="1" indent="-285750">
              <a:buFont typeface="Arial" pitchFamily="34" charset="0"/>
              <a:buChar char="•"/>
            </a:pPr>
            <a:endParaRPr lang="en-US" sz="1600" dirty="0"/>
          </a:p>
          <a:p>
            <a:pPr marL="285750" indent="-285750">
              <a:buFont typeface="Arial" pitchFamily="34" charset="0"/>
              <a:buChar char="•"/>
            </a:pPr>
            <a:r>
              <a:rPr lang="en-US" b="1" dirty="0"/>
              <a:t>NBIC</a:t>
            </a:r>
          </a:p>
          <a:p>
            <a:pPr marL="742950" lvl="1" indent="-285750">
              <a:spcBef>
                <a:spcPct val="20000"/>
              </a:spcBef>
              <a:buFont typeface="Arial"/>
              <a:buChar char="–"/>
            </a:pPr>
            <a:r>
              <a:rPr lang="en-US" sz="1600" dirty="0"/>
              <a:t>Kostas </a:t>
            </a:r>
            <a:r>
              <a:rPr lang="en-US" sz="1600" dirty="0" err="1"/>
              <a:t>Karasavvas</a:t>
            </a:r>
            <a:endParaRPr lang="en-US" sz="1600" dirty="0"/>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965109" y="2452172"/>
            <a:ext cx="1837136" cy="468016"/>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10" name="Rectangle 9"/>
          <p:cNvSpPr/>
          <p:nvPr/>
        </p:nvSpPr>
        <p:spPr>
          <a:xfrm>
            <a:off x="2348568" y="3712378"/>
            <a:ext cx="2648817" cy="1354217"/>
          </a:xfrm>
          <a:prstGeom prst="rect">
            <a:avLst/>
          </a:prstGeom>
        </p:spPr>
        <p:txBody>
          <a:bodyPr wrap="square">
            <a:spAutoFit/>
          </a:bodyPr>
          <a:lstStyle/>
          <a:p>
            <a:r>
              <a:rPr lang="en-US" b="1" dirty="0" smtClean="0"/>
              <a:t>BGI-Shenzhen</a:t>
            </a:r>
          </a:p>
          <a:p>
            <a:pPr marL="285750" indent="-285750">
              <a:buFontTx/>
              <a:buChar char="-"/>
            </a:pPr>
            <a:r>
              <a:rPr lang="en-US" sz="1600" dirty="0" err="1"/>
              <a:t>Ruiqiang</a:t>
            </a:r>
            <a:r>
              <a:rPr lang="en-US" sz="1600" dirty="0"/>
              <a:t> Li</a:t>
            </a:r>
          </a:p>
          <a:p>
            <a:pPr marL="285750" indent="-285750">
              <a:buFontTx/>
              <a:buChar char="-"/>
            </a:pPr>
            <a:r>
              <a:rPr lang="en-US" sz="1600" dirty="0" err="1" smtClean="0"/>
              <a:t>Ruibang</a:t>
            </a:r>
            <a:r>
              <a:rPr lang="en-US" sz="1600" dirty="0" smtClean="0"/>
              <a:t> </a:t>
            </a:r>
            <a:r>
              <a:rPr lang="en-US" sz="1600" dirty="0" err="1" smtClean="0"/>
              <a:t>Luo</a:t>
            </a:r>
            <a:endParaRPr lang="en-US" sz="1600" dirty="0"/>
          </a:p>
          <a:p>
            <a:pPr marL="285750" indent="-285750">
              <a:buFontTx/>
              <a:buChar char="-"/>
            </a:pPr>
            <a:r>
              <a:rPr lang="en-US" sz="1600" dirty="0" err="1" smtClean="0"/>
              <a:t>Haofu</a:t>
            </a:r>
            <a:r>
              <a:rPr lang="en-US" sz="1600" dirty="0" smtClean="0"/>
              <a:t> Wu</a:t>
            </a:r>
          </a:p>
          <a:p>
            <a:pPr marL="285750" indent="-285750">
              <a:buFontTx/>
              <a:buChar char="-"/>
            </a:pPr>
            <a:r>
              <a:rPr lang="en-US" sz="1600" dirty="0" smtClean="0"/>
              <a:t>SOAP team members</a:t>
            </a:r>
            <a:endParaRPr lang="en-US" sz="1600" dirty="0"/>
          </a:p>
        </p:txBody>
      </p:sp>
      <p:pic>
        <p:nvPicPr>
          <p:cNvPr id="11" name="Picture 10"/>
          <p:cNvPicPr>
            <a:picLocks noChangeAspect="1"/>
          </p:cNvPicPr>
          <p:nvPr/>
        </p:nvPicPr>
        <p:blipFill>
          <a:blip r:embed="rId7"/>
          <a:stretch>
            <a:fillRect/>
          </a:stretch>
        </p:blipFill>
        <p:spPr>
          <a:xfrm>
            <a:off x="4386670" y="3799728"/>
            <a:ext cx="1221430" cy="516895"/>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03511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40557"/>
            <a:ext cx="8229600" cy="1143000"/>
          </a:xfrm>
        </p:spPr>
        <p:txBody>
          <a:bodyPr/>
          <a:lstStyle/>
          <a:p>
            <a:r>
              <a:rPr lang="en-US" dirty="0" smtClean="0"/>
              <a:t>Thank you</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00910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Title 1"/>
          <p:cNvSpPr>
            <a:spLocks noGrp="1"/>
          </p:cNvSpPr>
          <p:nvPr>
            <p:ph type="title"/>
          </p:nvPr>
        </p:nvSpPr>
        <p:spPr>
          <a:xfrm>
            <a:off x="549275" y="512762"/>
            <a:ext cx="8042275" cy="955675"/>
          </a:xfrm>
        </p:spPr>
        <p:txBody>
          <a:bodyPr>
            <a:normAutofit fontScale="90000"/>
          </a:bodyPr>
          <a:lstStyle/>
          <a:p>
            <a:r>
              <a:rPr lang="en-US" sz="3400" dirty="0">
                <a:latin typeface="News Gothic MT" charset="0"/>
              </a:rPr>
              <a:t>The challenges for biomedical scientists</a:t>
            </a:r>
          </a:p>
        </p:txBody>
      </p:sp>
      <p:pic>
        <p:nvPicPr>
          <p:cNvPr id="12291"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667000" y="1965404"/>
            <a:ext cx="3810000" cy="326707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76521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636838" y="1782763"/>
            <a:ext cx="1455737" cy="145573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713163" y="3371850"/>
            <a:ext cx="933450" cy="9334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b="8095"/>
          <a:stretch>
            <a:fillRect/>
          </a:stretch>
        </p:blipFill>
        <p:spPr bwMode="auto">
          <a:xfrm>
            <a:off x="4384675" y="1979613"/>
            <a:ext cx="1677988" cy="128587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pic>
      <p:pic>
        <p:nvPicPr>
          <p:cNvPr id="14341" name="Picture 9"/>
          <p:cNvPicPr>
            <a:picLocks noChangeAspect="1" noChangeArrowheads="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15462" t="20219" r="15459" b="21506"/>
          <a:stretch>
            <a:fillRect/>
          </a:stretch>
        </p:blipFill>
        <p:spPr bwMode="auto">
          <a:xfrm>
            <a:off x="4957763" y="3857625"/>
            <a:ext cx="1730375" cy="9715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pic>
      <p:pic>
        <p:nvPicPr>
          <p:cNvPr id="14342" name="Picture 2"/>
          <p:cNvPicPr>
            <a:picLocks noChangeAspect="1" noChangeArrowheads="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570163" y="3265488"/>
            <a:ext cx="795337" cy="104298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pic>
      <p:pic>
        <p:nvPicPr>
          <p:cNvPr id="14343" name="Picture 3"/>
          <p:cNvPicPr>
            <a:picLocks noChangeAspect="1" noChangeArrowheads="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389313" y="4503738"/>
            <a:ext cx="790575" cy="103822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pic>
      <p:sp>
        <p:nvSpPr>
          <p:cNvPr id="14344" name="Title 1"/>
          <p:cNvSpPr>
            <a:spLocks noGrp="1"/>
          </p:cNvSpPr>
          <p:nvPr>
            <p:ph type="title"/>
          </p:nvPr>
        </p:nvSpPr>
        <p:spPr/>
        <p:txBody>
          <a:bodyPr>
            <a:normAutofit/>
          </a:bodyPr>
          <a:lstStyle/>
          <a:p>
            <a:r>
              <a:rPr lang="en-US" sz="3200" dirty="0">
                <a:latin typeface="News Gothic MT" charset="0"/>
              </a:rPr>
              <a:t>The challenges for biomedical scientists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56423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279552" y="139700"/>
            <a:ext cx="8407248" cy="6036205"/>
          </a:xfrm>
          <a:prstGeom prst="rect">
            <a:avLst/>
          </a:prstGeom>
        </p:spPr>
      </p:pic>
      <p:sp>
        <p:nvSpPr>
          <p:cNvPr id="4" name="Rectangle 3"/>
          <p:cNvSpPr/>
          <p:nvPr/>
        </p:nvSpPr>
        <p:spPr>
          <a:xfrm>
            <a:off x="5551183" y="6193984"/>
            <a:ext cx="2531462" cy="369332"/>
          </a:xfrm>
          <a:prstGeom prst="rect">
            <a:avLst/>
          </a:prstGeom>
        </p:spPr>
        <p:txBody>
          <a:bodyPr wrap="none">
            <a:spAutoFit/>
          </a:bodyPr>
          <a:lstStyle/>
          <a:p>
            <a:r>
              <a:rPr lang="en-US" dirty="0"/>
              <a:t>http://</a:t>
            </a:r>
            <a:r>
              <a:rPr lang="en-US" dirty="0" err="1"/>
              <a:t>galaxyproject.org</a:t>
            </a:r>
            <a:r>
              <a:rPr lang="en-US" dirty="0"/>
              <a:t>/</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49753321"/>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CBIIT </a:t>
            </a:r>
            <a:r>
              <a:rPr lang="en-US" sz="3600" b="1" dirty="0" err="1"/>
              <a:t>GigaGalaxy</a:t>
            </a:r>
            <a:r>
              <a:rPr lang="en-US" sz="3600" b="1" dirty="0"/>
              <a:t> </a:t>
            </a:r>
            <a:endParaRPr lang="en-US" sz="3600" dirty="0"/>
          </a:p>
        </p:txBody>
      </p:sp>
      <p:sp>
        <p:nvSpPr>
          <p:cNvPr id="3" name="Rectangle 2"/>
          <p:cNvSpPr/>
          <p:nvPr/>
        </p:nvSpPr>
        <p:spPr>
          <a:xfrm>
            <a:off x="323041" y="1172336"/>
            <a:ext cx="8363759" cy="5324535"/>
          </a:xfrm>
          <a:prstGeom prst="rect">
            <a:avLst/>
          </a:prstGeom>
        </p:spPr>
        <p:txBody>
          <a:bodyPr wrap="square">
            <a:spAutoFit/>
          </a:bodyPr>
          <a:lstStyle/>
          <a:p>
            <a:r>
              <a:rPr lang="en-US" sz="2000" u="sng" dirty="0"/>
              <a:t>Highlights</a:t>
            </a:r>
            <a:r>
              <a:rPr lang="en-US" sz="2000" u="sng" dirty="0" smtClean="0"/>
              <a:t>:</a:t>
            </a:r>
          </a:p>
          <a:p>
            <a:endParaRPr lang="en-US" sz="2000" u="sng" dirty="0"/>
          </a:p>
          <a:p>
            <a:pPr marL="285750" indent="-285750">
              <a:buFont typeface="Arial"/>
              <a:buChar char="•"/>
            </a:pPr>
            <a:r>
              <a:rPr lang="en-US" sz="2000" dirty="0" smtClean="0"/>
              <a:t>Provides </a:t>
            </a:r>
            <a:r>
              <a:rPr lang="en-US" sz="2000" dirty="0"/>
              <a:t>enhanced functionality in additional to the original Galaxy </a:t>
            </a:r>
            <a:r>
              <a:rPr lang="en-US" sz="2000" dirty="0" smtClean="0"/>
              <a:t>functions</a:t>
            </a:r>
          </a:p>
          <a:p>
            <a:endParaRPr lang="en-US" sz="2000" dirty="0"/>
          </a:p>
          <a:p>
            <a:pPr marL="800100" lvl="1" indent="-342900">
              <a:buFont typeface="Wingdings" charset="2"/>
              <a:buChar char="Ø"/>
            </a:pPr>
            <a:r>
              <a:rPr lang="en-US" sz="2000" dirty="0" smtClean="0"/>
              <a:t>Specialized instances</a:t>
            </a:r>
          </a:p>
          <a:p>
            <a:pPr marL="800100" lvl="1" indent="-342900">
              <a:buFont typeface="Wingdings" charset="2"/>
              <a:buChar char="Ø"/>
            </a:pPr>
            <a:endParaRPr lang="en-US" sz="2000" dirty="0" smtClean="0"/>
          </a:p>
          <a:p>
            <a:pPr marL="800100" lvl="1" indent="-342900">
              <a:buFont typeface="Wingdings" charset="2"/>
              <a:buChar char="Ø"/>
            </a:pPr>
            <a:r>
              <a:rPr lang="en-US" sz="2000" dirty="0" smtClean="0"/>
              <a:t>Speed: local servers with </a:t>
            </a:r>
            <a:r>
              <a:rPr lang="en-US" sz="2000" dirty="0"/>
              <a:t>SBS-UCSC genome database </a:t>
            </a:r>
            <a:r>
              <a:rPr lang="en-US" sz="2000" dirty="0" smtClean="0"/>
              <a:t>mirror in Hong Kong</a:t>
            </a:r>
          </a:p>
          <a:p>
            <a:pPr marL="800100" lvl="1" indent="-342900">
              <a:buFont typeface="Wingdings" charset="2"/>
              <a:buChar char="Ø"/>
            </a:pPr>
            <a:endParaRPr lang="en-US" sz="2000" dirty="0"/>
          </a:p>
          <a:p>
            <a:pPr marL="800100" lvl="1" indent="-342900">
              <a:buFont typeface="Wingdings" charset="2"/>
              <a:buChar char="Ø"/>
            </a:pPr>
            <a:r>
              <a:rPr lang="en-US" sz="2000" dirty="0" smtClean="0"/>
              <a:t>Reproducibility: Seamless </a:t>
            </a:r>
            <a:r>
              <a:rPr lang="en-US" sz="2000" dirty="0"/>
              <a:t>integration with </a:t>
            </a:r>
            <a:r>
              <a:rPr lang="en-US" sz="2000" dirty="0" err="1"/>
              <a:t>Taverna</a:t>
            </a:r>
            <a:r>
              <a:rPr lang="en-US" sz="2000" dirty="0" smtClean="0"/>
              <a:t>/</a:t>
            </a:r>
            <a:r>
              <a:rPr lang="en-US" sz="2000" dirty="0" err="1"/>
              <a:t>m</a:t>
            </a:r>
            <a:r>
              <a:rPr lang="en-US" sz="2000" dirty="0" err="1" smtClean="0"/>
              <a:t>yExperiment</a:t>
            </a:r>
            <a:r>
              <a:rPr lang="en-US" sz="2000" dirty="0" smtClean="0"/>
              <a:t> workflows</a:t>
            </a:r>
          </a:p>
          <a:p>
            <a:pPr marL="800100" lvl="1" indent="-342900">
              <a:buFont typeface="Wingdings" charset="2"/>
              <a:buChar char="Ø"/>
            </a:pPr>
            <a:endParaRPr lang="en-US" sz="2000" dirty="0"/>
          </a:p>
          <a:p>
            <a:pPr marL="800100" lvl="1" indent="-342900">
              <a:buFont typeface="Wingdings" charset="2"/>
              <a:buChar char="Ø"/>
            </a:pPr>
            <a:r>
              <a:rPr lang="en-US" sz="2000" dirty="0" smtClean="0"/>
              <a:t>Data </a:t>
            </a:r>
            <a:r>
              <a:rPr lang="en-US" sz="2000" dirty="0"/>
              <a:t>exchange and </a:t>
            </a:r>
            <a:r>
              <a:rPr lang="en-US" sz="2000" dirty="0" smtClean="0"/>
              <a:t>publishing: </a:t>
            </a:r>
            <a:r>
              <a:rPr lang="en-US" sz="2000" i="1" dirty="0" smtClean="0"/>
              <a:t>GigaScience</a:t>
            </a:r>
            <a:r>
              <a:rPr lang="en-US" sz="2000" dirty="0" smtClean="0"/>
              <a:t> </a:t>
            </a:r>
            <a:r>
              <a:rPr lang="en-US" sz="2000" dirty="0"/>
              <a:t>journal </a:t>
            </a:r>
            <a:r>
              <a:rPr lang="en-US" sz="2000" dirty="0" smtClean="0"/>
              <a:t>portal/</a:t>
            </a:r>
            <a:r>
              <a:rPr lang="en-US" sz="2000" i="1" dirty="0" err="1" smtClean="0"/>
              <a:t>GigaDB</a:t>
            </a:r>
            <a:endParaRPr lang="en-US" sz="2000" i="1" dirty="0" smtClean="0"/>
          </a:p>
          <a:p>
            <a:pPr marL="800100" lvl="1" indent="-342900">
              <a:buFont typeface="Wingdings" charset="2"/>
              <a:buChar char="Ø"/>
            </a:pPr>
            <a:endParaRPr lang="en-US" sz="2000" dirty="0"/>
          </a:p>
          <a:p>
            <a:pPr marL="800100" lvl="1" indent="-342900">
              <a:buFont typeface="Wingdings" charset="2"/>
              <a:buChar char="Ø"/>
            </a:pPr>
            <a:r>
              <a:rPr lang="en-US" sz="2000" dirty="0"/>
              <a:t>Customized functions and more</a:t>
            </a:r>
            <a:r>
              <a:rPr lang="en-US" sz="2000" dirty="0" smtClean="0"/>
              <a:t>…..</a:t>
            </a:r>
          </a:p>
          <a:p>
            <a:pPr lvl="1"/>
            <a:endParaRPr lang="en-US" sz="2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7711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CBIIT </a:t>
            </a:r>
            <a:r>
              <a:rPr lang="en-US" sz="3600" b="1" dirty="0" err="1" smtClean="0"/>
              <a:t>GigaGalaxy</a:t>
            </a:r>
            <a:endParaRPr lang="en-US" sz="3600" dirty="0"/>
          </a:p>
        </p:txBody>
      </p:sp>
      <p:sp>
        <p:nvSpPr>
          <p:cNvPr id="3" name="Rectangle 2"/>
          <p:cNvSpPr/>
          <p:nvPr/>
        </p:nvSpPr>
        <p:spPr>
          <a:xfrm>
            <a:off x="457200" y="1417638"/>
            <a:ext cx="8289985" cy="2677656"/>
          </a:xfrm>
          <a:prstGeom prst="rect">
            <a:avLst/>
          </a:prstGeom>
        </p:spPr>
        <p:txBody>
          <a:bodyPr wrap="square">
            <a:spAutoFit/>
          </a:bodyPr>
          <a:lstStyle/>
          <a:p>
            <a:pPr lvl="1"/>
            <a:endParaRPr lang="en-US" dirty="0"/>
          </a:p>
          <a:p>
            <a:r>
              <a:rPr lang="en-US" sz="2000" u="sng" dirty="0" smtClean="0"/>
              <a:t>Benefits:</a:t>
            </a:r>
          </a:p>
          <a:p>
            <a:endParaRPr lang="en-US" sz="2400" dirty="0" smtClean="0"/>
          </a:p>
          <a:p>
            <a:pPr marL="342900" indent="-342900">
              <a:buFont typeface="Wingdings" charset="2"/>
              <a:buChar char="Ø"/>
            </a:pPr>
            <a:r>
              <a:rPr lang="en-US" sz="2000" dirty="0" smtClean="0"/>
              <a:t>Simplifies complicated bioinformatics tasks, accelerate data processing and allow flexible analysis.</a:t>
            </a:r>
          </a:p>
          <a:p>
            <a:endParaRPr lang="en-US" sz="2000" dirty="0" smtClean="0"/>
          </a:p>
          <a:p>
            <a:pPr marL="342900" indent="-342900">
              <a:buFont typeface="Wingdings" charset="2"/>
              <a:buChar char="Ø"/>
            </a:pPr>
            <a:r>
              <a:rPr lang="en-US" sz="2000" dirty="0" smtClean="0"/>
              <a:t>Significantly reduce software and hardware costs, encourage research collaboration.</a:t>
            </a:r>
            <a:endParaRPr lang="en-US" sz="2000" u="sng"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6945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2492435" y="6055326"/>
            <a:ext cx="4135556" cy="369332"/>
          </a:xfrm>
          <a:prstGeom prst="rect">
            <a:avLst/>
          </a:prstGeom>
        </p:spPr>
        <p:txBody>
          <a:bodyPr wrap="none">
            <a:spAutoFit/>
          </a:bodyPr>
          <a:lstStyle/>
          <a:p>
            <a:r>
              <a:rPr lang="en-US" dirty="0"/>
              <a:t>http://www.cuhk.edu.hk/cbiit/galaxy.html</a:t>
            </a:r>
          </a:p>
        </p:txBody>
      </p:sp>
      <p:sp>
        <p:nvSpPr>
          <p:cNvPr id="5" name="Title 1"/>
          <p:cNvSpPr>
            <a:spLocks noGrp="1"/>
          </p:cNvSpPr>
          <p:nvPr>
            <p:ph type="title"/>
          </p:nvPr>
        </p:nvSpPr>
        <p:spPr>
          <a:xfrm>
            <a:off x="457200" y="274638"/>
            <a:ext cx="8229600" cy="1143000"/>
          </a:xfrm>
        </p:spPr>
        <p:txBody>
          <a:bodyPr>
            <a:normAutofit/>
          </a:bodyPr>
          <a:lstStyle/>
          <a:p>
            <a:r>
              <a:rPr lang="en-US" sz="3600" dirty="0" smtClean="0"/>
              <a:t>Galaxy/CUHK-BGI</a:t>
            </a:r>
            <a:endParaRPr lang="en-US" sz="3600" dirty="0"/>
          </a:p>
        </p:txBody>
      </p:sp>
      <p:pic>
        <p:nvPicPr>
          <p:cNvPr id="3" name="Picture 2"/>
          <p:cNvPicPr>
            <a:picLocks noChangeAspect="1"/>
          </p:cNvPicPr>
          <p:nvPr/>
        </p:nvPicPr>
        <p:blipFill>
          <a:blip r:embed="rId3"/>
          <a:stretch>
            <a:fillRect/>
          </a:stretch>
        </p:blipFill>
        <p:spPr>
          <a:xfrm>
            <a:off x="366487" y="140474"/>
            <a:ext cx="8480017" cy="5887947"/>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782910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927</TotalTime>
  <Words>1198</Words>
  <Application>Microsoft Macintosh PowerPoint</Application>
  <PresentationFormat>On-screen Show (4:3)</PresentationFormat>
  <Paragraphs>226</Paragraphs>
  <Slides>39</Slides>
  <Notes>12</Notes>
  <HiddenSlides>0</HiddenSlides>
  <MMClips>0</MMClips>
  <ScaleCrop>false</ScaleCrop>
  <HeadingPairs>
    <vt:vector size="4" baseType="variant">
      <vt:variant>
        <vt:lpstr>Design Template</vt:lpstr>
      </vt:variant>
      <vt:variant>
        <vt:i4>1</vt:i4>
      </vt:variant>
      <vt:variant>
        <vt:lpstr>Slide Titles</vt:lpstr>
      </vt:variant>
      <vt:variant>
        <vt:i4>39</vt:i4>
      </vt:variant>
    </vt:vector>
  </HeadingPairs>
  <TitlesOfParts>
    <vt:vector size="40" baseType="lpstr">
      <vt:lpstr>Office Theme</vt:lpstr>
      <vt:lpstr>CBIIT GigaGalaxy – A Galaxy-based Platform for Large-scale Genomics Analysis</vt:lpstr>
      <vt:lpstr>CBIIT</vt:lpstr>
      <vt:lpstr>Big Data Translates into Big Opportunities... and Big Responsibilities</vt:lpstr>
      <vt:lpstr>The challenges for biomedical scientists</vt:lpstr>
      <vt:lpstr>The challenges for biomedical scientists</vt:lpstr>
      <vt:lpstr>Slide 6</vt:lpstr>
      <vt:lpstr>CBIIT GigaGalaxy </vt:lpstr>
      <vt:lpstr>CBIIT GigaGalaxy</vt:lpstr>
      <vt:lpstr>Galaxy/CUHK-BGI</vt:lpstr>
      <vt:lpstr>CBIIT GigaGalaxy Structure</vt:lpstr>
      <vt:lpstr>What is SOAP?</vt:lpstr>
      <vt:lpstr>Why SOAP?</vt:lpstr>
      <vt:lpstr>Galaxy Tool Shed</vt:lpstr>
      <vt:lpstr>NGS mapping: SOAP1</vt:lpstr>
      <vt:lpstr>NGS mapping: SOAP2</vt:lpstr>
      <vt:lpstr>SOAPsnp</vt:lpstr>
      <vt:lpstr>SOAPpopindel</vt:lpstr>
      <vt:lpstr>NGS De Novo Assembly: SOAPdenovo</vt:lpstr>
      <vt:lpstr>NGS De Novo Assembly: SOAPdenovo2</vt:lpstr>
      <vt:lpstr>CBIIT GigaGalaxy structure</vt:lpstr>
      <vt:lpstr>How does it work?</vt:lpstr>
      <vt:lpstr>Taverna workflow</vt:lpstr>
      <vt:lpstr>Slide 23</vt:lpstr>
      <vt:lpstr>Galaxy workflow</vt:lpstr>
      <vt:lpstr>Import (1)</vt:lpstr>
      <vt:lpstr>Import (2)</vt:lpstr>
      <vt:lpstr>Export (1)</vt:lpstr>
      <vt:lpstr>Export (2)</vt:lpstr>
      <vt:lpstr>SOAPdenovo2 Galaxy workflow</vt:lpstr>
      <vt:lpstr>CBIIT GigaGalaxy structure</vt:lpstr>
      <vt:lpstr>Slide 31</vt:lpstr>
      <vt:lpstr>GigaScience is go…</vt:lpstr>
      <vt:lpstr>www.gigaDB.org</vt:lpstr>
      <vt:lpstr>40 Datasets with DOI®s</vt:lpstr>
      <vt:lpstr>Slide 35</vt:lpstr>
      <vt:lpstr>How are we supporting data reproducibility?</vt:lpstr>
      <vt:lpstr>CBIIT GigaGalaxy </vt:lpstr>
      <vt:lpstr>Acknowledgements</vt:lpstr>
      <vt:lpstr>Thank you</vt:lpstr>
    </vt:vector>
  </TitlesOfParts>
  <Company>The Chinese University of Hong Kong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dc:title>
  <dc:creator>TIN LAP, LEE</dc:creator>
  <cp:lastModifiedBy>Dave Clements</cp:lastModifiedBy>
  <cp:revision>103</cp:revision>
  <dcterms:created xsi:type="dcterms:W3CDTF">2012-12-19T17:27:46Z</dcterms:created>
  <dcterms:modified xsi:type="dcterms:W3CDTF">2012-12-19T17:53:36Z</dcterms:modified>
</cp:coreProperties>
</file>