
<file path=[Content_Types].xml><?xml version="1.0" encoding="utf-8"?>
<Types xmlns="http://schemas.openxmlformats.org/package/2006/content-types">
  <Override PartName="/ppt/slides/slide45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Default Extension="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1520" r:id="rId2"/>
    <p:sldId id="1748" r:id="rId3"/>
    <p:sldId id="1680" r:id="rId4"/>
    <p:sldId id="1649" r:id="rId5"/>
    <p:sldId id="1651" r:id="rId6"/>
    <p:sldId id="1736" r:id="rId7"/>
    <p:sldId id="1718" r:id="rId8"/>
    <p:sldId id="1719" r:id="rId9"/>
    <p:sldId id="1743" r:id="rId10"/>
    <p:sldId id="1744" r:id="rId11"/>
    <p:sldId id="1746" r:id="rId12"/>
    <p:sldId id="1741" r:id="rId13"/>
    <p:sldId id="1727" r:id="rId14"/>
    <p:sldId id="1728" r:id="rId15"/>
    <p:sldId id="1683" r:id="rId16"/>
    <p:sldId id="1729" r:id="rId17"/>
    <p:sldId id="1731" r:id="rId18"/>
    <p:sldId id="1684" r:id="rId19"/>
    <p:sldId id="1685" r:id="rId20"/>
    <p:sldId id="1686" r:id="rId21"/>
    <p:sldId id="1687" r:id="rId22"/>
    <p:sldId id="1688" r:id="rId23"/>
    <p:sldId id="1689" r:id="rId24"/>
    <p:sldId id="1690" r:id="rId25"/>
    <p:sldId id="1691" r:id="rId26"/>
    <p:sldId id="1692" r:id="rId27"/>
    <p:sldId id="1693" r:id="rId28"/>
    <p:sldId id="1694" r:id="rId29"/>
    <p:sldId id="1695" r:id="rId30"/>
    <p:sldId id="1696" r:id="rId31"/>
    <p:sldId id="1697" r:id="rId32"/>
    <p:sldId id="1698" r:id="rId33"/>
    <p:sldId id="1708" r:id="rId34"/>
    <p:sldId id="1733" r:id="rId35"/>
    <p:sldId id="1700" r:id="rId36"/>
    <p:sldId id="1701" r:id="rId37"/>
    <p:sldId id="1702" r:id="rId38"/>
    <p:sldId id="1734" r:id="rId39"/>
    <p:sldId id="1735" r:id="rId40"/>
    <p:sldId id="1703" r:id="rId41"/>
    <p:sldId id="1706" r:id="rId42"/>
    <p:sldId id="1707" r:id="rId43"/>
    <p:sldId id="1705" r:id="rId44"/>
    <p:sldId id="1720" r:id="rId45"/>
    <p:sldId id="1675" r:id="rId46"/>
  </p:sldIdLst>
  <p:sldSz cx="9144000" cy="6858000" type="letter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bg1"/>
        </a:solidFill>
        <a:latin typeface="Comic Sans MS" pitchFamily="66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3" clrMode="gray" frameSlides="1"/>
  <p:showPr showNarration="1" useTimings="0">
    <p:present/>
    <p:sldAll/>
    <p:penClr>
      <a:schemeClr val="tx1"/>
    </p:penClr>
  </p:showPr>
  <p:clrMru>
    <a:srgbClr val="FFFFCC"/>
    <a:srgbClr val="0000CC"/>
    <a:srgbClr val="F6F6F6"/>
    <a:srgbClr val="FF8000"/>
    <a:srgbClr val="408000"/>
    <a:srgbClr val="D7D200"/>
    <a:srgbClr val="FFFF00"/>
    <a:srgbClr val="CC33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3938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-1264" y="-96"/>
      </p:cViewPr>
      <p:guideLst>
        <p:guide orient="horz" pos="2331"/>
        <p:guide pos="2909"/>
      </p:guideLst>
    </p:cSldViewPr>
  </p:slideViewPr>
  <p:outlineViewPr>
    <p:cViewPr varScale="1">
      <p:scale>
        <a:sx n="170" d="200"/>
        <a:sy n="170" d="200"/>
      </p:scale>
      <p:origin x="-784" y="-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4176"/>
    </p:cViewPr>
  </p:sorterViewPr>
  <p:notesViewPr>
    <p:cSldViewPr snapToGrid="0"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0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0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6E467D5-973D-43E3-9757-1F992A792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ＭＳ Ｐゴシック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Calibri" pitchFamily="34" charset="0"/>
                <a:ea typeface="ＭＳ Ｐゴシック" pitchFamily="34" charset="-128"/>
              </a:rPr>
              <a:t>The IRGC accessions have served as a source for many traits for varietal improvement, but relatively few 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alibri" pitchFamily="34" charset="0"/>
                <a:ea typeface="ＭＳ Ｐゴシック" pitchFamily="34" charset="-128"/>
              </a:rPr>
              <a:t>accessions have been used.  This project aims to enhance the value of the IRGC by identifying new alleles for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alibri" pitchFamily="34" charset="0"/>
                <a:ea typeface="ＭＳ Ｐゴシック" pitchFamily="34" charset="-128"/>
              </a:rPr>
              <a:t>important traits for agronomic improvement.  Central to this effort is the application of bioinformatics to the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alibri" pitchFamily="34" charset="0"/>
                <a:ea typeface="ＭＳ Ｐゴシック" pitchFamily="34" charset="-128"/>
              </a:rPr>
              <a:t>genomic sequence and functional genomics data from rice and related species to identify promising loci for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alibri" pitchFamily="34" charset="0"/>
                <a:ea typeface="ＭＳ Ｐゴシック" pitchFamily="34" charset="-128"/>
              </a:rPr>
              <a:t>allele mining.</a:t>
            </a:r>
          </a:p>
          <a:p>
            <a:pPr>
              <a:spcBef>
                <a:spcPct val="0"/>
              </a:spcBef>
            </a:pPr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Text Box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488" y="685800"/>
            <a:ext cx="2016125" cy="5408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113" y="685800"/>
            <a:ext cx="5895975" cy="5408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113" y="685800"/>
            <a:ext cx="7770812" cy="1141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981200"/>
            <a:ext cx="3810000" cy="1979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41132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pn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113" y="1111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8"/>
          <p:cNvPicPr>
            <a:picLocks noChangeAspect="1" noChangeArrowheads="1"/>
          </p:cNvPicPr>
          <p:nvPr/>
        </p:nvPicPr>
        <p:blipFill>
          <a:blip r:embed="rId17">
            <a:lum bright="72000" contrast="-72000"/>
          </a:blip>
          <a:srcRect l="23256" t="19922"/>
          <a:stretch>
            <a:fillRect/>
          </a:stretch>
        </p:blipFill>
        <p:spPr bwMode="auto">
          <a:xfrm>
            <a:off x="0" y="0"/>
            <a:ext cx="50292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92113" y="685800"/>
            <a:ext cx="7770812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030" name="Picture 8" descr="irri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8001000" y="6400800"/>
            <a:ext cx="9906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3600" b="1">
          <a:solidFill>
            <a:srgbClr val="00659C"/>
          </a:solidFill>
          <a:latin typeface="+mj-lt"/>
          <a:ea typeface="MS PGothic" pitchFamily="34" charset="-128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3600" b="1">
          <a:solidFill>
            <a:srgbClr val="00659C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3600" b="1">
          <a:solidFill>
            <a:srgbClr val="00659C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3600" b="1">
          <a:solidFill>
            <a:srgbClr val="00659C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3600" b="1">
          <a:solidFill>
            <a:srgbClr val="00659C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4400">
          <a:solidFill>
            <a:srgbClr val="000000"/>
          </a:solidFill>
          <a:latin typeface="Times New Roman" charset="0"/>
          <a:ea typeface="ＭＳ Ｐゴシック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4400">
          <a:solidFill>
            <a:srgbClr val="000000"/>
          </a:solidFill>
          <a:latin typeface="Times New Roman" charset="0"/>
          <a:ea typeface="ＭＳ Ｐゴシック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4400">
          <a:solidFill>
            <a:srgbClr val="000000"/>
          </a:solidFill>
          <a:latin typeface="Times New Roman" charset="0"/>
          <a:ea typeface="ＭＳ Ｐゴシック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buClr>
          <a:srgbClr val="00659C"/>
        </a:buClr>
        <a:buSzPct val="100000"/>
        <a:buFont typeface="Arial" charset="0"/>
        <a:defRPr sz="4400">
          <a:solidFill>
            <a:srgbClr val="000000"/>
          </a:solidFill>
          <a:latin typeface="Times New Roman" charset="0"/>
          <a:ea typeface="ＭＳ Ｐゴシック" charset="0"/>
        </a:defRPr>
      </a:lvl9pPr>
    </p:titleStyle>
    <p:bodyStyle>
      <a:lvl1pPr marL="341313" indent="-341313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MS PGothic" pitchFamily="34" charset="-128"/>
          <a:cs typeface="ＭＳ Ｐゴシック" charset="0"/>
        </a:defRPr>
      </a:lvl1pPr>
      <a:lvl2pPr marL="741363" indent="-284163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75000"/>
        <a:buFont typeface="Arial" charset="0"/>
        <a:buChar char="o"/>
        <a:defRPr sz="2400">
          <a:solidFill>
            <a:srgbClr val="000000"/>
          </a:solidFill>
          <a:latin typeface="+mn-lt"/>
          <a:ea typeface="MS PGothic" pitchFamily="34" charset="-128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MS PGothic" pitchFamily="34" charset="-128"/>
        </a:defRPr>
      </a:lvl3pPr>
      <a:lvl4pPr marL="16002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75000"/>
        <a:buFont typeface="Arial" charset="0"/>
        <a:buChar char="o"/>
        <a:defRPr sz="2400">
          <a:solidFill>
            <a:srgbClr val="000000"/>
          </a:solidFill>
          <a:latin typeface="+mn-lt"/>
          <a:ea typeface="MS PGothic" pitchFamily="34" charset="-128"/>
        </a:defRPr>
      </a:lvl4pPr>
      <a:lvl5pPr marL="20574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MS PGothic" pitchFamily="34" charset="-128"/>
        </a:defRPr>
      </a:lvl5pPr>
      <a:lvl6pPr marL="25146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jpeg"/><Relationship Id="rId12" Type="http://schemas.openxmlformats.org/officeDocument/2006/relationships/image" Target="../media/image23.jpeg"/><Relationship Id="rId13" Type="http://schemas.openxmlformats.org/officeDocument/2006/relationships/image" Target="../media/image24.jpeg"/><Relationship Id="rId14" Type="http://schemas.openxmlformats.org/officeDocument/2006/relationships/image" Target="../media/image25.jpeg"/><Relationship Id="rId15" Type="http://schemas.openxmlformats.org/officeDocument/2006/relationships/image" Target="../media/image26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eg"/><Relationship Id="rId9" Type="http://schemas.openxmlformats.org/officeDocument/2006/relationships/image" Target="../media/image20.jpeg"/><Relationship Id="rId10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0.png"/><Relationship Id="rId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alaxyproject.org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dfgroup.org/projects/biohdf/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hyperlink" Target="http://www.fao.org/rice2004/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IRRI Galaxy: bioinformatics for rice scientists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Ramil P. Mauleon</a:t>
            </a:r>
          </a:p>
          <a:p>
            <a:r>
              <a:rPr lang="en-US" dirty="0" smtClean="0"/>
              <a:t>Scientist – Bioinformatics Specialist</a:t>
            </a:r>
          </a:p>
          <a:p>
            <a:r>
              <a:rPr lang="en-US" dirty="0" smtClean="0"/>
              <a:t>TT Chang Genetic Resources Center</a:t>
            </a:r>
          </a:p>
          <a:p>
            <a:r>
              <a:rPr lang="en-US" dirty="0" smtClean="0"/>
              <a:t>International Rice Research Institute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88975"/>
            <a:ext cx="9144000" cy="6169025"/>
            <a:chOff x="0" y="435"/>
            <a:chExt cx="5761" cy="3450"/>
          </a:xfrm>
        </p:grpSpPr>
        <p:pic>
          <p:nvPicPr>
            <p:cNvPr id="10243" name="Picture 3" descr="pan01-im1"/>
            <p:cNvPicPr>
              <a:picLocks noChangeAspect="1" noChangeArrowheads="1"/>
            </p:cNvPicPr>
            <p:nvPr/>
          </p:nvPicPr>
          <p:blipFill>
            <a:blip r:embed="rId2">
              <a:lum bright="18000"/>
            </a:blip>
            <a:srcRect/>
            <a:stretch>
              <a:fillRect/>
            </a:stretch>
          </p:blipFill>
          <p:spPr bwMode="auto">
            <a:xfrm>
              <a:off x="0" y="439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4" name="Picture 4" descr="pan02-im2"/>
            <p:cNvPicPr>
              <a:picLocks noChangeAspect="1" noChangeArrowheads="1"/>
            </p:cNvPicPr>
            <p:nvPr/>
          </p:nvPicPr>
          <p:blipFill>
            <a:blip r:embed="rId3">
              <a:lum bright="18000"/>
            </a:blip>
            <a:srcRect/>
            <a:stretch>
              <a:fillRect/>
            </a:stretch>
          </p:blipFill>
          <p:spPr bwMode="auto">
            <a:xfrm>
              <a:off x="1152" y="435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5" name="Picture 5" descr="pan03-im04"/>
            <p:cNvPicPr>
              <a:picLocks noChangeAspect="1" noChangeArrowheads="1"/>
            </p:cNvPicPr>
            <p:nvPr/>
          </p:nvPicPr>
          <p:blipFill>
            <a:blip r:embed="rId4">
              <a:lum bright="18000"/>
            </a:blip>
            <a:srcRect/>
            <a:stretch>
              <a:fillRect/>
            </a:stretch>
          </p:blipFill>
          <p:spPr bwMode="auto">
            <a:xfrm>
              <a:off x="2305" y="437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6" name="Picture 6" descr="pan04-im05"/>
            <p:cNvPicPr>
              <a:picLocks noChangeAspect="1" noChangeArrowheads="1"/>
            </p:cNvPicPr>
            <p:nvPr/>
          </p:nvPicPr>
          <p:blipFill>
            <a:blip r:embed="rId5">
              <a:lum bright="18000"/>
            </a:blip>
            <a:srcRect/>
            <a:stretch>
              <a:fillRect/>
            </a:stretch>
          </p:blipFill>
          <p:spPr bwMode="auto">
            <a:xfrm>
              <a:off x="3455" y="437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7" name="Picture 7" descr="pan05-im06"/>
            <p:cNvPicPr>
              <a:picLocks noChangeAspect="1" noChangeArrowheads="1"/>
            </p:cNvPicPr>
            <p:nvPr/>
          </p:nvPicPr>
          <p:blipFill>
            <a:blip r:embed="rId6">
              <a:lum bright="18000"/>
            </a:blip>
            <a:srcRect/>
            <a:stretch>
              <a:fillRect/>
            </a:stretch>
          </p:blipFill>
          <p:spPr bwMode="auto">
            <a:xfrm>
              <a:off x="4606" y="437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8" name="Picture 8" descr="pan07-im08"/>
            <p:cNvPicPr>
              <a:picLocks noChangeAspect="1" noChangeArrowheads="1"/>
            </p:cNvPicPr>
            <p:nvPr/>
          </p:nvPicPr>
          <p:blipFill>
            <a:blip r:embed="rId7">
              <a:lum bright="18000"/>
            </a:blip>
            <a:srcRect/>
            <a:stretch>
              <a:fillRect/>
            </a:stretch>
          </p:blipFill>
          <p:spPr bwMode="auto">
            <a:xfrm>
              <a:off x="1153" y="1584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49" name="Picture 9" descr="pan08-im09"/>
            <p:cNvPicPr>
              <a:picLocks noChangeAspect="1" noChangeArrowheads="1"/>
            </p:cNvPicPr>
            <p:nvPr/>
          </p:nvPicPr>
          <p:blipFill>
            <a:blip r:embed="rId8">
              <a:lum bright="18000"/>
            </a:blip>
            <a:srcRect/>
            <a:stretch>
              <a:fillRect/>
            </a:stretch>
          </p:blipFill>
          <p:spPr bwMode="auto">
            <a:xfrm>
              <a:off x="2302" y="1589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0" name="Picture 10" descr="pan09-im10"/>
            <p:cNvPicPr>
              <a:picLocks noChangeAspect="1" noChangeArrowheads="1"/>
            </p:cNvPicPr>
            <p:nvPr/>
          </p:nvPicPr>
          <p:blipFill>
            <a:blip r:embed="rId9">
              <a:lum bright="18000"/>
            </a:blip>
            <a:srcRect/>
            <a:stretch>
              <a:fillRect/>
            </a:stretch>
          </p:blipFill>
          <p:spPr bwMode="auto">
            <a:xfrm>
              <a:off x="3454" y="1591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1" name="Picture 11" descr="pan10-im11"/>
            <p:cNvPicPr>
              <a:picLocks noChangeAspect="1" noChangeArrowheads="1"/>
            </p:cNvPicPr>
            <p:nvPr/>
          </p:nvPicPr>
          <p:blipFill>
            <a:blip r:embed="rId10">
              <a:lum bright="18000"/>
            </a:blip>
            <a:srcRect/>
            <a:stretch>
              <a:fillRect/>
            </a:stretch>
          </p:blipFill>
          <p:spPr bwMode="auto">
            <a:xfrm>
              <a:off x="4609" y="1591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2" name="Picture 12" descr="pan11-im12"/>
            <p:cNvPicPr>
              <a:picLocks noChangeAspect="1" noChangeArrowheads="1"/>
            </p:cNvPicPr>
            <p:nvPr/>
          </p:nvPicPr>
          <p:blipFill>
            <a:blip r:embed="rId11">
              <a:lum bright="18000"/>
            </a:blip>
            <a:srcRect/>
            <a:stretch>
              <a:fillRect/>
            </a:stretch>
          </p:blipFill>
          <p:spPr bwMode="auto">
            <a:xfrm>
              <a:off x="0" y="2733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3" name="Picture 13" descr="pan12-im13"/>
            <p:cNvPicPr>
              <a:picLocks noChangeAspect="1" noChangeArrowheads="1"/>
            </p:cNvPicPr>
            <p:nvPr/>
          </p:nvPicPr>
          <p:blipFill>
            <a:blip r:embed="rId12">
              <a:lum bright="18000"/>
            </a:blip>
            <a:srcRect/>
            <a:stretch>
              <a:fillRect/>
            </a:stretch>
          </p:blipFill>
          <p:spPr bwMode="auto">
            <a:xfrm>
              <a:off x="1153" y="2731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4" name="Picture 14" descr="pan13-im14"/>
            <p:cNvPicPr>
              <a:picLocks noChangeAspect="1" noChangeArrowheads="1"/>
            </p:cNvPicPr>
            <p:nvPr/>
          </p:nvPicPr>
          <p:blipFill>
            <a:blip r:embed="rId13">
              <a:lum bright="18000"/>
            </a:blip>
            <a:srcRect/>
            <a:stretch>
              <a:fillRect/>
            </a:stretch>
          </p:blipFill>
          <p:spPr bwMode="auto">
            <a:xfrm>
              <a:off x="2303" y="2733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5" name="Picture 15" descr="pan14-im15"/>
            <p:cNvPicPr>
              <a:picLocks noChangeAspect="1" noChangeArrowheads="1"/>
            </p:cNvPicPr>
            <p:nvPr/>
          </p:nvPicPr>
          <p:blipFill>
            <a:blip r:embed="rId14">
              <a:lum bright="18000"/>
            </a:blip>
            <a:srcRect/>
            <a:stretch>
              <a:fillRect/>
            </a:stretch>
          </p:blipFill>
          <p:spPr bwMode="auto">
            <a:xfrm>
              <a:off x="3456" y="2733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6" name="Picture 16" descr="pan15-im16"/>
            <p:cNvPicPr>
              <a:picLocks noChangeAspect="1" noChangeArrowheads="1"/>
            </p:cNvPicPr>
            <p:nvPr/>
          </p:nvPicPr>
          <p:blipFill>
            <a:blip r:embed="rId15">
              <a:lum bright="18000"/>
            </a:blip>
            <a:srcRect/>
            <a:stretch>
              <a:fillRect/>
            </a:stretch>
          </p:blipFill>
          <p:spPr bwMode="auto">
            <a:xfrm>
              <a:off x="4609" y="2733"/>
              <a:ext cx="1152" cy="115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pic>
          <p:nvPicPr>
            <p:cNvPr id="10257" name="Picture 17" descr="pan06-im07_v2"/>
            <p:cNvPicPr>
              <a:picLocks noChangeAspect="1" noChangeArrowheads="1"/>
            </p:cNvPicPr>
            <p:nvPr/>
          </p:nvPicPr>
          <p:blipFill>
            <a:blip r:embed="rId16">
              <a:lum bright="18000"/>
            </a:blip>
            <a:srcRect/>
            <a:stretch>
              <a:fillRect/>
            </a:stretch>
          </p:blipFill>
          <p:spPr bwMode="auto">
            <a:xfrm>
              <a:off x="0" y="1591"/>
              <a:ext cx="1152" cy="1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2" name="TextBox 17"/>
          <p:cNvSpPr txBox="1">
            <a:spLocks noChangeArrowheads="1"/>
          </p:cNvSpPr>
          <p:nvPr/>
        </p:nvSpPr>
        <p:spPr bwMode="auto">
          <a:xfrm>
            <a:off x="190500" y="150813"/>
            <a:ext cx="54886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alibri" pitchFamily="34" charset="0"/>
              </a:rPr>
              <a:t>Rice </a:t>
            </a:r>
            <a:r>
              <a:rPr lang="en-US" b="1" dirty="0" smtClean="0">
                <a:solidFill>
                  <a:schemeClr val="accent6"/>
                </a:solidFill>
                <a:latin typeface="Calibri" pitchFamily="34" charset="0"/>
              </a:rPr>
              <a:t>is morphologically </a:t>
            </a:r>
            <a:r>
              <a:rPr lang="en-US" dirty="0" smtClean="0">
                <a:solidFill>
                  <a:schemeClr val="accent6"/>
                </a:solidFill>
                <a:latin typeface="Calibri" pitchFamily="34" charset="0"/>
              </a:rPr>
              <a:t>very diverse</a:t>
            </a:r>
            <a:endParaRPr lang="en-US" b="1" dirty="0">
              <a:solidFill>
                <a:schemeClr val="accent6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146" name="Text Box 2"/>
          <p:cNvSpPr txBox="1">
            <a:spLocks noChangeArrowheads="1"/>
          </p:cNvSpPr>
          <p:nvPr/>
        </p:nvSpPr>
        <p:spPr bwMode="auto">
          <a:xfrm>
            <a:off x="61913" y="38100"/>
            <a:ext cx="324485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28664" tIns="64333" rIns="128664" bIns="64333">
            <a:spAutoFit/>
          </a:bodyPr>
          <a:lstStyle>
            <a:lvl1pPr defTabSz="1025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12763" defTabSz="1025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25525" defTabSz="1025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36700" defTabSz="1025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49463" defTabSz="1025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06663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63863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1063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78263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900" b="1" dirty="0" smtClean="0">
                <a:solidFill>
                  <a:srgbClr val="408000"/>
                </a:solidFill>
                <a:latin typeface="Verdana" charset="0"/>
                <a:cs typeface="Arial" charset="0"/>
              </a:rPr>
              <a:t>Structure of </a:t>
            </a:r>
            <a:r>
              <a:rPr lang="en-US" sz="1900" b="1" i="1" dirty="0" smtClean="0">
                <a:solidFill>
                  <a:srgbClr val="408000"/>
                </a:solidFill>
                <a:latin typeface="Verdana" charset="0"/>
                <a:cs typeface="Arial" charset="0"/>
              </a:rPr>
              <a:t>O. sativa</a:t>
            </a:r>
          </a:p>
        </p:txBody>
      </p:sp>
      <p:sp>
        <p:nvSpPr>
          <p:cNvPr id="1798147" name="Text Box 3"/>
          <p:cNvSpPr txBox="1">
            <a:spLocks noChangeArrowheads="1"/>
          </p:cNvSpPr>
          <p:nvPr/>
        </p:nvSpPr>
        <p:spPr bwMode="auto">
          <a:xfrm>
            <a:off x="61913" y="387350"/>
            <a:ext cx="27797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28664" tIns="64333" rIns="128664" bIns="64333">
            <a:spAutoFit/>
          </a:bodyPr>
          <a:lstStyle>
            <a:lvl1pPr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639763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8107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7002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5897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161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733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305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877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defRPr/>
            </a:pPr>
            <a:r>
              <a:rPr lang="en-US" sz="1200" dirty="0" smtClean="0">
                <a:latin typeface="Verdana" charset="0"/>
                <a:cs typeface="Arial" charset="0"/>
              </a:rPr>
              <a:t>45 SSR Loci on 2252 lines.</a:t>
            </a:r>
          </a:p>
          <a:p>
            <a:pPr algn="just">
              <a:defRPr/>
            </a:pPr>
            <a:r>
              <a:rPr lang="en-US" sz="1200" dirty="0" smtClean="0">
                <a:latin typeface="Verdana" charset="0"/>
                <a:cs typeface="Arial" charset="0"/>
              </a:rPr>
              <a:t>(DARwin5, </a:t>
            </a:r>
            <a:r>
              <a:rPr lang="en-US" sz="1200" dirty="0" err="1" smtClean="0">
                <a:latin typeface="Verdana" charset="0"/>
                <a:cs typeface="Arial" charset="0"/>
              </a:rPr>
              <a:t>unwtd</a:t>
            </a:r>
            <a:r>
              <a:rPr lang="en-US" sz="1200" dirty="0" smtClean="0">
                <a:latin typeface="Verdana" charset="0"/>
                <a:cs typeface="Arial" charset="0"/>
              </a:rPr>
              <a:t> NJ, SM </a:t>
            </a:r>
            <a:r>
              <a:rPr lang="en-US" sz="1200" dirty="0" err="1" smtClean="0">
                <a:latin typeface="Verdana" charset="0"/>
                <a:cs typeface="Arial" charset="0"/>
              </a:rPr>
              <a:t>coef</a:t>
            </a:r>
            <a:r>
              <a:rPr lang="en-US" sz="1200" dirty="0" smtClean="0">
                <a:latin typeface="Verdana" charset="0"/>
                <a:cs typeface="Arial" charset="0"/>
              </a:rPr>
              <a:t>.)</a:t>
            </a:r>
          </a:p>
        </p:txBody>
      </p:sp>
      <p:sp>
        <p:nvSpPr>
          <p:cNvPr id="1798148" name="Text Box 4"/>
          <p:cNvSpPr txBox="1">
            <a:spLocks noChangeArrowheads="1"/>
          </p:cNvSpPr>
          <p:nvPr/>
        </p:nvSpPr>
        <p:spPr bwMode="auto">
          <a:xfrm>
            <a:off x="61913" y="989013"/>
            <a:ext cx="27003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28664" tIns="64333" rIns="128664" bIns="64333">
            <a:spAutoFit/>
          </a:bodyPr>
          <a:lstStyle>
            <a:lvl1pPr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639763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8107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7002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58975" defTabSz="391953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161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733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305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87775" defTabSz="39195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defRPr/>
            </a:pPr>
            <a:r>
              <a:rPr lang="en-US" sz="1200" b="0" dirty="0" smtClean="0">
                <a:latin typeface="Verdana" charset="0"/>
                <a:cs typeface="Arial" charset="0"/>
              </a:rPr>
              <a:t>The color represents group assignment for K= 9 with a minimum allele frequency of 0.65 for model-based structure analysis.</a:t>
            </a:r>
          </a:p>
        </p:txBody>
      </p:sp>
      <p:pic>
        <p:nvPicPr>
          <p:cNvPr id="14340" name="Picture 1" descr="Rice-CC-sativ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4152" y="125414"/>
            <a:ext cx="6281586" cy="574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958" y="5562351"/>
            <a:ext cx="186372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21311" y="2495301"/>
            <a:ext cx="1619250" cy="2894012"/>
            <a:chOff x="123825" y="2906713"/>
            <a:chExt cx="1619250" cy="2894012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239713" y="2906713"/>
              <a:ext cx="1055687" cy="492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408000"/>
                  </a:solidFill>
                  <a:latin typeface="Calibri"/>
                  <a:ea typeface="ＭＳ Ｐゴシック" charset="0"/>
                  <a:cs typeface="Calibri"/>
                </a:rPr>
                <a:t>IRRI</a:t>
              </a:r>
            </a:p>
          </p:txBody>
        </p:sp>
        <p:pic>
          <p:nvPicPr>
            <p:cNvPr id="14344" name="Picture 9" descr="AfricaRice_logo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3825" y="3906838"/>
              <a:ext cx="1590675" cy="38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Picture 10" descr="CIAT_logo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5738" y="4864100"/>
              <a:ext cx="836612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6" name="Picture 11" descr="Cirad_logo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1613" y="3448050"/>
              <a:ext cx="1106487" cy="354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7" name="Picture 361" descr="Embrapa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61925" y="5264150"/>
              <a:ext cx="1150938" cy="53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179388" y="4308475"/>
              <a:ext cx="1563687" cy="485775"/>
              <a:chOff x="179916" y="4256616"/>
              <a:chExt cx="1562553" cy="486307"/>
            </a:xfrm>
          </p:grpSpPr>
          <p:pic>
            <p:nvPicPr>
              <p:cNvPr id="14349" name="Picture 7" descr="cornell_logo_ed.gif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79916" y="4294667"/>
                <a:ext cx="412980" cy="448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497186" y="4256616"/>
                <a:ext cx="1245283" cy="46087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cap="small" dirty="0">
                    <a:solidFill>
                      <a:srgbClr val="9F0101"/>
                    </a:solidFill>
                    <a:latin typeface="Cambria"/>
                    <a:ea typeface="ＭＳ Ｐゴシック" charset="0"/>
                    <a:cs typeface="Cambria"/>
                  </a:rPr>
                  <a:t>Cornell</a:t>
                </a: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2715904" y="5867136"/>
            <a:ext cx="6133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Rice exhibits deep population structure.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NB-nature_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673672"/>
            <a:ext cx="8320088" cy="58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81525" y="6046788"/>
            <a:ext cx="2836863" cy="307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IRGSP 2005 Nature 436:793-800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240213" y="4192588"/>
            <a:ext cx="45307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HQ BAC-by-BAC </a:t>
            </a:r>
            <a:r>
              <a:rPr lang="en-US" dirty="0" err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Nipponbare</a:t>
            </a:r>
            <a:endParaRPr lang="en-US" dirty="0">
              <a:solidFill>
                <a:srgbClr val="008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>
              <a:defRPr/>
            </a:pPr>
            <a:r>
              <a:rPr lang="en-US" sz="2000" i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(&lt; 1 error in 10K bases)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375" y="177420"/>
            <a:ext cx="8393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A high quality reference genome is available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themes, Bioinformatics &amp;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Leveraging the reference genome, datasets are sequencing technology-based</a:t>
            </a:r>
          </a:p>
          <a:p>
            <a:pPr lvl="1"/>
            <a:r>
              <a:rPr lang="en-US" dirty="0" smtClean="0"/>
              <a:t>Requires bioinformatics knowledge</a:t>
            </a:r>
          </a:p>
          <a:p>
            <a:pPr lvl="1"/>
            <a:r>
              <a:rPr lang="en-US" dirty="0" smtClean="0"/>
              <a:t>Small bioinformatics team at IRRI = </a:t>
            </a:r>
          </a:p>
          <a:p>
            <a:r>
              <a:rPr lang="en-US" dirty="0" smtClean="0"/>
              <a:t>We need to </a:t>
            </a:r>
          </a:p>
          <a:p>
            <a:pPr lvl="1"/>
            <a:r>
              <a:rPr lang="en-US" dirty="0" smtClean="0"/>
              <a:t>enable field/bench researchers for bioinformatics</a:t>
            </a:r>
          </a:p>
          <a:p>
            <a:pPr lvl="1"/>
            <a:r>
              <a:rPr lang="en-US" dirty="0" smtClean="0"/>
              <a:t>share bioinformatics solutions across </a:t>
            </a:r>
            <a:r>
              <a:rPr lang="en-US" dirty="0" err="1" smtClean="0"/>
              <a:t>GRiSP</a:t>
            </a:r>
            <a:r>
              <a:rPr lang="en-US" dirty="0" smtClean="0"/>
              <a:t> partners</a:t>
            </a:r>
          </a:p>
          <a:p>
            <a:pPr lvl="1"/>
            <a:r>
              <a:rPr lang="en-US" dirty="0" smtClean="0"/>
              <a:t>share solutions with rice research community as a whole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Galaxy bioinformatics workbench (</a:t>
            </a:r>
            <a:r>
              <a:rPr lang="en-US" dirty="0" smtClean="0">
                <a:solidFill>
                  <a:schemeClr val="accent6"/>
                </a:solidFill>
                <a:hlinkClick r:id="rId2"/>
              </a:rPr>
              <a:t>http://galaxyproject.org/</a:t>
            </a:r>
            <a:r>
              <a:rPr lang="en-US" dirty="0" smtClean="0">
                <a:solidFill>
                  <a:schemeClr val="accent6"/>
                </a:solidFill>
              </a:rPr>
              <a:t>) an easy choice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 features that fit our needs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Open, web-based platform for </a:t>
            </a:r>
            <a:r>
              <a:rPr lang="en-US" u="sng" dirty="0" smtClean="0">
                <a:solidFill>
                  <a:schemeClr val="accent2"/>
                </a:solidFill>
              </a:rPr>
              <a:t>accessible</a:t>
            </a:r>
            <a:r>
              <a:rPr lang="en-US" dirty="0" smtClean="0"/>
              <a:t>, </a:t>
            </a:r>
            <a:r>
              <a:rPr lang="en-US" u="sng" dirty="0" smtClean="0">
                <a:solidFill>
                  <a:schemeClr val="accent2"/>
                </a:solidFill>
              </a:rPr>
              <a:t>reproducible</a:t>
            </a:r>
            <a:r>
              <a:rPr lang="en-US" dirty="0" smtClean="0"/>
              <a:t>, and </a:t>
            </a:r>
            <a:r>
              <a:rPr lang="en-US" u="sng" dirty="0" smtClean="0">
                <a:solidFill>
                  <a:schemeClr val="accent2"/>
                </a:solidFill>
              </a:rPr>
              <a:t>transparent</a:t>
            </a:r>
            <a:r>
              <a:rPr lang="en-US" dirty="0" smtClean="0"/>
              <a:t> computational biomedical research.</a:t>
            </a:r>
          </a:p>
          <a:p>
            <a:r>
              <a:rPr lang="en-US" b="1" dirty="0" smtClean="0"/>
              <a:t>Accessible</a:t>
            </a:r>
            <a:r>
              <a:rPr lang="en-US" dirty="0" smtClean="0"/>
              <a:t>: Users </a:t>
            </a:r>
            <a:r>
              <a:rPr lang="en-US" u="sng" dirty="0" smtClean="0">
                <a:solidFill>
                  <a:schemeClr val="accent2"/>
                </a:solidFill>
              </a:rPr>
              <a:t>w/o programming experience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can easily specify parameters and run tools and workflows.</a:t>
            </a:r>
          </a:p>
          <a:p>
            <a:r>
              <a:rPr lang="en-US" b="1" dirty="0" smtClean="0"/>
              <a:t>Reproducible</a:t>
            </a:r>
            <a:r>
              <a:rPr lang="en-US" dirty="0" smtClean="0"/>
              <a:t>: Galaxy captures info so that any user can </a:t>
            </a:r>
            <a:r>
              <a:rPr lang="en-US" u="sng" dirty="0" smtClean="0">
                <a:solidFill>
                  <a:schemeClr val="accent2"/>
                </a:solidFill>
              </a:rPr>
              <a:t>repeat</a:t>
            </a:r>
            <a:r>
              <a:rPr lang="en-US" dirty="0" smtClean="0"/>
              <a:t> and </a:t>
            </a:r>
            <a:r>
              <a:rPr lang="en-US" u="sng" dirty="0" smtClean="0">
                <a:solidFill>
                  <a:schemeClr val="accent2"/>
                </a:solidFill>
              </a:rPr>
              <a:t>understand</a:t>
            </a:r>
            <a:r>
              <a:rPr lang="en-US" dirty="0" smtClean="0"/>
              <a:t> a complete computational analysis.</a:t>
            </a:r>
          </a:p>
          <a:p>
            <a:r>
              <a:rPr lang="en-US" b="1" dirty="0" smtClean="0"/>
              <a:t>Transparent</a:t>
            </a:r>
            <a:r>
              <a:rPr lang="en-US" dirty="0" smtClean="0"/>
              <a:t>: Users </a:t>
            </a:r>
            <a:r>
              <a:rPr lang="en-US" u="sng" dirty="0" smtClean="0">
                <a:solidFill>
                  <a:schemeClr val="accent2"/>
                </a:solidFill>
              </a:rPr>
              <a:t>share and publish analyses </a:t>
            </a:r>
            <a:r>
              <a:rPr lang="en-US" dirty="0" smtClean="0"/>
              <a:t>via the web and create interactive, web-based documents that describe a complete analysis.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241300" y="327025"/>
            <a:ext cx="866457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defTabSz="457200">
              <a:buClr>
                <a:srgbClr val="00659C"/>
              </a:buClr>
              <a:buSzPct val="100000"/>
              <a:buFont typeface="Arial" pitchFamily="34" charset="0"/>
              <a:buNone/>
            </a:pPr>
            <a:r>
              <a:rPr lang="en-US" dirty="0" err="1" smtClean="0">
                <a:solidFill>
                  <a:srgbClr val="00659C"/>
                </a:solidFill>
                <a:latin typeface="Calibri" pitchFamily="34" charset="0"/>
              </a:rPr>
              <a:t>GRiSP</a:t>
            </a:r>
            <a:r>
              <a:rPr lang="en-US" dirty="0" smtClean="0">
                <a:solidFill>
                  <a:srgbClr val="00659C"/>
                </a:solidFill>
                <a:latin typeface="Calibri" pitchFamily="34" charset="0"/>
              </a:rPr>
              <a:t> 1.2.1: Rice </a:t>
            </a:r>
            <a:r>
              <a:rPr lang="en-US" dirty="0">
                <a:solidFill>
                  <a:srgbClr val="00659C"/>
                </a:solidFill>
                <a:latin typeface="Calibri" pitchFamily="34" charset="0"/>
              </a:rPr>
              <a:t>SNP Consortium for enabling genome-wide association </a:t>
            </a:r>
            <a:r>
              <a:rPr lang="en-US" dirty="0" smtClean="0">
                <a:solidFill>
                  <a:srgbClr val="00659C"/>
                </a:solidFill>
                <a:latin typeface="Calibri" pitchFamily="34" charset="0"/>
              </a:rPr>
              <a:t>studies</a:t>
            </a:r>
            <a:endParaRPr lang="en-US" dirty="0">
              <a:solidFill>
                <a:srgbClr val="00659C"/>
              </a:solidFill>
              <a:latin typeface="Calibri" pitchFamily="34" charset="0"/>
            </a:endParaRPr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637953" y="1457325"/>
            <a:ext cx="5932968" cy="463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Data from high-density </a:t>
            </a:r>
            <a:r>
              <a:rPr lang="en-US" sz="2400" b="0" dirty="0">
                <a:solidFill>
                  <a:schemeClr val="tx1"/>
                </a:solidFill>
                <a:latin typeface="Calibri" pitchFamily="34" charset="0"/>
              </a:rPr>
              <a:t>genotyping </a:t>
            </a: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using 44K, 700k </a:t>
            </a:r>
            <a:r>
              <a:rPr lang="en-US" sz="2400" b="0" dirty="0" err="1" smtClean="0">
                <a:solidFill>
                  <a:schemeClr val="tx1"/>
                </a:solidFill>
                <a:latin typeface="Calibri" pitchFamily="34" charset="0"/>
              </a:rPr>
              <a:t>Affymetrix</a:t>
            </a: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 SNP arrays  and </a:t>
            </a:r>
            <a:r>
              <a:rPr lang="en-US" sz="2400" b="0" dirty="0" err="1" smtClean="0">
                <a:solidFill>
                  <a:schemeClr val="tx1"/>
                </a:solidFill>
                <a:latin typeface="Calibri" pitchFamily="34" charset="0"/>
              </a:rPr>
              <a:t>Illumina</a:t>
            </a: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Calibri" pitchFamily="34" charset="0"/>
              </a:rPr>
              <a:t>Beadstudio</a:t>
            </a: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US" sz="2400" b="0" dirty="0" err="1" smtClean="0">
                <a:solidFill>
                  <a:schemeClr val="tx1"/>
                </a:solidFill>
                <a:latin typeface="Calibri" pitchFamily="34" charset="0"/>
              </a:rPr>
              <a:t>Fluidigm</a:t>
            </a: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 medium density platforms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r>
              <a:rPr lang="en-US" sz="2400" b="0" dirty="0" smtClean="0">
                <a:solidFill>
                  <a:schemeClr val="tx1"/>
                </a:solidFill>
                <a:latin typeface="Calibri" pitchFamily="34" charset="0"/>
              </a:rPr>
              <a:t>Bioinformatics needs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Genotype data management system</a:t>
            </a:r>
            <a:r>
              <a:rPr lang="en-US" sz="2000" b="0" dirty="0" smtClean="0">
                <a:solidFill>
                  <a:schemeClr val="tx1"/>
                </a:solidFill>
                <a:latin typeface="Calibri" pitchFamily="34" charset="0"/>
              </a:rPr>
              <a:t>:  SNP calling, storage, integration, retrieval, formatting for analysis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Analysis</a:t>
            </a:r>
            <a:r>
              <a:rPr lang="en-US" sz="2000" b="0" dirty="0" smtClean="0">
                <a:solidFill>
                  <a:schemeClr val="tx1"/>
                </a:solidFill>
                <a:latin typeface="Calibri" pitchFamily="34" charset="0"/>
              </a:rPr>
              <a:t>: GWAS pipelines, genetic analysis tools (for standard &amp; specialized populations)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Genome browser</a:t>
            </a:r>
            <a:r>
              <a:rPr lang="en-US" sz="2000" b="0" dirty="0" smtClean="0">
                <a:solidFill>
                  <a:schemeClr val="tx1"/>
                </a:solidFill>
                <a:latin typeface="Calibri" pitchFamily="34" charset="0"/>
              </a:rPr>
              <a:t>:  integrating published datasets &amp; visualizing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1373188" algn="l"/>
                <a:tab pos="4006850" algn="l"/>
              </a:tabLst>
            </a:pPr>
            <a:endParaRPr lang="en-US" sz="20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spcAft>
                <a:spcPct val="50000"/>
              </a:spcAft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1373188" algn="l"/>
                <a:tab pos="4006850" algn="l"/>
              </a:tabLst>
            </a:pPr>
            <a:endParaRPr lang="en-US" sz="2000" b="0" i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10232" y="3060432"/>
            <a:ext cx="2333768" cy="175432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 smtClean="0">
                <a:solidFill>
                  <a:schemeClr val="accent2"/>
                </a:solidFill>
                <a:latin typeface="Calibri" pitchFamily="34" charset="0"/>
              </a:rPr>
              <a:t>GRiSP</a:t>
            </a:r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 2.1.3   High-throughput SNP genotyping platform for breeding applications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 flipV="1">
            <a:off x="6114199" y="2320119"/>
            <a:ext cx="1091819" cy="627798"/>
          </a:xfrm>
          <a:prstGeom prst="straightConnector1">
            <a:avLst/>
          </a:prstGeom>
          <a:solidFill>
            <a:srgbClr val="00B8FF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1</a:t>
            </a:r>
            <a:r>
              <a:rPr lang="en-US" baseline="30000" dirty="0" smtClean="0"/>
              <a:t>st</a:t>
            </a:r>
            <a:r>
              <a:rPr lang="en-US" dirty="0" smtClean="0"/>
              <a:t> Galaxy: SNP calling workflow at IRRI</a:t>
            </a:r>
            <a:endParaRPr lang="en-US" dirty="0"/>
          </a:p>
        </p:txBody>
      </p:sp>
      <p:pic>
        <p:nvPicPr>
          <p:cNvPr id="4" name="Picture 3" descr="beadxpress.jpg"/>
          <p:cNvPicPr>
            <a:picLocks noChangeAspect="1"/>
          </p:cNvPicPr>
          <p:nvPr/>
        </p:nvPicPr>
        <p:blipFill>
          <a:blip r:embed="rId2" cstate="print"/>
          <a:srcRect l="4545" r="4545"/>
          <a:stretch>
            <a:fillRect/>
          </a:stretch>
        </p:blipFill>
        <p:spPr>
          <a:xfrm>
            <a:off x="1600200" y="1668546"/>
            <a:ext cx="1743891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8"/>
          <p:cNvGrpSpPr/>
          <p:nvPr/>
        </p:nvGrpSpPr>
        <p:grpSpPr>
          <a:xfrm>
            <a:off x="4419600" y="1566088"/>
            <a:ext cx="3810000" cy="1752600"/>
            <a:chOff x="4038600" y="1600200"/>
            <a:chExt cx="3810000" cy="1752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8500" b="16667"/>
            <a:stretch>
              <a:fillRect/>
            </a:stretch>
          </p:blipFill>
          <p:spPr bwMode="auto">
            <a:xfrm>
              <a:off x="6477000" y="2438400"/>
              <a:ext cx="13716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 descr="del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600" y="1752600"/>
              <a:ext cx="2382665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5750" t="38000" r="45250" b="48667"/>
            <a:stretch>
              <a:fillRect/>
            </a:stretch>
          </p:blipFill>
          <p:spPr bwMode="auto">
            <a:xfrm>
              <a:off x="6477000" y="1600200"/>
              <a:ext cx="914400" cy="762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9" name="Right Arrow 8"/>
          <p:cNvSpPr/>
          <p:nvPr/>
        </p:nvSpPr>
        <p:spPr>
          <a:xfrm>
            <a:off x="3581400" y="2354346"/>
            <a:ext cx="609600" cy="381000"/>
          </a:xfrm>
          <a:prstGeom prst="rightArrow">
            <a:avLst/>
          </a:prstGeom>
          <a:solidFill>
            <a:srgbClr val="CC0066"/>
          </a:solidFill>
          <a:ln>
            <a:solidFill>
              <a:srgbClr val="CC0066"/>
            </a:solidFill>
          </a:ln>
          <a:effectLst>
            <a:outerShdw blurRad="50800" dist="635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12700">
            <a:bevelT w="19050"/>
            <a:bevelB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7278904">
            <a:off x="5181022" y="3934809"/>
            <a:ext cx="464706" cy="325867"/>
          </a:xfrm>
          <a:prstGeom prst="rightArrow">
            <a:avLst/>
          </a:prstGeom>
          <a:solidFill>
            <a:srgbClr val="CC0066"/>
          </a:solidFill>
          <a:ln>
            <a:solidFill>
              <a:srgbClr val="CC0066"/>
            </a:solidFill>
          </a:ln>
          <a:effectLst>
            <a:outerShdw blurRad="50800" dist="635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12700">
            <a:bevelT w="19050"/>
            <a:bevelB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 l="4350" t="1333" r="28875" b="36667"/>
          <a:stretch>
            <a:fillRect/>
          </a:stretch>
        </p:blipFill>
        <p:spPr bwMode="auto">
          <a:xfrm>
            <a:off x="3114787" y="4385487"/>
            <a:ext cx="3667013" cy="1915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447800" y="3471088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Trebuchet MS" pitchFamily="34" charset="0"/>
              </a:rPr>
              <a:t>BeadXpress</a:t>
            </a:r>
            <a:r>
              <a:rPr lang="en-US" sz="1600" b="1" dirty="0" smtClean="0">
                <a:solidFill>
                  <a:srgbClr val="008000"/>
                </a:solidFill>
                <a:latin typeface="Trebuchet MS" pitchFamily="34" charset="0"/>
              </a:rPr>
              <a:t> Scan Results ( 384 SNPs)</a:t>
            </a:r>
            <a:endParaRPr lang="en-US" sz="1600" b="1" dirty="0">
              <a:solidFill>
                <a:srgbClr val="008000"/>
              </a:solidFill>
              <a:latin typeface="Trebuchet MS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8200" y="3242488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Trebuchet MS" pitchFamily="34" charset="0"/>
              </a:rPr>
              <a:t>GenomeStudio</a:t>
            </a:r>
            <a:r>
              <a:rPr lang="en-US" sz="1600" b="1" dirty="0" smtClean="0">
                <a:solidFill>
                  <a:srgbClr val="008000"/>
                </a:solidFill>
                <a:latin typeface="Trebuchet MS" pitchFamily="34" charset="0"/>
              </a:rPr>
              <a:t> + Alchemy plug-in</a:t>
            </a:r>
            <a:endParaRPr lang="en-US" sz="1600" b="1" dirty="0">
              <a:solidFill>
                <a:srgbClr val="008000"/>
              </a:solidFill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1384" y="6451206"/>
            <a:ext cx="376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8000"/>
                </a:solidFill>
                <a:latin typeface="Trebuchet MS" pitchFamily="34" charset="0"/>
              </a:rPr>
              <a:t>Allele calling with ALCHEMY</a:t>
            </a:r>
            <a:endParaRPr lang="en-US" sz="1800" b="1" dirty="0">
              <a:solidFill>
                <a:srgbClr val="008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ALCHEMY SNP calling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67296"/>
            <a:ext cx="7770813" cy="4113213"/>
          </a:xfrm>
        </p:spPr>
        <p:txBody>
          <a:bodyPr/>
          <a:lstStyle/>
          <a:p>
            <a:r>
              <a:rPr lang="en-US" dirty="0" err="1" smtClean="0"/>
              <a:t>GenomeStudio’s</a:t>
            </a:r>
            <a:r>
              <a:rPr lang="en-US" dirty="0" smtClean="0"/>
              <a:t> genotype calling algorithm is designed for human  applications</a:t>
            </a:r>
          </a:p>
          <a:p>
            <a:pPr lvl="1"/>
            <a:r>
              <a:rPr lang="en-US" dirty="0" smtClean="0"/>
              <a:t>does not consider inbred samples or  population deficient in </a:t>
            </a:r>
            <a:r>
              <a:rPr lang="en-US" dirty="0" err="1" smtClean="0"/>
              <a:t>heterozygotes</a:t>
            </a:r>
            <a:endParaRPr lang="en-US" dirty="0" smtClean="0"/>
          </a:p>
          <a:p>
            <a:r>
              <a:rPr lang="en-US" dirty="0" smtClean="0"/>
              <a:t>Alchemy : Open source, developed at Cornell University by Mark “</a:t>
            </a:r>
            <a:r>
              <a:rPr lang="en-US" dirty="0" err="1" smtClean="0"/>
              <a:t>Koni</a:t>
            </a:r>
            <a:r>
              <a:rPr lang="en-US" dirty="0" smtClean="0"/>
              <a:t>” Wright et al. (2010)</a:t>
            </a:r>
          </a:p>
          <a:p>
            <a:pPr lvl="1"/>
            <a:r>
              <a:rPr lang="en-US" dirty="0" smtClean="0"/>
              <a:t>addresses the poor performance of the vendor’s software on inbred sample sets </a:t>
            </a:r>
          </a:p>
          <a:p>
            <a:pPr lvl="1"/>
            <a:r>
              <a:rPr lang="en-US" dirty="0" smtClean="0"/>
              <a:t>ability to estimate and incorporate inbreeding information on a per sample basis</a:t>
            </a:r>
          </a:p>
          <a:p>
            <a:pPr lvl="1"/>
            <a:r>
              <a:rPr lang="en-US" dirty="0" smtClean="0"/>
              <a:t>written in C ; compiles neatly under the GNU/Linux environment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868215" y="1465190"/>
            <a:ext cx="77041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Kenneth McNally,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Ramil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Mauleon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, Chengzhi Liang, Ruaraidh Sackville Hamilton, </a:t>
            </a:r>
          </a:p>
          <a:p>
            <a:pPr algn="ctr" eaLnBrk="1" hangingPunct="1"/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Zhikang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Li,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Ren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Wang,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Hongliang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Chen,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Gengyun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Zhang,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Hongsheng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 Liang, 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SimSun" pitchFamily="2" charset="-122"/>
            </a:endParaRPr>
          </a:p>
          <a:p>
            <a:pPr algn="ctr" eaLnBrk="1" hangingPunct="1"/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Hei Leung, Achim Dobermann, Robert Zeigler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93675" y="806450"/>
            <a:ext cx="86598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rgbClr val="006600"/>
                </a:solidFill>
                <a:latin typeface="Arial"/>
                <a:ea typeface="ＭＳ Ｐゴシック" charset="0"/>
                <a:cs typeface="Arial"/>
              </a:rPr>
              <a:t>GRISP 1.2.3: The </a:t>
            </a:r>
            <a:r>
              <a:rPr lang="en-US" sz="2000" dirty="0">
                <a:solidFill>
                  <a:srgbClr val="006600"/>
                </a:solidFill>
                <a:latin typeface="Arial"/>
                <a:ea typeface="ＭＳ Ｐゴシック" charset="0"/>
                <a:cs typeface="Arial"/>
              </a:rPr>
              <a:t>Rice 3,000 Genomes Project:  Sequencing for Crop Improvement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18011" y="2363329"/>
            <a:ext cx="8584442" cy="1405719"/>
            <a:chOff x="163773" y="2363329"/>
            <a:chExt cx="8584442" cy="1405719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163773" y="2363329"/>
              <a:ext cx="8584442" cy="1405719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endParaRPr>
            </a:p>
          </p:txBody>
        </p:sp>
        <p:pic>
          <p:nvPicPr>
            <p:cNvPr id="32781" name="Picture 12" descr="BGI_logo-ed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89311" y="2778851"/>
              <a:ext cx="1287462" cy="574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5" descr="pic1.tif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679" y="2570888"/>
              <a:ext cx="4037013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" name="Group 14"/>
            <p:cNvGrpSpPr/>
            <p:nvPr/>
          </p:nvGrpSpPr>
          <p:grpSpPr>
            <a:xfrm>
              <a:off x="6396040" y="2493330"/>
              <a:ext cx="1063256" cy="1145717"/>
              <a:chOff x="6273209" y="2369731"/>
              <a:chExt cx="1063256" cy="1145717"/>
            </a:xfrm>
          </p:grpSpPr>
          <p:pic>
            <p:nvPicPr>
              <p:cNvPr id="32782" name="Picture 23" descr="CAAS_logo_old_ed.g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298610" y="2369731"/>
                <a:ext cx="936625" cy="890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6273209" y="3115338"/>
                <a:ext cx="10632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accent1">
                        <a:lumMod val="50000"/>
                      </a:schemeClr>
                    </a:solidFill>
                    <a:latin typeface="Arial Black" pitchFamily="34" charset="0"/>
                  </a:rPr>
                  <a:t>CAAS</a:t>
                </a:r>
                <a:endParaRPr lang="en-US" sz="20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2238234" y="3784207"/>
            <a:ext cx="44576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  <a:latin typeface="Calibri" pitchFamily="34" charset="0"/>
              </a:rPr>
              <a:t>+ Many Analysis Partners</a:t>
            </a:r>
            <a:endParaRPr lang="en-US" sz="3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934423" y="4512788"/>
            <a:ext cx="7489825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NIAS	Cornell	TGAC</a:t>
            </a: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MIPS	</a:t>
            </a:r>
            <a:r>
              <a:rPr lang="en-US" sz="1800" dirty="0" err="1">
                <a:solidFill>
                  <a:schemeClr val="accent6"/>
                </a:solidFill>
                <a:latin typeface="Calibri" pitchFamily="34" charset="0"/>
              </a:rPr>
              <a:t>Cirad</a:t>
            </a: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IRD</a:t>
            </a: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CAS	CAAS	BGI</a:t>
            </a: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Academia Sinica	MPI	KZI</a:t>
            </a: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EMBRAPA	AGI	</a:t>
            </a:r>
            <a:r>
              <a:rPr lang="en-US" sz="1800" dirty="0" err="1">
                <a:solidFill>
                  <a:schemeClr val="accent6"/>
                </a:solidFill>
                <a:latin typeface="Calibri" pitchFamily="34" charset="0"/>
              </a:rPr>
              <a:t>Wageningen</a:t>
            </a:r>
            <a:endParaRPr lang="en-US" sz="18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CSHL	</a:t>
            </a:r>
            <a:r>
              <a:rPr lang="en-US" sz="1800" dirty="0" err="1">
                <a:solidFill>
                  <a:schemeClr val="accent6"/>
                </a:solidFill>
                <a:latin typeface="Calibri" pitchFamily="34" charset="0"/>
              </a:rPr>
              <a:t>Gramene</a:t>
            </a: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Plant Onto</a:t>
            </a:r>
          </a:p>
          <a:p>
            <a:pPr lvl="1">
              <a:tabLst>
                <a:tab pos="1374775" algn="ctr"/>
                <a:tab pos="3652838" algn="ctr"/>
                <a:tab pos="5995988" algn="ctr"/>
              </a:tabLst>
            </a:pP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	</a:t>
            </a:r>
            <a:r>
              <a:rPr lang="en-US" sz="1800" dirty="0" smtClean="0">
                <a:solidFill>
                  <a:schemeClr val="accent6"/>
                </a:solidFill>
                <a:latin typeface="Calibri" pitchFamily="34" charset="0"/>
              </a:rPr>
              <a:t>…	</a:t>
            </a:r>
            <a:r>
              <a:rPr lang="en-US" sz="1800" dirty="0" err="1" smtClean="0">
                <a:solidFill>
                  <a:schemeClr val="accent6"/>
                </a:solidFill>
                <a:latin typeface="Calibri" pitchFamily="34" charset="0"/>
              </a:rPr>
              <a:t>Uni</a:t>
            </a:r>
            <a:r>
              <a:rPr lang="en-US" sz="1800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en-US" sz="1800" dirty="0">
                <a:solidFill>
                  <a:schemeClr val="accent6"/>
                </a:solidFill>
                <a:latin typeface="Calibri" pitchFamily="34" charset="0"/>
              </a:rPr>
              <a:t>Queensland	</a:t>
            </a:r>
            <a:r>
              <a:rPr lang="en-US" sz="1800" dirty="0" smtClean="0">
                <a:solidFill>
                  <a:schemeClr val="accent6"/>
                </a:solidFill>
                <a:latin typeface="Calibri" pitchFamily="34" charset="0"/>
              </a:rPr>
              <a:t>…</a:t>
            </a:r>
            <a:endParaRPr lang="en-US" sz="1800" dirty="0">
              <a:solidFill>
                <a:schemeClr val="accent6"/>
              </a:solidFill>
              <a:latin typeface="Calibri" pitchFamily="34" charset="0"/>
            </a:endParaRPr>
          </a:p>
          <a:p>
            <a:pPr>
              <a:tabLst>
                <a:tab pos="1374775" algn="ctr"/>
                <a:tab pos="3652838" algn="ctr"/>
                <a:tab pos="5995988" algn="ctr"/>
              </a:tabLst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604838"/>
            <a:ext cx="8804275" cy="77311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2800" dirty="0" smtClean="0">
                <a:ea typeface="+mj-ea"/>
              </a:rPr>
              <a:t>Bioinformatics challenges of the project…</a:t>
            </a:r>
            <a:endParaRPr lang="en-US" sz="2800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13" y="1738313"/>
            <a:ext cx="7770812" cy="411321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800" dirty="0" smtClean="0">
                <a:ea typeface="+mn-ea"/>
              </a:rPr>
              <a:t>Efficient </a:t>
            </a:r>
            <a:r>
              <a:rPr lang="en-US" sz="2800" u="sng" dirty="0" smtClean="0">
                <a:solidFill>
                  <a:schemeClr val="accent2"/>
                </a:solidFill>
                <a:ea typeface="+mn-ea"/>
              </a:rPr>
              <a:t>database</a:t>
            </a:r>
            <a:r>
              <a:rPr lang="en-US" sz="2800" dirty="0" smtClean="0">
                <a:ea typeface="+mn-ea"/>
              </a:rPr>
              <a:t> system that allows the integration of the </a:t>
            </a:r>
            <a:r>
              <a:rPr lang="en-US" sz="2800" dirty="0" err="1" smtClean="0">
                <a:ea typeface="+mn-ea"/>
              </a:rPr>
              <a:t>genebank</a:t>
            </a:r>
            <a:r>
              <a:rPr lang="en-US" sz="2800" dirty="0" smtClean="0">
                <a:ea typeface="+mn-ea"/>
              </a:rPr>
              <a:t> information with phenotypic, breeding, genomic, and IPR data</a:t>
            </a:r>
            <a:r>
              <a:rPr lang="en-US" sz="2800" dirty="0">
                <a:ea typeface="+mn-ea"/>
              </a:rPr>
              <a:t> </a:t>
            </a:r>
            <a:r>
              <a:rPr lang="en-US" sz="2800" dirty="0" smtClean="0">
                <a:ea typeface="+mn-ea"/>
              </a:rPr>
              <a:t>for enhanced utilization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 smtClean="0">
                <a:ea typeface="+mn-ea"/>
              </a:rPr>
              <a:t>Development of </a:t>
            </a:r>
            <a:r>
              <a:rPr lang="en-US" sz="2800" u="sng" dirty="0" smtClean="0">
                <a:solidFill>
                  <a:schemeClr val="accent2"/>
                </a:solidFill>
                <a:ea typeface="+mn-ea"/>
              </a:rPr>
              <a:t>toolkits/workbenches</a:t>
            </a:r>
            <a:r>
              <a:rPr lang="en-US" sz="2800" dirty="0" smtClean="0">
                <a:ea typeface="+mn-ea"/>
              </a:rPr>
              <a:t> to enable gene/genotype-&gt;phenotype predictions by research scientists and rice breeders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 smtClean="0">
                <a:ea typeface="+mn-ea"/>
              </a:rPr>
              <a:t>Make these databases, tools, &amp; analyses results </a:t>
            </a:r>
            <a:r>
              <a:rPr lang="en-US" sz="2800" u="sng" dirty="0" smtClean="0">
                <a:solidFill>
                  <a:schemeClr val="accent2"/>
                </a:solidFill>
                <a:ea typeface="+mn-ea"/>
              </a:rPr>
              <a:t>available</a:t>
            </a:r>
            <a:r>
              <a:rPr lang="en-US" sz="2800" dirty="0" smtClean="0">
                <a:ea typeface="+mn-ea"/>
              </a:rPr>
              <a:t> (&amp; updated) along with the rice gene bank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Presented in behalf of my co-authors &amp; the development team @ IRRI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Scientists/product/theme leaders</a:t>
            </a:r>
          </a:p>
          <a:p>
            <a:r>
              <a:rPr lang="en-US" dirty="0" smtClean="0"/>
              <a:t>Michael Thomson</a:t>
            </a:r>
          </a:p>
          <a:p>
            <a:r>
              <a:rPr lang="en-US" dirty="0" smtClean="0"/>
              <a:t>Kenneth L. McNally</a:t>
            </a:r>
          </a:p>
          <a:p>
            <a:r>
              <a:rPr lang="en-US" dirty="0" smtClean="0"/>
              <a:t>Hei Leung</a:t>
            </a:r>
          </a:p>
          <a:p>
            <a:pPr>
              <a:buNone/>
            </a:pPr>
            <a:r>
              <a:rPr lang="en-US" dirty="0" smtClean="0"/>
              <a:t>Laboratory, software team</a:t>
            </a:r>
          </a:p>
          <a:p>
            <a:r>
              <a:rPr lang="en-US" dirty="0" smtClean="0"/>
              <a:t>Venice Margaret Juanillas</a:t>
            </a:r>
          </a:p>
          <a:p>
            <a:r>
              <a:rPr lang="en-US" dirty="0" smtClean="0"/>
              <a:t>Christine Jade Dilla-Ermita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 of bioinformatics developments in 3k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Sequence/genotype data management, manipulation system</a:t>
            </a:r>
          </a:p>
          <a:p>
            <a:pPr lvl="1"/>
            <a:r>
              <a:rPr lang="en-US" sz="2800" dirty="0" smtClean="0"/>
              <a:t>include primary data visualization (SNPs, genome)</a:t>
            </a:r>
          </a:p>
          <a:p>
            <a:r>
              <a:rPr lang="en-US" sz="2800" dirty="0" smtClean="0"/>
              <a:t>Data analysis workbench</a:t>
            </a:r>
          </a:p>
          <a:p>
            <a:pPr lvl="1"/>
            <a:r>
              <a:rPr lang="en-US" sz="2800" dirty="0" smtClean="0"/>
              <a:t>Analysis tools, w/ workflow management</a:t>
            </a:r>
          </a:p>
          <a:p>
            <a:pPr lvl="1"/>
            <a:r>
              <a:rPr lang="en-US" sz="2800" dirty="0" smtClean="0"/>
              <a:t>Results visualization (</a:t>
            </a:r>
            <a:r>
              <a:rPr lang="en-US" sz="2800" dirty="0" err="1" smtClean="0"/>
              <a:t>haplotypes</a:t>
            </a:r>
            <a:r>
              <a:rPr lang="en-US" sz="2800" dirty="0" smtClean="0"/>
              <a:t>, population structures, GWAS results</a:t>
            </a:r>
            <a:r>
              <a:rPr lang="en-US" sz="2800" dirty="0" smtClean="0">
                <a:sym typeface="Wingdings" pitchFamily="2" charset="2"/>
              </a:rPr>
              <a:t>)</a:t>
            </a:r>
            <a:endParaRPr lang="en-US" sz="2800" dirty="0" smtClean="0"/>
          </a:p>
          <a:p>
            <a:pPr lvl="1"/>
            <a:r>
              <a:rPr lang="en-US" sz="2800" dirty="0" smtClean="0"/>
              <a:t>Highly efficient sequence/analysis results data storage model &amp;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phenotype database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1 : Sequence primary analysis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Milestone 1: Construction of new variety group reference genomes for the representative </a:t>
            </a:r>
            <a:r>
              <a:rPr lang="en-US" sz="2800" dirty="0" err="1" smtClean="0"/>
              <a:t>clades</a:t>
            </a:r>
            <a:endParaRPr lang="en-US" sz="2800" dirty="0" smtClean="0"/>
          </a:p>
          <a:p>
            <a:pPr lvl="1"/>
            <a:r>
              <a:rPr lang="en-US" dirty="0" smtClean="0"/>
              <a:t>Quick draft genomes: SOAP de novo –based assembly (</a:t>
            </a:r>
            <a:r>
              <a:rPr lang="en-US" b="1" dirty="0" err="1" smtClean="0">
                <a:solidFill>
                  <a:schemeClr val="accent2"/>
                </a:solidFill>
              </a:rPr>
              <a:t>Assembl</a:t>
            </a:r>
            <a:r>
              <a:rPr lang="en-US" b="1" dirty="0" smtClean="0">
                <a:solidFill>
                  <a:schemeClr val="accent2"/>
                </a:solidFill>
              </a:rPr>
              <a:t>, V.J. Ulat - IRRI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smtClean="0"/>
              <a:t>Velvet fails with our dataset (legitimate out-of-memory error, likely due to repeats)</a:t>
            </a:r>
          </a:p>
          <a:p>
            <a:pPr lvl="1"/>
            <a:r>
              <a:rPr lang="en-US" dirty="0" smtClean="0"/>
              <a:t>New strategies (adapt/optimize/create algorithms) for high-quality assembly of new references, thru collaborations with partners mentioned before..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6" y="281763"/>
            <a:ext cx="7770812" cy="1141413"/>
          </a:xfrm>
        </p:spPr>
        <p:txBody>
          <a:bodyPr/>
          <a:lstStyle/>
          <a:p>
            <a:r>
              <a:rPr lang="en-US" dirty="0" err="1" smtClean="0"/>
              <a:t>Assembl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12650" y="3232299"/>
            <a:ext cx="1392867" cy="1222744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Short reads data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66529" y="4575545"/>
            <a:ext cx="1562987" cy="13042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QC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 trim/f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ilter (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fastx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 toolkit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)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311347" y="1609062"/>
            <a:ext cx="1562987" cy="116603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Automatica</a:t>
            </a:r>
            <a:r>
              <a:rPr lang="en-US" sz="1600" b="0" dirty="0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lly generate SOAP </a:t>
            </a:r>
            <a:r>
              <a:rPr lang="en-US" sz="1600" b="0" dirty="0" err="1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denovo</a:t>
            </a:r>
            <a:r>
              <a:rPr lang="en-US" sz="1600" b="0" dirty="0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en-US" sz="1600" b="0" dirty="0" err="1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config</a:t>
            </a:r>
            <a:r>
              <a:rPr lang="en-US" sz="1600" b="0" dirty="0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 files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56073" y="1399955"/>
            <a:ext cx="2013100" cy="141767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SOAP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 </a:t>
            </a:r>
            <a:r>
              <a:rPr kumimoji="0" lang="en-US" sz="1600" b="0" i="0" u="none" strike="noStrike" cap="none" normalizeH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denovo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 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ssembly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600" b="0" dirty="0" err="1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Contig</a:t>
            </a:r>
            <a:endParaRPr lang="en-US" sz="1600" b="0" dirty="0" smtClean="0">
              <a:solidFill>
                <a:srgbClr val="000000"/>
              </a:solidFill>
              <a:latin typeface="Comic Sans MS" charset="0"/>
              <a:ea typeface="ＭＳ Ｐゴシック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Scaffold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Gap closer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409507" y="5854997"/>
            <a:ext cx="1300718" cy="65213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Reference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 genome(s)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04390" y="4242392"/>
            <a:ext cx="2193852" cy="246675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Align scaffolds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 to reference (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Comic Sans MS" charset="0"/>
                <a:ea typeface="ＭＳ Ｐゴシック" charset="0"/>
              </a:rPr>
              <a:t>nucmer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800" b="0" baseline="0" dirty="0" smtClean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Bin to chromosomes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Segregate per chromosome unique, multi-hits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357728" y="2239927"/>
            <a:ext cx="1562987" cy="2385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Draft genome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with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 tiling path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multi-mapped, unmapped scaffolds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cxnSp>
        <p:nvCxnSpPr>
          <p:cNvPr id="12" name="Straight Arrow Connector 11"/>
          <p:cNvCxnSpPr>
            <a:stCxn id="4" idx="3"/>
            <a:endCxn id="10" idx="1"/>
          </p:cNvCxnSpPr>
          <p:nvPr/>
        </p:nvCxnSpPr>
        <p:spPr bwMode="auto">
          <a:xfrm flipV="1">
            <a:off x="1605517" y="3432545"/>
            <a:ext cx="5752211" cy="41112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5" idx="0"/>
          </p:cNvCxnSpPr>
          <p:nvPr/>
        </p:nvCxnSpPr>
        <p:spPr bwMode="auto">
          <a:xfrm flipV="1">
            <a:off x="2348023" y="3827722"/>
            <a:ext cx="76199" cy="747823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6" idx="3"/>
            <a:endCxn id="7" idx="1"/>
          </p:cNvCxnSpPr>
          <p:nvPr/>
        </p:nvCxnSpPr>
        <p:spPr bwMode="auto">
          <a:xfrm flipV="1">
            <a:off x="2874334" y="2108792"/>
            <a:ext cx="981739" cy="83289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7" idx="2"/>
          </p:cNvCxnSpPr>
          <p:nvPr/>
        </p:nvCxnSpPr>
        <p:spPr bwMode="auto">
          <a:xfrm>
            <a:off x="4862623" y="2817629"/>
            <a:ext cx="38986" cy="70174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 flipH="1">
            <a:off x="5922335" y="3498112"/>
            <a:ext cx="85061" cy="72301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>
            <a:stCxn id="8" idx="0"/>
            <a:endCxn id="9" idx="1"/>
          </p:cNvCxnSpPr>
          <p:nvPr/>
        </p:nvCxnSpPr>
        <p:spPr bwMode="auto">
          <a:xfrm flipV="1">
            <a:off x="4059866" y="5475768"/>
            <a:ext cx="944524" cy="379229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Elbow Connector 37"/>
          <p:cNvCxnSpPr>
            <a:stCxn id="10" idx="0"/>
            <a:endCxn id="6" idx="0"/>
          </p:cNvCxnSpPr>
          <p:nvPr/>
        </p:nvCxnSpPr>
        <p:spPr bwMode="auto">
          <a:xfrm rot="16200000" flipV="1">
            <a:off x="4800600" y="-1098696"/>
            <a:ext cx="630865" cy="6046381"/>
          </a:xfrm>
          <a:prstGeom prst="bentConnector3">
            <a:avLst>
              <a:gd name="adj1" fmla="val 16994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1" name="Rectangle 40"/>
          <p:cNvSpPr/>
          <p:nvPr/>
        </p:nvSpPr>
        <p:spPr bwMode="auto">
          <a:xfrm>
            <a:off x="3363430" y="510364"/>
            <a:ext cx="2144235" cy="85060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New k-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mer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charset="0"/>
                <a:ea typeface="ＭＳ Ｐゴシック" charset="0"/>
              </a:rPr>
              <a:t> size iteration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1 : Sequence primary analysis 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Milestone 2: SNP genotypes construction &amp; diversity analysis: </a:t>
            </a:r>
            <a:r>
              <a:rPr lang="en-US" sz="2800" dirty="0" err="1" smtClean="0"/>
              <a:t>Haplotype</a:t>
            </a:r>
            <a:r>
              <a:rPr lang="en-US" sz="2800" dirty="0" smtClean="0"/>
              <a:t> structure &amp; local (genome-block) diversity analysis</a:t>
            </a:r>
          </a:p>
          <a:p>
            <a:pPr lvl="1"/>
            <a:r>
              <a:rPr lang="en-US" dirty="0" smtClean="0"/>
              <a:t>Main problem: </a:t>
            </a:r>
          </a:p>
          <a:p>
            <a:pPr lvl="2"/>
            <a:r>
              <a:rPr lang="en-US" dirty="0" smtClean="0"/>
              <a:t>Number of samples (3,042 varieties) overwhelms existing software &amp; computers </a:t>
            </a:r>
            <a:r>
              <a:rPr lang="en-US" sz="2000" dirty="0" smtClean="0"/>
              <a:t>(for SNP discovery, a big problem)</a:t>
            </a:r>
            <a:endParaRPr lang="en-US" dirty="0" smtClean="0"/>
          </a:p>
          <a:p>
            <a:pPr lvl="1"/>
            <a:r>
              <a:rPr lang="en-US" dirty="0" smtClean="0"/>
              <a:t>One Proposed Solution : PANATI</a:t>
            </a:r>
          </a:p>
          <a:p>
            <a:pPr lvl="2"/>
            <a:r>
              <a:rPr lang="en-US" dirty="0" err="1" smtClean="0"/>
              <a:t>Koni</a:t>
            </a:r>
            <a:r>
              <a:rPr lang="en-US" dirty="0" smtClean="0"/>
              <a:t> Wright PhD thesis, Cornell University – </a:t>
            </a:r>
            <a:r>
              <a:rPr lang="en-US" sz="2000" dirty="0" smtClean="0"/>
              <a:t>Very fast SNP discovery and genotype calling using SW alignment</a:t>
            </a:r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PANATI </a:t>
            </a:r>
            <a:r>
              <a:rPr lang="en-US" sz="2800" dirty="0" smtClean="0"/>
              <a:t>(http://panati.sourceforge.net)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hard limits on the number of mismatches and in/</a:t>
            </a:r>
            <a:r>
              <a:rPr lang="en-US" dirty="0" err="1" smtClean="0"/>
              <a:t>dels</a:t>
            </a:r>
            <a:r>
              <a:rPr lang="en-US" dirty="0" smtClean="0"/>
              <a:t> imposed by the algorithm</a:t>
            </a:r>
          </a:p>
          <a:p>
            <a:r>
              <a:rPr lang="en-US" dirty="0" smtClean="0"/>
              <a:t>Designed for and best suited for analysis of population </a:t>
            </a:r>
            <a:r>
              <a:rPr lang="en-US" u="sng" dirty="0" smtClean="0">
                <a:solidFill>
                  <a:schemeClr val="accent2"/>
                </a:solidFill>
              </a:rPr>
              <a:t>samples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chemeClr val="accent2"/>
                </a:solidFill>
              </a:rPr>
              <a:t>with high diversity </a:t>
            </a:r>
            <a:r>
              <a:rPr lang="en-US" dirty="0" smtClean="0"/>
              <a:t>or for the use of a divergent proxy reference sequence for species which have no adequate reference of their own</a:t>
            </a:r>
          </a:p>
          <a:p>
            <a:r>
              <a:rPr lang="en-US" dirty="0" smtClean="0"/>
              <a:t>Fast execution even when there is </a:t>
            </a:r>
            <a:r>
              <a:rPr lang="en-US" u="sng" dirty="0" smtClean="0">
                <a:solidFill>
                  <a:schemeClr val="accent2"/>
                </a:solidFill>
              </a:rPr>
              <a:t>high divergence between the sample and the reference sequence</a:t>
            </a:r>
          </a:p>
          <a:p>
            <a:r>
              <a:rPr lang="en-US" dirty="0" smtClean="0"/>
              <a:t>free for academic use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PANATI technical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lengths of any size</a:t>
            </a:r>
          </a:p>
          <a:p>
            <a:pPr lvl="1"/>
            <a:r>
              <a:rPr lang="en-US" dirty="0" smtClean="0"/>
              <a:t>Input can be mixes of different read lengths and single-end or paired-end formats</a:t>
            </a:r>
          </a:p>
          <a:p>
            <a:r>
              <a:rPr lang="en-US" sz="2000" dirty="0" smtClean="0"/>
              <a:t>Flexible trade-offs between speed and memory usage</a:t>
            </a:r>
          </a:p>
          <a:p>
            <a:r>
              <a:rPr lang="en-US" sz="2000" u="sng" dirty="0" smtClean="0">
                <a:solidFill>
                  <a:schemeClr val="accent2"/>
                </a:solidFill>
              </a:rPr>
              <a:t>Multithreaded parallel execution </a:t>
            </a:r>
            <a:r>
              <a:rPr lang="en-US" sz="2000" dirty="0" smtClean="0"/>
              <a:t>of mapping and alignment scaling in linear performance up to 64 CPUs (higher has not been tested)</a:t>
            </a:r>
          </a:p>
          <a:p>
            <a:r>
              <a:rPr lang="en-US" sz="2000" dirty="0" smtClean="0"/>
              <a:t>Ability to </a:t>
            </a:r>
            <a:r>
              <a:rPr lang="en-US" sz="2000" u="sng" dirty="0" smtClean="0">
                <a:solidFill>
                  <a:schemeClr val="accent2"/>
                </a:solidFill>
              </a:rPr>
              <a:t>read compressed FASTQ files </a:t>
            </a:r>
            <a:r>
              <a:rPr lang="en-US" sz="2000" dirty="0" smtClean="0"/>
              <a:t>in bzip2 or </a:t>
            </a:r>
            <a:r>
              <a:rPr lang="en-US" sz="2000" dirty="0" err="1" smtClean="0"/>
              <a:t>gzip</a:t>
            </a:r>
            <a:r>
              <a:rPr lang="en-US" sz="2000" dirty="0" smtClean="0"/>
              <a:t> formats directly</a:t>
            </a:r>
          </a:p>
          <a:p>
            <a:pPr lvl="1"/>
            <a:r>
              <a:rPr lang="en-US" sz="2000" dirty="0" smtClean="0"/>
              <a:t>will automatically use pbzip2 for parallel decompression of pbzip2 compressed files if the program is available</a:t>
            </a:r>
          </a:p>
          <a:p>
            <a:endParaRPr lang="en-US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1 : Sequence primary analysis 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Milestone 3: Annotation of constructed variety reference genomes, genotypes/</a:t>
            </a:r>
            <a:r>
              <a:rPr lang="en-US" dirty="0" err="1" smtClean="0"/>
              <a:t>haplotypes</a:t>
            </a:r>
            <a:r>
              <a:rPr lang="en-US" dirty="0" smtClean="0"/>
              <a:t>  of the 10k genomes, &amp; diversity analyses results</a:t>
            </a:r>
          </a:p>
          <a:p>
            <a:pPr lvl="1"/>
            <a:r>
              <a:rPr lang="en-US" dirty="0" smtClean="0"/>
              <a:t>Intersection of results from various annotation pipelines</a:t>
            </a:r>
          </a:p>
          <a:p>
            <a:pPr lvl="2"/>
            <a:r>
              <a:rPr lang="en-US" dirty="0" smtClean="0"/>
              <a:t>RAP pipeline(NIAS , T. </a:t>
            </a:r>
            <a:r>
              <a:rPr lang="en-US" dirty="0" err="1" smtClean="0"/>
              <a:t>Itoh</a:t>
            </a:r>
            <a:r>
              <a:rPr lang="en-US" dirty="0" smtClean="0"/>
              <a:t> et al)</a:t>
            </a:r>
          </a:p>
          <a:p>
            <a:pPr lvl="2"/>
            <a:r>
              <a:rPr lang="en-US" dirty="0" smtClean="0"/>
              <a:t>PASA (TIGR)</a:t>
            </a:r>
          </a:p>
          <a:p>
            <a:pPr lvl="2"/>
            <a:r>
              <a:rPr lang="en-US" dirty="0" err="1" smtClean="0"/>
              <a:t>Gramene</a:t>
            </a:r>
            <a:r>
              <a:rPr lang="en-US" dirty="0" smtClean="0"/>
              <a:t> evidence-based method </a:t>
            </a:r>
          </a:p>
          <a:p>
            <a:pPr lvl="2"/>
            <a:r>
              <a:rPr lang="en-US" dirty="0" smtClean="0"/>
              <a:t>Maker (GMOD)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Objective 2 :  Build database &amp; visualization tools for the genomes / genotypes / </a:t>
            </a:r>
            <a:r>
              <a:rPr lang="en-US" sz="2800" dirty="0" err="1" smtClean="0"/>
              <a:t>haplotype</a:t>
            </a:r>
            <a:r>
              <a:rPr lang="en-US" sz="2800" dirty="0" smtClean="0"/>
              <a:t>/diversity analysis  results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Milestone 1. Building the project genome browser; some issues: </a:t>
            </a:r>
          </a:p>
          <a:p>
            <a:pPr lvl="1"/>
            <a:r>
              <a:rPr lang="en-US" dirty="0" smtClean="0"/>
              <a:t>Multiple reference genomes to display &amp; call SNPs from</a:t>
            </a:r>
          </a:p>
          <a:p>
            <a:pPr lvl="2"/>
            <a:r>
              <a:rPr lang="en-US" dirty="0" smtClean="0"/>
              <a:t>Per reference view, several at a time</a:t>
            </a:r>
          </a:p>
          <a:p>
            <a:pPr lvl="2"/>
            <a:r>
              <a:rPr lang="en-US" dirty="0" smtClean="0"/>
              <a:t>Super (“pan”) genome view</a:t>
            </a:r>
          </a:p>
          <a:p>
            <a:pPr lvl="1"/>
            <a:r>
              <a:rPr lang="en-US" dirty="0" smtClean="0"/>
              <a:t>So many varieties to display</a:t>
            </a:r>
          </a:p>
          <a:p>
            <a:pPr lvl="2"/>
            <a:r>
              <a:rPr lang="en-US" dirty="0" smtClean="0"/>
              <a:t>Pick &amp; show subsets? Global Display?</a:t>
            </a:r>
          </a:p>
          <a:p>
            <a:pPr lvl="2"/>
            <a:r>
              <a:rPr lang="en-US" dirty="0" smtClean="0"/>
              <a:t>Regional/global genome comparisons between varieties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1: UCSC Genome Browser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Fast even for large datasets</a:t>
            </a:r>
          </a:p>
          <a:p>
            <a:pPr lvl="1"/>
            <a:r>
              <a:rPr lang="en-US" dirty="0" smtClean="0"/>
              <a:t>Funded, with large community support base</a:t>
            </a:r>
          </a:p>
          <a:p>
            <a:pPr lvl="1"/>
            <a:r>
              <a:rPr lang="en-US" dirty="0" smtClean="0"/>
              <a:t>Nice integration with Galaxy</a:t>
            </a:r>
          </a:p>
          <a:p>
            <a:pPr lvl="2"/>
            <a:r>
              <a:rPr lang="en-US" dirty="0" smtClean="0"/>
              <a:t>Pick &amp; choose varieties in Galaxy </a:t>
            </a:r>
            <a:r>
              <a:rPr lang="en-US" dirty="0" smtClean="0">
                <a:sym typeface="Wingdings" pitchFamily="2" charset="2"/>
              </a:rPr>
              <a:t> UCSC </a:t>
            </a:r>
            <a:r>
              <a:rPr lang="en-US" dirty="0" err="1" smtClean="0">
                <a:sym typeface="Wingdings" pitchFamily="2" charset="2"/>
              </a:rPr>
              <a:t>gbrowser</a:t>
            </a:r>
            <a:r>
              <a:rPr lang="en-US" dirty="0" smtClean="0">
                <a:sym typeface="Wingdings" pitchFamily="2" charset="2"/>
              </a:rPr>
              <a:t> visualization</a:t>
            </a:r>
            <a:endParaRPr lang="en-US" dirty="0" smtClean="0"/>
          </a:p>
          <a:p>
            <a:r>
              <a:rPr lang="en-US" dirty="0" smtClean="0"/>
              <a:t>Not so good</a:t>
            </a:r>
          </a:p>
          <a:p>
            <a:pPr lvl="1"/>
            <a:r>
              <a:rPr lang="en-US" dirty="0" smtClean="0"/>
              <a:t>Painful installation</a:t>
            </a:r>
          </a:p>
          <a:p>
            <a:pPr lvl="1"/>
            <a:r>
              <a:rPr lang="en-US" dirty="0" smtClean="0"/>
              <a:t>Steep learning curve (esp. for customizations)</a:t>
            </a:r>
          </a:p>
          <a:p>
            <a:pPr lvl="1"/>
            <a:r>
              <a:rPr lang="en-US" dirty="0" smtClean="0"/>
              <a:t>Lack of comparative genome view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UCSC Browser hosted @ CU, mirror @ IRRI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65" y="1765014"/>
            <a:ext cx="9032138" cy="452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Overview of IRRI &amp; it’s research agenda</a:t>
            </a:r>
          </a:p>
          <a:p>
            <a:r>
              <a:rPr lang="en-US" sz="3200" dirty="0" smtClean="0"/>
              <a:t>Bioinformatics activities at IRRI</a:t>
            </a:r>
          </a:p>
          <a:p>
            <a:r>
              <a:rPr lang="en-US" sz="3200" dirty="0" smtClean="0"/>
              <a:t>IRRI Galaxy: current state, future developments</a:t>
            </a:r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2: GMOD </a:t>
            </a:r>
            <a:r>
              <a:rPr lang="en-US" dirty="0" err="1" smtClean="0"/>
              <a:t>Gbrowse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“Comfort zone” genome browser – installation, customization</a:t>
            </a:r>
          </a:p>
          <a:p>
            <a:pPr lvl="1"/>
            <a:r>
              <a:rPr lang="en-US" dirty="0" smtClean="0"/>
              <a:t>Simple DB schema (basic install)</a:t>
            </a:r>
          </a:p>
          <a:p>
            <a:pPr lvl="1"/>
            <a:r>
              <a:rPr lang="en-US" dirty="0" smtClean="0"/>
              <a:t>Funded, with large community support base</a:t>
            </a:r>
          </a:p>
          <a:p>
            <a:pPr lvl="1"/>
            <a:r>
              <a:rPr lang="en-US" dirty="0" smtClean="0"/>
              <a:t>Comparative genome view supported</a:t>
            </a:r>
          </a:p>
          <a:p>
            <a:pPr lvl="1"/>
            <a:r>
              <a:rPr lang="en-US" dirty="0" smtClean="0"/>
              <a:t>Integrates with Galaxy (similar to UCSC </a:t>
            </a:r>
            <a:r>
              <a:rPr lang="en-US" dirty="0" err="1" smtClean="0"/>
              <a:t>Gbrowser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Not so good</a:t>
            </a:r>
          </a:p>
          <a:p>
            <a:pPr lvl="1"/>
            <a:r>
              <a:rPr lang="en-US" dirty="0" smtClean="0"/>
              <a:t>Slow for large datasets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GMOD </a:t>
            </a:r>
            <a:r>
              <a:rPr lang="en-US" sz="2800" dirty="0" err="1" smtClean="0"/>
              <a:t>Gbrowse</a:t>
            </a:r>
            <a:r>
              <a:rPr lang="en-US" sz="2800" dirty="0" smtClean="0"/>
              <a:t> with draft genome assembly anchored rice reference genome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405" y="1772429"/>
            <a:ext cx="8607743" cy="491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Objective 2 :  Build database &amp; visualization tools for the genomes / genotypes / </a:t>
            </a:r>
            <a:r>
              <a:rPr lang="en-US" sz="2800" dirty="0" err="1" smtClean="0"/>
              <a:t>haplotype</a:t>
            </a:r>
            <a:r>
              <a:rPr lang="en-US" sz="2800" dirty="0" smtClean="0"/>
              <a:t>/diversity analysis  results (</a:t>
            </a:r>
            <a:r>
              <a:rPr lang="en-US" sz="2800" dirty="0" err="1" smtClean="0"/>
              <a:t>contd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Milestone 2: Build data analysis application tools coupled to the sequence database</a:t>
            </a:r>
          </a:p>
          <a:p>
            <a:r>
              <a:rPr lang="en-US" dirty="0" smtClean="0"/>
              <a:t>Some existing tools (input from collaborating institutes)</a:t>
            </a:r>
          </a:p>
          <a:p>
            <a:pPr lvl="1"/>
            <a:r>
              <a:rPr lang="en-US" dirty="0" smtClean="0"/>
              <a:t>EU- </a:t>
            </a:r>
            <a:r>
              <a:rPr lang="en-US" dirty="0" err="1" smtClean="0"/>
              <a:t>transPLANT</a:t>
            </a:r>
            <a:r>
              <a:rPr lang="en-US" dirty="0" smtClean="0"/>
              <a:t> project: computational infrastructures for plant genomics</a:t>
            </a:r>
          </a:p>
          <a:p>
            <a:pPr lvl="1"/>
            <a:r>
              <a:rPr lang="en-US" dirty="0" err="1" smtClean="0"/>
              <a:t>Haplophyle</a:t>
            </a:r>
            <a:r>
              <a:rPr lang="en-US" dirty="0" smtClean="0"/>
              <a:t> @ CIRAD</a:t>
            </a:r>
          </a:p>
          <a:p>
            <a:r>
              <a:rPr lang="en-US" dirty="0" smtClean="0"/>
              <a:t>Build Galaxy for tools developed/adopted by project</a:t>
            </a:r>
          </a:p>
          <a:p>
            <a:pPr lvl="1"/>
            <a:r>
              <a:rPr lang="en-US" dirty="0" smtClean="0"/>
              <a:t>Sequence/genotype management</a:t>
            </a:r>
          </a:p>
          <a:p>
            <a:pPr lvl="1"/>
            <a:r>
              <a:rPr lang="en-US" dirty="0" smtClean="0"/>
              <a:t>Novel data analysis methods, workflows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Objective 3 : Genotype - &gt; Phenotype analysis/ breeders’ toolkit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11072"/>
            <a:ext cx="7770813" cy="4113213"/>
          </a:xfrm>
        </p:spPr>
        <p:txBody>
          <a:bodyPr/>
          <a:lstStyle/>
          <a:p>
            <a:r>
              <a:rPr lang="en-US" sz="2000" dirty="0" smtClean="0"/>
              <a:t>Milestone 1 – Create an integrated phenotype database</a:t>
            </a:r>
          </a:p>
          <a:p>
            <a:r>
              <a:rPr lang="en-US" sz="2000" dirty="0" smtClean="0"/>
              <a:t>Milestone 2 - Association (GWAS) &amp; genetic analysis tools</a:t>
            </a:r>
          </a:p>
          <a:p>
            <a:pPr lvl="1"/>
            <a:r>
              <a:rPr lang="en-US" sz="1800" dirty="0" smtClean="0"/>
              <a:t>TASSEL , java web start in IRRI GALAXY</a:t>
            </a:r>
          </a:p>
          <a:p>
            <a:pPr lvl="1"/>
            <a:r>
              <a:rPr lang="en-US" sz="1800" dirty="0" smtClean="0"/>
              <a:t>R packages integrated into IRRI GALAXY</a:t>
            </a:r>
          </a:p>
          <a:p>
            <a:pPr lvl="2"/>
            <a:r>
              <a:rPr lang="en-US" sz="1800" dirty="0" smtClean="0"/>
              <a:t>R-GENETICS </a:t>
            </a:r>
          </a:p>
          <a:p>
            <a:pPr lvl="2"/>
            <a:r>
              <a:rPr lang="en-US" sz="1800" dirty="0" smtClean="0"/>
              <a:t>GAPIT – Buckler, et al., Cornell University</a:t>
            </a:r>
          </a:p>
          <a:p>
            <a:r>
              <a:rPr lang="en-US" sz="2000" dirty="0" smtClean="0"/>
              <a:t>Milestone 3 – The breeders’ toolkit</a:t>
            </a:r>
          </a:p>
          <a:p>
            <a:pPr lvl="1"/>
            <a:r>
              <a:rPr lang="en-US" sz="1800" dirty="0" smtClean="0"/>
              <a:t>Major project.. Putting all these tools together in a target user-friendly package</a:t>
            </a:r>
          </a:p>
          <a:p>
            <a:pPr lvl="1"/>
            <a:r>
              <a:rPr lang="en-US" sz="2000" b="1" dirty="0" smtClean="0"/>
              <a:t>Breeder’s use cases captured as workflows</a:t>
            </a:r>
          </a:p>
          <a:p>
            <a:pPr lvl="1">
              <a:buNone/>
            </a:pPr>
            <a:r>
              <a:rPr lang="en-US" sz="2000" b="1" i="1" dirty="0" smtClean="0">
                <a:solidFill>
                  <a:schemeClr val="accent6"/>
                </a:solidFill>
              </a:rPr>
              <a:t>Is GALAXY up to this task??</a:t>
            </a:r>
          </a:p>
          <a:p>
            <a:pPr lvl="1">
              <a:buNone/>
            </a:pPr>
            <a:r>
              <a:rPr lang="en-US" sz="2000" b="1" i="1" dirty="0" smtClean="0">
                <a:solidFill>
                  <a:schemeClr val="accent6"/>
                </a:solidFill>
              </a:rPr>
              <a:t>Will breeders use it??</a:t>
            </a:r>
            <a:endParaRPr lang="en-US" sz="1800" b="1" i="1" dirty="0" smtClean="0">
              <a:solidFill>
                <a:schemeClr val="accent6"/>
              </a:solidFill>
            </a:endParaRPr>
          </a:p>
          <a:p>
            <a:endParaRPr lang="en-US" sz="1800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 Galaxy: Current status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Deployed in the cloud (Amazon Web Services Large instance – Singapore region)</a:t>
            </a:r>
          </a:p>
          <a:p>
            <a:r>
              <a:rPr lang="en-US" sz="2800" dirty="0" smtClean="0"/>
              <a:t>Streamlined to contain rice-specific tools and genotyping data</a:t>
            </a:r>
          </a:p>
          <a:p>
            <a:r>
              <a:rPr lang="en-US" sz="2800" dirty="0" smtClean="0"/>
              <a:t>NO NGS assembly tools in public site</a:t>
            </a:r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87" y="863051"/>
            <a:ext cx="8884693" cy="575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21" y="0"/>
            <a:ext cx="7770812" cy="1141413"/>
          </a:xfrm>
        </p:spPr>
        <p:txBody>
          <a:bodyPr/>
          <a:lstStyle/>
          <a:p>
            <a:r>
              <a:rPr lang="en-US" dirty="0" smtClean="0"/>
              <a:t>Standard Galaxy release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7296" y="1950517"/>
            <a:ext cx="1839433" cy="415733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8543"/>
            <a:ext cx="9144000" cy="444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9409" y="603914"/>
            <a:ext cx="7770812" cy="1141413"/>
          </a:xfrm>
        </p:spPr>
        <p:txBody>
          <a:bodyPr/>
          <a:lstStyle/>
          <a:p>
            <a:r>
              <a:rPr lang="en-US" dirty="0" smtClean="0"/>
              <a:t>IRRI GALAXY (current)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722253" y="1441426"/>
            <a:ext cx="1041991" cy="68048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0" y="1867153"/>
            <a:ext cx="1956391" cy="1966717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7" y="2125936"/>
            <a:ext cx="8802670" cy="417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3274033" y="1905918"/>
            <a:ext cx="1041991" cy="68048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Workflows for rice data analysis already available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 Galaxy </a:t>
            </a:r>
            <a:r>
              <a:rPr lang="en-US" dirty="0" err="1" smtClean="0"/>
              <a:t>Toolshed</a:t>
            </a:r>
            <a:r>
              <a:rPr lang="en-US" dirty="0" smtClean="0"/>
              <a:t> is under development (1)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74727"/>
            <a:ext cx="9144000" cy="287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1193" b="44335"/>
          <a:stretch>
            <a:fillRect/>
          </a:stretch>
        </p:blipFill>
        <p:spPr bwMode="auto">
          <a:xfrm>
            <a:off x="1654274" y="3757100"/>
            <a:ext cx="7021941" cy="197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74727"/>
            <a:ext cx="9144000" cy="287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 Galaxy </a:t>
            </a:r>
            <a:r>
              <a:rPr lang="en-US" dirty="0" err="1" smtClean="0"/>
              <a:t>Toolshed</a:t>
            </a:r>
            <a:r>
              <a:rPr lang="en-US" dirty="0" smtClean="0"/>
              <a:t> is under development (2)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1193" b="44335"/>
          <a:stretch>
            <a:fillRect/>
          </a:stretch>
        </p:blipFill>
        <p:spPr bwMode="auto">
          <a:xfrm>
            <a:off x="1654274" y="3757100"/>
            <a:ext cx="7021941" cy="197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20132"/>
          <a:stretch>
            <a:fillRect/>
          </a:stretch>
        </p:blipFill>
        <p:spPr bwMode="auto">
          <a:xfrm>
            <a:off x="2190974" y="2008740"/>
            <a:ext cx="6776204" cy="436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ctrTitle"/>
          </p:nvPr>
        </p:nvSpPr>
        <p:spPr>
          <a:xfrm>
            <a:off x="719138" y="2152650"/>
            <a:ext cx="7772400" cy="1470025"/>
          </a:xfrm>
        </p:spPr>
        <p:txBody>
          <a:bodyPr/>
          <a:lstStyle/>
          <a:p>
            <a:pPr algn="ctr"/>
            <a:r>
              <a:rPr lang="en-US" dirty="0" smtClean="0"/>
              <a:t>International Rice Research Institute: part of the </a:t>
            </a:r>
            <a:r>
              <a:rPr lang="en-US" u="sng" dirty="0" smtClean="0"/>
              <a:t>C</a:t>
            </a:r>
            <a:r>
              <a:rPr lang="en-US" dirty="0" smtClean="0"/>
              <a:t>onsultative </a:t>
            </a:r>
            <a:r>
              <a:rPr lang="en-US" u="sng" dirty="0" smtClean="0"/>
              <a:t>G</a:t>
            </a:r>
            <a:r>
              <a:rPr lang="en-US" dirty="0" smtClean="0"/>
              <a:t>roup on </a:t>
            </a:r>
            <a:r>
              <a:rPr lang="en-US" u="sng" dirty="0" smtClean="0"/>
              <a:t>I</a:t>
            </a:r>
            <a:r>
              <a:rPr lang="en-US" dirty="0" smtClean="0"/>
              <a:t>nternational </a:t>
            </a:r>
            <a:r>
              <a:rPr lang="en-US" u="sng" dirty="0" smtClean="0"/>
              <a:t>A</a:t>
            </a:r>
            <a:r>
              <a:rPr lang="en-US" dirty="0" smtClean="0"/>
              <a:t>gricultural </a:t>
            </a:r>
            <a:r>
              <a:rPr lang="en-US" u="sng" dirty="0" smtClean="0"/>
              <a:t>R</a:t>
            </a:r>
            <a:r>
              <a:rPr lang="en-US" dirty="0" smtClean="0"/>
              <a:t>esearch</a:t>
            </a:r>
          </a:p>
        </p:txBody>
      </p:sp>
      <p:sp>
        <p:nvSpPr>
          <p:cNvPr id="21507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CGIAR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data, import into current analysis (upon publication of studies..)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482" y="2009554"/>
            <a:ext cx="8744579" cy="441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 bwMode="auto">
          <a:xfrm>
            <a:off x="4295553" y="1796902"/>
            <a:ext cx="1041991" cy="68048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the data mining issue for large data/results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 HDF5 technology (Hierarchical Data Format) - </a:t>
            </a:r>
            <a:r>
              <a:rPr lang="en-US" dirty="0" smtClean="0">
                <a:hlinkClick r:id="rId2"/>
              </a:rPr>
              <a:t>http://www.hdfgroup.org/projects/biohdf/</a:t>
            </a:r>
            <a:r>
              <a:rPr lang="en-US" dirty="0" smtClean="0"/>
              <a:t> </a:t>
            </a:r>
          </a:p>
          <a:p>
            <a:r>
              <a:rPr lang="en-US" dirty="0" smtClean="0">
                <a:sym typeface="Wingdings" pitchFamily="2" charset="2"/>
              </a:rPr>
              <a:t>Bottom line: 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very fast data mining of alignments (SAM/BAM), sequences when the data model/file organization &amp; tools (C APIs &amp; libraries) are used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Pilot ongoing now for 2,000 samples genotype data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99730" y="5135524"/>
            <a:ext cx="1552354" cy="141558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BAM/SAM files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800" b="0" dirty="0" smtClean="0">
                <a:solidFill>
                  <a:srgbClr val="000000"/>
                </a:solidFill>
                <a:latin typeface="Calibri" pitchFamily="34" charset="0"/>
                <a:ea typeface="ＭＳ Ｐゴシック" charset="0"/>
              </a:rPr>
              <a:t>SNP data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ＭＳ Ｐゴシック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800" b="0" dirty="0" smtClean="0">
                <a:solidFill>
                  <a:srgbClr val="000000"/>
                </a:solidFill>
                <a:latin typeface="Calibri" pitchFamily="34" charset="0"/>
                <a:ea typeface="ＭＳ Ｐゴシック" charset="0"/>
              </a:rPr>
              <a:t>Sequences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annotation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764465" y="4986669"/>
            <a:ext cx="4295554" cy="1733107"/>
          </a:xfrm>
          <a:prstGeom prst="round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C API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ＭＳ Ｐゴシック" charset="0"/>
            </a:endParaRPr>
          </a:p>
        </p:txBody>
      </p:sp>
      <p:sp>
        <p:nvSpPr>
          <p:cNvPr id="6" name="Flowchart: Magnetic Disk 5"/>
          <p:cNvSpPr/>
          <p:nvPr/>
        </p:nvSpPr>
        <p:spPr bwMode="auto">
          <a:xfrm>
            <a:off x="4221127" y="5709682"/>
            <a:ext cx="1265274" cy="935665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0" dirty="0" smtClean="0">
                <a:solidFill>
                  <a:srgbClr val="000000"/>
                </a:solidFill>
                <a:latin typeface="Calibri" pitchFamily="34" charset="0"/>
                <a:ea typeface="ＭＳ Ｐゴシック" charset="0"/>
              </a:rPr>
              <a:t>F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ile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 system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3321" y="5645888"/>
            <a:ext cx="870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loader</a:t>
            </a:r>
            <a:endParaRPr lang="en-US" sz="2000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77023" y="5543106"/>
            <a:ext cx="976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queries</a:t>
            </a:r>
            <a:endParaRPr lang="en-US" sz="2000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410894" y="5277292"/>
            <a:ext cx="1555897" cy="96402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ＭＳ Ｐゴシック" charset="0"/>
              </a:rPr>
              <a:t>Sequence analyses results</a:t>
            </a:r>
          </a:p>
        </p:txBody>
      </p:sp>
      <p:cxnSp>
        <p:nvCxnSpPr>
          <p:cNvPr id="11" name="Straight Arrow Connector 10"/>
          <p:cNvCxnSpPr>
            <a:stCxn id="4" idx="3"/>
            <a:endCxn id="7" idx="1"/>
          </p:cNvCxnSpPr>
          <p:nvPr/>
        </p:nvCxnSpPr>
        <p:spPr bwMode="auto">
          <a:xfrm>
            <a:off x="2052084" y="5843318"/>
            <a:ext cx="861237" cy="262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8" idx="3"/>
            <a:endCxn id="9" idx="1"/>
          </p:cNvCxnSpPr>
          <p:nvPr/>
        </p:nvCxnSpPr>
        <p:spPr bwMode="auto">
          <a:xfrm>
            <a:off x="6753572" y="5743161"/>
            <a:ext cx="657322" cy="1614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hape 16"/>
          <p:cNvCxnSpPr>
            <a:endCxn id="7" idx="0"/>
          </p:cNvCxnSpPr>
          <p:nvPr/>
        </p:nvCxnSpPr>
        <p:spPr bwMode="auto">
          <a:xfrm rot="10800000" flipV="1">
            <a:off x="3348698" y="5273748"/>
            <a:ext cx="1148877" cy="372140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" name="Shape 18"/>
          <p:cNvCxnSpPr>
            <a:endCxn id="8" idx="0"/>
          </p:cNvCxnSpPr>
          <p:nvPr/>
        </p:nvCxnSpPr>
        <p:spPr bwMode="auto">
          <a:xfrm>
            <a:off x="5380074" y="5295014"/>
            <a:ext cx="885224" cy="248092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Rectangle 21"/>
          <p:cNvSpPr/>
          <p:nvPr/>
        </p:nvSpPr>
        <p:spPr>
          <a:xfrm>
            <a:off x="4417920" y="4666581"/>
            <a:ext cx="105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solidFill>
                  <a:schemeClr val="accent2"/>
                </a:solidFill>
                <a:latin typeface="Calibri" pitchFamily="34" charset="0"/>
                <a:ea typeface="ＭＳ Ｐゴシック" charset="0"/>
              </a:rPr>
              <a:t>HDF5 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cxnSp>
        <p:nvCxnSpPr>
          <p:cNvPr id="26" name="Straight Arrow Connector 25"/>
          <p:cNvCxnSpPr>
            <a:endCxn id="6" idx="1"/>
          </p:cNvCxnSpPr>
          <p:nvPr/>
        </p:nvCxnSpPr>
        <p:spPr bwMode="auto">
          <a:xfrm flipH="1">
            <a:off x="4853764" y="5401340"/>
            <a:ext cx="15948" cy="30834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894" y="307798"/>
            <a:ext cx="8572500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0170" y="5947474"/>
            <a:ext cx="80108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from www.hdfgroup.org/pubs/presentations/BIOHDF-BOF-SC09-final.pdf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 in IRRI Galaxy bioinformatics workbench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SNP data pre-processing &amp; calling (Alchemy, </a:t>
            </a:r>
            <a:r>
              <a:rPr lang="en-US" sz="2000" dirty="0" smtClean="0">
                <a:solidFill>
                  <a:srgbClr val="FF0000"/>
                </a:solidFill>
              </a:rPr>
              <a:t>PANATI</a:t>
            </a:r>
            <a:r>
              <a:rPr lang="en-US" sz="2000" dirty="0" smtClean="0"/>
              <a:t> - M. Wright)</a:t>
            </a:r>
          </a:p>
          <a:p>
            <a:r>
              <a:rPr lang="en-US" sz="2000" dirty="0" smtClean="0"/>
              <a:t>Data format manipulation for downstream analysis tools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Population analysis tools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Structure (Pritchard et al.)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Ade4 R package (</a:t>
            </a:r>
            <a:r>
              <a:rPr lang="en-US" sz="1800" dirty="0" err="1" smtClean="0">
                <a:solidFill>
                  <a:srgbClr val="FF0000"/>
                </a:solidFill>
              </a:rPr>
              <a:t>Chessel</a:t>
            </a:r>
            <a:r>
              <a:rPr lang="en-US" sz="1800" dirty="0" smtClean="0">
                <a:solidFill>
                  <a:srgbClr val="FF0000"/>
                </a:solidFill>
              </a:rPr>
              <a:t> et al.) for Analysis of Molecular Variance</a:t>
            </a:r>
          </a:p>
          <a:p>
            <a:r>
              <a:rPr lang="en-US" sz="2000" dirty="0" smtClean="0"/>
              <a:t>Downstream sequence analysis tools e.g. unique primer design (Triplett et al, Colorado State University, in prep)</a:t>
            </a:r>
          </a:p>
          <a:p>
            <a:r>
              <a:rPr lang="en-US" sz="2000" dirty="0" smtClean="0"/>
              <a:t>Interfaces for SNPs data management &amp; analysis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GWAS: TASSEL (Bradbury et al.), GAPIT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GBS analysis pipeline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Pick &amp; choose data to visualize: Varieties </a:t>
            </a:r>
            <a:r>
              <a:rPr lang="en-US" sz="1800" dirty="0" smtClean="0">
                <a:solidFill>
                  <a:srgbClr val="FF0000"/>
                </a:solidFill>
                <a:sym typeface="Wingdings" pitchFamily="2" charset="2"/>
              </a:rPr>
              <a:t> Genome browser</a:t>
            </a:r>
            <a:endParaRPr lang="en-US" sz="1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35013" y="1571799"/>
            <a:ext cx="2590800" cy="1524000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3" name="Oval 2"/>
          <p:cNvSpPr/>
          <p:nvPr/>
        </p:nvSpPr>
        <p:spPr>
          <a:xfrm>
            <a:off x="3021013" y="1501261"/>
            <a:ext cx="3657600" cy="189933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PH" sz="1400" dirty="0">
              <a:solidFill>
                <a:schemeClr val="tx1"/>
              </a:solidFill>
            </a:endParaRPr>
          </a:p>
        </p:txBody>
      </p:sp>
      <p:sp>
        <p:nvSpPr>
          <p:cNvPr id="64515" name="TextBox 6"/>
          <p:cNvSpPr txBox="1">
            <a:spLocks noChangeArrowheads="1"/>
          </p:cNvSpPr>
          <p:nvPr/>
        </p:nvSpPr>
        <p:spPr bwMode="auto">
          <a:xfrm>
            <a:off x="3402013" y="2473499"/>
            <a:ext cx="29754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10,000 </a:t>
            </a:r>
            <a:r>
              <a:rPr lang="en-PH" sz="1400" b="1" dirty="0" err="1">
                <a:solidFill>
                  <a:schemeClr val="tx1"/>
                </a:solidFill>
                <a:ea typeface="SimSun" pitchFamily="2" charset="-122"/>
              </a:rPr>
              <a:t>GeneBank</a:t>
            </a:r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 accessions</a:t>
            </a:r>
            <a:r>
              <a:rPr lang="en-PH" sz="1400" b="1" baseline="30000" dirty="0">
                <a:solidFill>
                  <a:schemeClr val="tx1"/>
                </a:solidFill>
                <a:ea typeface="SimSun" pitchFamily="2" charset="-122"/>
              </a:rPr>
              <a:t>1</a:t>
            </a:r>
          </a:p>
          <a:p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Cultivated + close wild relatives</a:t>
            </a:r>
          </a:p>
        </p:txBody>
      </p:sp>
      <p:sp>
        <p:nvSpPr>
          <p:cNvPr id="5" name="Right Arrow 4"/>
          <p:cNvSpPr>
            <a:spLocks noChangeArrowheads="1"/>
          </p:cNvSpPr>
          <p:nvPr/>
        </p:nvSpPr>
        <p:spPr bwMode="auto">
          <a:xfrm rot="5400000">
            <a:off x="1795463" y="3186286"/>
            <a:ext cx="457200" cy="304800"/>
          </a:xfrm>
          <a:prstGeom prst="rightArrow">
            <a:avLst>
              <a:gd name="adj1" fmla="val 50000"/>
              <a:gd name="adj2" fmla="val 53569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4517" name="TextBox 8"/>
          <p:cNvSpPr txBox="1">
            <a:spLocks noChangeArrowheads="1"/>
          </p:cNvSpPr>
          <p:nvPr/>
        </p:nvSpPr>
        <p:spPr bwMode="auto">
          <a:xfrm>
            <a:off x="1016000" y="1763886"/>
            <a:ext cx="20050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Rice SNP Consortium</a:t>
            </a:r>
          </a:p>
          <a:p>
            <a:pPr algn="ctr"/>
            <a:r>
              <a:rPr lang="en-PH" sz="1400" dirty="0" smtClean="0">
                <a:solidFill>
                  <a:schemeClr val="tx1"/>
                </a:solidFill>
                <a:ea typeface="SimSun" pitchFamily="2" charset="-122"/>
              </a:rPr>
              <a:t>700k</a:t>
            </a:r>
            <a:r>
              <a:rPr lang="en-PH" sz="1400" b="1" dirty="0" smtClean="0">
                <a:solidFill>
                  <a:schemeClr val="tx1"/>
                </a:solidFill>
                <a:ea typeface="SimSun" pitchFamily="2" charset="-122"/>
              </a:rPr>
              <a:t> </a:t>
            </a:r>
            <a:r>
              <a:rPr lang="en-PH" sz="1400" b="1" dirty="0" err="1">
                <a:solidFill>
                  <a:schemeClr val="tx1"/>
                </a:solidFill>
                <a:ea typeface="SimSun" pitchFamily="2" charset="-122"/>
              </a:rPr>
              <a:t>Affymetrix</a:t>
            </a:r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 genotyping chip</a:t>
            </a:r>
          </a:p>
          <a:p>
            <a:pPr algn="ctr"/>
            <a:r>
              <a:rPr lang="en-PH" sz="1400" b="1" dirty="0">
                <a:solidFill>
                  <a:schemeClr val="tx1"/>
                </a:solidFill>
                <a:ea typeface="SimSun" pitchFamily="2" charset="-122"/>
              </a:rPr>
              <a:t>2000 lines</a:t>
            </a:r>
          </a:p>
        </p:txBody>
      </p:sp>
      <p:sp>
        <p:nvSpPr>
          <p:cNvPr id="64518" name="TextBox 10"/>
          <p:cNvSpPr txBox="1">
            <a:spLocks noChangeArrowheads="1"/>
          </p:cNvSpPr>
          <p:nvPr/>
        </p:nvSpPr>
        <p:spPr bwMode="auto">
          <a:xfrm>
            <a:off x="658813" y="3627611"/>
            <a:ext cx="2514600" cy="523875"/>
          </a:xfrm>
          <a:prstGeom prst="rect">
            <a:avLst/>
          </a:prstGeom>
          <a:solidFill>
            <a:srgbClr val="DEA16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PH" sz="1400" b="1">
                <a:solidFill>
                  <a:schemeClr val="tx1"/>
                </a:solidFill>
                <a:ea typeface="SimSun" pitchFamily="2" charset="-122"/>
              </a:rPr>
              <a:t>Phenotyping  network</a:t>
            </a:r>
          </a:p>
          <a:p>
            <a:pPr algn="ctr"/>
            <a:r>
              <a:rPr lang="en-PH" sz="1400" b="1">
                <a:solidFill>
                  <a:schemeClr val="tx1"/>
                </a:solidFill>
                <a:ea typeface="SimSun" pitchFamily="2" charset="-122"/>
              </a:rPr>
              <a:t>2000+ lines </a:t>
            </a:r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3706813" y="3551411"/>
            <a:ext cx="2743200" cy="952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PH" sz="1400">
                <a:solidFill>
                  <a:schemeClr val="tx1"/>
                </a:solidFill>
                <a:latin typeface="Arial" charset="0"/>
                <a:cs typeface="Arial" charset="0"/>
              </a:rPr>
              <a:t>Association genetics and </a:t>
            </a:r>
          </a:p>
          <a:p>
            <a:pPr algn="ctr">
              <a:defRPr/>
            </a:pPr>
            <a:r>
              <a:rPr lang="en-PH" sz="1400">
                <a:solidFill>
                  <a:schemeClr val="tx1"/>
                </a:solidFill>
                <a:latin typeface="Arial" charset="0"/>
                <a:cs typeface="Arial" charset="0"/>
              </a:rPr>
              <a:t>QTL mapping</a:t>
            </a:r>
          </a:p>
          <a:p>
            <a:pPr algn="ctr">
              <a:defRPr/>
            </a:pPr>
            <a:r>
              <a:rPr lang="en-PH" sz="1400">
                <a:solidFill>
                  <a:schemeClr val="tx1"/>
                </a:solidFill>
                <a:latin typeface="Arial" charset="0"/>
                <a:cs typeface="Arial" charset="0"/>
              </a:rPr>
              <a:t>Predict genotype-phenotype relationships at kb resolution </a:t>
            </a:r>
          </a:p>
        </p:txBody>
      </p:sp>
      <p:sp>
        <p:nvSpPr>
          <p:cNvPr id="9" name="Oval 8"/>
          <p:cNvSpPr/>
          <p:nvPr/>
        </p:nvSpPr>
        <p:spPr>
          <a:xfrm>
            <a:off x="658813" y="4648374"/>
            <a:ext cx="2743200" cy="1295400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PH" sz="1400">
              <a:solidFill>
                <a:srgbClr val="FFFFFF"/>
              </a:solidFill>
            </a:endParaRPr>
          </a:p>
        </p:txBody>
      </p:sp>
      <p:sp>
        <p:nvSpPr>
          <p:cNvPr id="64521" name="TextBox 14"/>
          <p:cNvSpPr txBox="1">
            <a:spLocks noChangeArrowheads="1"/>
          </p:cNvSpPr>
          <p:nvPr/>
        </p:nvSpPr>
        <p:spPr bwMode="auto">
          <a:xfrm>
            <a:off x="925513" y="4856336"/>
            <a:ext cx="2209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PH" sz="1400" b="1">
                <a:solidFill>
                  <a:schemeClr val="tx1"/>
                </a:solidFill>
                <a:ea typeface="SimSun" pitchFamily="2" charset="-122"/>
              </a:rPr>
              <a:t>Specialized genetic stocks: MAGIC populations, biparental RILs, CSSL, 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7059613" y="2559224"/>
            <a:ext cx="1524000" cy="35702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PH" sz="1800" dirty="0">
                <a:solidFill>
                  <a:schemeClr val="tx1"/>
                </a:solidFill>
                <a:latin typeface="Arial" charset="0"/>
                <a:cs typeface="Arial" charset="0"/>
              </a:rPr>
              <a:t>Genebank as a reverse genetics system</a:t>
            </a:r>
          </a:p>
          <a:p>
            <a:pPr algn="ctr">
              <a:defRPr/>
            </a:pPr>
            <a:endParaRPr lang="en-PH" sz="1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PH" sz="1400" dirty="0">
                <a:solidFill>
                  <a:schemeClr val="tx1"/>
                </a:solidFill>
                <a:latin typeface="Arial" charset="0"/>
                <a:cs typeface="Arial" charset="0"/>
              </a:rPr>
              <a:t>Select accessions based on QTL prediction for targeted phenotyping of specific traits</a:t>
            </a:r>
          </a:p>
          <a:p>
            <a:pPr>
              <a:buFont typeface="Arial" pitchFamily="34" charset="0"/>
              <a:buChar char="•"/>
              <a:defRPr/>
            </a:pPr>
            <a:endParaRPr lang="en-PH" sz="1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PH" sz="1400" dirty="0">
                <a:solidFill>
                  <a:schemeClr val="tx1"/>
                </a:solidFill>
                <a:latin typeface="Arial" charset="0"/>
                <a:cs typeface="Arial" charset="0"/>
              </a:rPr>
              <a:t>Discover novel phenotypes </a:t>
            </a:r>
          </a:p>
        </p:txBody>
      </p:sp>
      <p:sp>
        <p:nvSpPr>
          <p:cNvPr id="12" name="Right Arrow 11"/>
          <p:cNvSpPr>
            <a:spLocks noChangeArrowheads="1"/>
          </p:cNvSpPr>
          <p:nvPr/>
        </p:nvSpPr>
        <p:spPr bwMode="auto">
          <a:xfrm rot="2053521">
            <a:off x="6373813" y="3084686"/>
            <a:ext cx="533400" cy="228600"/>
          </a:xfrm>
          <a:prstGeom prst="rightArrow">
            <a:avLst>
              <a:gd name="adj1" fmla="val 50000"/>
              <a:gd name="adj2" fmla="val 66662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TextBox 18"/>
          <p:cNvSpPr txBox="1">
            <a:spLocks noChangeArrowheads="1"/>
          </p:cNvSpPr>
          <p:nvPr/>
        </p:nvSpPr>
        <p:spPr bwMode="auto">
          <a:xfrm>
            <a:off x="203888" y="798685"/>
            <a:ext cx="745250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PH" sz="2000" dirty="0">
                <a:solidFill>
                  <a:srgbClr val="000000"/>
                </a:solidFill>
                <a:latin typeface="Arial" charset="0"/>
                <a:cs typeface="Arial" charset="0"/>
              </a:rPr>
              <a:t>Bioinformatics and database to </a:t>
            </a:r>
            <a:endParaRPr lang="en-PH" sz="20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PH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Integrate sequence-phenotype data</a:t>
            </a:r>
            <a:endParaRPr lang="en-PH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25" name="Rectangle 16"/>
          <p:cNvSpPr>
            <a:spLocks noChangeArrowheads="1"/>
          </p:cNvSpPr>
          <p:nvPr/>
        </p:nvSpPr>
        <p:spPr bwMode="auto">
          <a:xfrm>
            <a:off x="354013" y="811386"/>
            <a:ext cx="8458200" cy="55768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cs typeface="Arial" pitchFamily="34" charset="0"/>
            </a:endParaRPr>
          </a:p>
        </p:txBody>
      </p:sp>
      <p:sp>
        <p:nvSpPr>
          <p:cNvPr id="15" name="Right Arrow 7"/>
          <p:cNvSpPr>
            <a:spLocks noChangeArrowheads="1"/>
          </p:cNvSpPr>
          <p:nvPr/>
        </p:nvSpPr>
        <p:spPr bwMode="auto">
          <a:xfrm rot="16200000">
            <a:off x="7627938" y="2028999"/>
            <a:ext cx="533400" cy="228600"/>
          </a:xfrm>
          <a:prstGeom prst="rightArrow">
            <a:avLst>
              <a:gd name="adj1" fmla="val 50000"/>
              <a:gd name="adj2" fmla="val 83330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4527" name="Text Box 18"/>
          <p:cNvSpPr txBox="1">
            <a:spLocks noChangeArrowheads="1"/>
          </p:cNvSpPr>
          <p:nvPr/>
        </p:nvSpPr>
        <p:spPr bwMode="auto">
          <a:xfrm>
            <a:off x="3548063" y="1516236"/>
            <a:ext cx="25876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BGI </a:t>
            </a:r>
            <a:r>
              <a:rPr lang="en-US" sz="1800" b="1" i="1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de novo</a:t>
            </a:r>
            <a:r>
              <a:rPr lang="en-US" sz="1800" b="1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 and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re-sequencing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Initial 5-10X coverage</a:t>
            </a:r>
          </a:p>
        </p:txBody>
      </p:sp>
      <p:sp>
        <p:nvSpPr>
          <p:cNvPr id="64528" name="Text Box 19"/>
          <p:cNvSpPr txBox="1">
            <a:spLocks noChangeArrowheads="1"/>
          </p:cNvSpPr>
          <p:nvPr/>
        </p:nvSpPr>
        <p:spPr bwMode="auto">
          <a:xfrm>
            <a:off x="7059613" y="951086"/>
            <a:ext cx="1616075" cy="915988"/>
          </a:xfrm>
          <a:prstGeom prst="rect">
            <a:avLst/>
          </a:prstGeom>
          <a:solidFill>
            <a:srgbClr val="CC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Use in breeding programs</a:t>
            </a:r>
          </a:p>
        </p:txBody>
      </p:sp>
      <p:cxnSp>
        <p:nvCxnSpPr>
          <p:cNvPr id="64529" name="AutoShape 20"/>
          <p:cNvCxnSpPr>
            <a:cxnSpLocks noChangeShapeType="1"/>
            <a:stCxn id="64525" idx="1"/>
            <a:endCxn id="64525" idx="1"/>
          </p:cNvCxnSpPr>
          <p:nvPr/>
        </p:nvCxnSpPr>
        <p:spPr bwMode="auto">
          <a:xfrm>
            <a:off x="354013" y="360062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4530" name="AutoShape 21"/>
          <p:cNvCxnSpPr>
            <a:cxnSpLocks noChangeShapeType="1"/>
            <a:stCxn id="64525" idx="1"/>
            <a:endCxn id="64525" idx="1"/>
          </p:cNvCxnSpPr>
          <p:nvPr/>
        </p:nvCxnSpPr>
        <p:spPr bwMode="auto">
          <a:xfrm>
            <a:off x="354013" y="360062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4531" name="AutoShape 22"/>
          <p:cNvCxnSpPr>
            <a:cxnSpLocks noChangeShapeType="1"/>
            <a:stCxn id="64525" idx="1"/>
            <a:endCxn id="64525" idx="1"/>
          </p:cNvCxnSpPr>
          <p:nvPr/>
        </p:nvCxnSpPr>
        <p:spPr bwMode="auto">
          <a:xfrm>
            <a:off x="354013" y="360062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4532" name="AutoShape 23"/>
          <p:cNvCxnSpPr>
            <a:cxnSpLocks noChangeShapeType="1"/>
            <a:stCxn id="64525" idx="2"/>
            <a:endCxn id="64525" idx="2"/>
          </p:cNvCxnSpPr>
          <p:nvPr/>
        </p:nvCxnSpPr>
        <p:spPr bwMode="auto">
          <a:xfrm>
            <a:off x="4583113" y="638827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4533" name="AutoShape 25"/>
          <p:cNvCxnSpPr>
            <a:cxnSpLocks noChangeShapeType="1"/>
            <a:stCxn id="64525" idx="1"/>
            <a:endCxn id="64525" idx="1"/>
          </p:cNvCxnSpPr>
          <p:nvPr/>
        </p:nvCxnSpPr>
        <p:spPr bwMode="auto">
          <a:xfrm>
            <a:off x="354013" y="360062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4534" name="AutoShape 26"/>
          <p:cNvCxnSpPr>
            <a:cxnSpLocks noChangeShapeType="1"/>
            <a:stCxn id="64525" idx="1"/>
            <a:endCxn id="64525" idx="1"/>
          </p:cNvCxnSpPr>
          <p:nvPr/>
        </p:nvCxnSpPr>
        <p:spPr bwMode="auto">
          <a:xfrm>
            <a:off x="354013" y="3600624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" name="Right Arrow 17"/>
          <p:cNvSpPr>
            <a:spLocks noChangeArrowheads="1"/>
          </p:cNvSpPr>
          <p:nvPr/>
        </p:nvSpPr>
        <p:spPr bwMode="auto">
          <a:xfrm rot="7886979">
            <a:off x="3068638" y="3254549"/>
            <a:ext cx="381000" cy="152400"/>
          </a:xfrm>
          <a:prstGeom prst="rightArrow">
            <a:avLst>
              <a:gd name="adj1" fmla="val 50000"/>
              <a:gd name="adj2" fmla="val 71424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Right Arrow 7"/>
          <p:cNvSpPr>
            <a:spLocks noChangeArrowheads="1"/>
          </p:cNvSpPr>
          <p:nvPr/>
        </p:nvSpPr>
        <p:spPr bwMode="auto">
          <a:xfrm rot="16200000" flipV="1">
            <a:off x="1795463" y="4267374"/>
            <a:ext cx="457200" cy="304800"/>
          </a:xfrm>
          <a:prstGeom prst="rightArrow">
            <a:avLst>
              <a:gd name="adj1" fmla="val 50000"/>
              <a:gd name="adj2" fmla="val 53569"/>
            </a:avLst>
          </a:prstGeom>
          <a:solidFill>
            <a:schemeClr val="accent1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6" name="Right Arrow 7"/>
          <p:cNvSpPr>
            <a:spLocks noChangeArrowheads="1"/>
          </p:cNvSpPr>
          <p:nvPr/>
        </p:nvSpPr>
        <p:spPr bwMode="auto">
          <a:xfrm>
            <a:off x="3249613" y="3770486"/>
            <a:ext cx="381000" cy="228600"/>
          </a:xfrm>
          <a:prstGeom prst="rightArrow">
            <a:avLst>
              <a:gd name="adj1" fmla="val 50000"/>
              <a:gd name="adj2" fmla="val 59522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7" name="Right Arrow 7"/>
          <p:cNvSpPr>
            <a:spLocks noChangeArrowheads="1"/>
          </p:cNvSpPr>
          <p:nvPr/>
        </p:nvSpPr>
        <p:spPr bwMode="auto">
          <a:xfrm>
            <a:off x="6526213" y="3770486"/>
            <a:ext cx="381000" cy="228600"/>
          </a:xfrm>
          <a:prstGeom prst="rightArrow">
            <a:avLst>
              <a:gd name="adj1" fmla="val 50000"/>
              <a:gd name="adj2" fmla="val 59522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4539" name="TextBox 29"/>
          <p:cNvSpPr txBox="1">
            <a:spLocks noChangeArrowheads="1"/>
          </p:cNvSpPr>
          <p:nvPr/>
        </p:nvSpPr>
        <p:spPr bwMode="auto">
          <a:xfrm>
            <a:off x="314325" y="6356524"/>
            <a:ext cx="8534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PH" sz="1200" baseline="30000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1</a:t>
            </a:r>
            <a:r>
              <a:rPr lang="en-PH" sz="1200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 Including publicly accessible  germplasm  from IRRI, CIRAD, </a:t>
            </a:r>
            <a:r>
              <a:rPr lang="en-PH" sz="1200" dirty="0" err="1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AfricaRice</a:t>
            </a:r>
            <a:r>
              <a:rPr lang="en-PH" sz="1200" dirty="0">
                <a:solidFill>
                  <a:schemeClr val="tx1"/>
                </a:solidFill>
                <a:latin typeface="Calibri" pitchFamily="34" charset="0"/>
                <a:ea typeface="SimSun" pitchFamily="2" charset="-122"/>
              </a:rPr>
              <a:t> , CIAT and regional collections    </a:t>
            </a:r>
          </a:p>
        </p:txBody>
      </p:sp>
      <p:pic>
        <p:nvPicPr>
          <p:cNvPr id="64541" name="Picture 10" descr="CAAS_logo_old_e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3763" y="5686931"/>
            <a:ext cx="6000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42" name="Picture 11" descr="BGI_logo-e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3388" y="5767561"/>
            <a:ext cx="9652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1936830" y="5869654"/>
            <a:ext cx="21313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9933"/>
                </a:solidFill>
                <a:latin typeface="Calibri" pitchFamily="34" charset="0"/>
                <a:ea typeface="SimSun" pitchFamily="2" charset="-122"/>
              </a:rPr>
              <a:t>IRRI &amp; </a:t>
            </a:r>
            <a:r>
              <a:rPr lang="en-US" dirty="0" err="1">
                <a:solidFill>
                  <a:srgbClr val="339933"/>
                </a:solidFill>
                <a:latin typeface="Calibri" pitchFamily="34" charset="0"/>
                <a:ea typeface="SimSun" pitchFamily="2" charset="-122"/>
              </a:rPr>
              <a:t>GRiSP</a:t>
            </a:r>
            <a:r>
              <a:rPr lang="en-US" dirty="0">
                <a:solidFill>
                  <a:srgbClr val="339933"/>
                </a:solidFill>
                <a:latin typeface="Calibri" pitchFamily="34" charset="0"/>
                <a:ea typeface="SimSun" pitchFamily="2" charset="-122"/>
              </a:rPr>
              <a:t>,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487039" y="5801416"/>
            <a:ext cx="9813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9933"/>
                </a:solidFill>
                <a:latin typeface="Calibri" pitchFamily="34" charset="0"/>
                <a:ea typeface="SimSun" pitchFamily="2" charset="-122"/>
              </a:rPr>
              <a:t>CAAS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466191" y="177421"/>
            <a:ext cx="20125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</a:rPr>
              <a:t>Summary</a:t>
            </a:r>
            <a:endParaRPr lang="en-US" sz="36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C:\Users\rmauleon\Pictures\Mindanao_plantations\misc_pix\Farmers438.jpg"/>
          <p:cNvPicPr>
            <a:picLocks noChangeAspect="1" noChangeArrowheads="1"/>
          </p:cNvPicPr>
          <p:nvPr/>
        </p:nvPicPr>
        <p:blipFill>
          <a:blip r:embed="rId2"/>
          <a:srcRect r="20174" b="2980"/>
          <a:stretch>
            <a:fillRect/>
          </a:stretch>
        </p:blipFill>
        <p:spPr bwMode="auto">
          <a:xfrm>
            <a:off x="-275422" y="-550826"/>
            <a:ext cx="9419422" cy="740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le 1"/>
          <p:cNvSpPr>
            <a:spLocks noGrp="1"/>
          </p:cNvSpPr>
          <p:nvPr>
            <p:ph type="ctrTitle" idx="4294967295"/>
          </p:nvPr>
        </p:nvSpPr>
        <p:spPr>
          <a:xfrm>
            <a:off x="696777" y="1530467"/>
            <a:ext cx="7772400" cy="14700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THANKS FROM OUR CUSTOMERS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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CGIAR - </a:t>
            </a:r>
            <a:r>
              <a:rPr lang="en-US" sz="3200" b="0" dirty="0" smtClean="0"/>
              <a:t>global partnership that unites organizations engaged in research for a food-secure future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b="1" dirty="0" smtClean="0"/>
              <a:t>International Rice Research Institute (IRRI)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Africa Rice Center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International Center for Tropical Agriculture (CIAT)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International Crops Research Institute for the Semi-Arid Tropics (ICRISAT)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International Maize and Wheat Improvement Center (CIMMYT)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International Potato Center (CIP)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International Center for Agricultural Research in the Dry Areas (ICARDA)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International Institute of Tropical Agriculture (IITA)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International Livestock Research Institute (ILRI)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 International Water Management Institute (IWMI)</a:t>
            </a:r>
          </a:p>
          <a:p>
            <a:pPr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2533" name="Picture 4" descr="logo CGIAR-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000" y="187325"/>
            <a:ext cx="1397000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 txBox="1">
            <a:spLocks noChangeArrowheads="1"/>
          </p:cNvSpPr>
          <p:nvPr/>
        </p:nvSpPr>
        <p:spPr bwMode="auto">
          <a:xfrm>
            <a:off x="0" y="273050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zh-TW" b="1" dirty="0">
                <a:solidFill>
                  <a:srgbClr val="008000"/>
                </a:solidFill>
                <a:latin typeface="Calibri" pitchFamily="34" charset="0"/>
                <a:ea typeface="PMingLiU" pitchFamily="18" charset="-120"/>
              </a:rPr>
              <a:t>INTERNATIONAL RICE RESEARCH INSTITUTE</a:t>
            </a:r>
            <a:br>
              <a:rPr lang="en-US" altLang="zh-TW" b="1" dirty="0">
                <a:solidFill>
                  <a:srgbClr val="008000"/>
                </a:solidFill>
                <a:latin typeface="Calibri" pitchFamily="34" charset="0"/>
                <a:ea typeface="PMingLiU" pitchFamily="18" charset="-120"/>
              </a:rPr>
            </a:br>
            <a:r>
              <a:rPr lang="en-US" altLang="zh-TW" b="1" dirty="0">
                <a:solidFill>
                  <a:srgbClr val="008000"/>
                </a:solidFill>
                <a:latin typeface="Calibri" pitchFamily="34" charset="0"/>
                <a:ea typeface="PMingLiU" pitchFamily="18" charset="-120"/>
              </a:rPr>
              <a:t>Los </a:t>
            </a:r>
            <a:r>
              <a:rPr lang="en-US" altLang="zh-TW" b="1" dirty="0" err="1">
                <a:solidFill>
                  <a:srgbClr val="008000"/>
                </a:solidFill>
                <a:latin typeface="Calibri" pitchFamily="34" charset="0"/>
                <a:ea typeface="PMingLiU" pitchFamily="18" charset="-120"/>
              </a:rPr>
              <a:t>Baños</a:t>
            </a:r>
            <a:r>
              <a:rPr lang="en-US" altLang="zh-TW" b="1" dirty="0">
                <a:solidFill>
                  <a:srgbClr val="008000"/>
                </a:solidFill>
                <a:latin typeface="Calibri" pitchFamily="34" charset="0"/>
                <a:ea typeface="PMingLiU" pitchFamily="18" charset="-120"/>
              </a:rPr>
              <a:t>, Philippines</a:t>
            </a:r>
          </a:p>
        </p:txBody>
      </p:sp>
      <p:sp>
        <p:nvSpPr>
          <p:cNvPr id="6146" name="Rectangle 3"/>
          <p:cNvSpPr txBox="1">
            <a:spLocks noChangeArrowheads="1"/>
          </p:cNvSpPr>
          <p:nvPr/>
        </p:nvSpPr>
        <p:spPr bwMode="auto">
          <a:xfrm>
            <a:off x="232107" y="1062440"/>
            <a:ext cx="2879725" cy="4540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altLang="zh-TW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	Mission</a:t>
            </a:r>
            <a: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: </a:t>
            </a:r>
            <a:b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</a:br>
            <a:endParaRPr lang="en-US" altLang="zh-T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PMingLiU" pitchFamily="18" charset="-12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Reduce poverty and hunger,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en-US" altLang="zh-T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PMingLiU" pitchFamily="18" charset="-12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Improve the health of rice farmers and consumers,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en-US" altLang="zh-T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PMingLiU" pitchFamily="18" charset="-12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Ensure environmental sustainability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en-US" altLang="zh-T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PMingLiU" pitchFamily="18" charset="-12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PMingLiU" pitchFamily="18" charset="-120"/>
              </a:rPr>
              <a:t>Through  research, partnerships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4419072" y="4758402"/>
            <a:ext cx="34316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>
                <a:solidFill>
                  <a:srgbClr val="008000"/>
                </a:solidFill>
                <a:latin typeface="Calibri" pitchFamily="34" charset="0"/>
                <a:cs typeface="Arial" pitchFamily="34" charset="0"/>
              </a:rPr>
              <a:t>Home of the Green Revolution</a:t>
            </a:r>
          </a:p>
          <a:p>
            <a:pPr algn="ctr"/>
            <a:r>
              <a:rPr lang="en-US" altLang="zh-TW" sz="2000" b="1" dirty="0">
                <a:solidFill>
                  <a:srgbClr val="008000"/>
                </a:solidFill>
                <a:latin typeface="Calibri" pitchFamily="34" charset="0"/>
                <a:cs typeface="Arial" pitchFamily="34" charset="0"/>
              </a:rPr>
              <a:t>Established 1960</a:t>
            </a:r>
          </a:p>
          <a:p>
            <a:pPr algn="ctr"/>
            <a:r>
              <a:rPr lang="en-US" altLang="zh-TW" sz="2000" b="1" dirty="0">
                <a:solidFill>
                  <a:srgbClr val="000066"/>
                </a:solidFill>
                <a:latin typeface="Calibri" pitchFamily="34" charset="0"/>
                <a:cs typeface="Arial" pitchFamily="34" charset="0"/>
              </a:rPr>
              <a:t>www.irri.org</a:t>
            </a:r>
          </a:p>
        </p:txBody>
      </p:sp>
      <p:pic>
        <p:nvPicPr>
          <p:cNvPr id="6148" name="Picture 5" descr="M6MX5687_filter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0425" y="1347788"/>
            <a:ext cx="5226050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2957" y="5807799"/>
            <a:ext cx="8325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lvl="1" indent="-341313">
              <a:buSzPct val="100000"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Aims to help rice farmers improve the yield and quality of their rice by developing..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New rice varieties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Rice crop management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 bwMode="auto">
          <a:xfrm>
            <a:off x="2156347" y="4599295"/>
            <a:ext cx="4817659" cy="13784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Rice Science Partnership : </a:t>
            </a:r>
            <a:r>
              <a:rPr lang="en-US" dirty="0" err="1" smtClean="0"/>
              <a:t>GRiSP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single strategic and work plan for global rice research</a:t>
            </a:r>
          </a:p>
          <a:p>
            <a:r>
              <a:rPr lang="en-US" dirty="0" smtClean="0"/>
              <a:t>Streamlines current research for development activities of the CGIAR, aligns it with numerous partners, and</a:t>
            </a:r>
          </a:p>
          <a:p>
            <a:r>
              <a:rPr lang="en-US" dirty="0" smtClean="0"/>
              <a:t>Adds new activities of high priority, in areas where science is expected to make significant contributions.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223444" y="4919026"/>
            <a:ext cx="10556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408000"/>
                </a:solidFill>
                <a:latin typeface="Calibri"/>
                <a:ea typeface="ＭＳ Ｐゴシック" charset="0"/>
                <a:cs typeface="Calibri"/>
              </a:rPr>
              <a:t>IRRI</a:t>
            </a:r>
          </a:p>
        </p:txBody>
      </p:sp>
      <p:pic>
        <p:nvPicPr>
          <p:cNvPr id="5" name="Picture 9" descr="AfricaRice_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2858" y="5050433"/>
            <a:ext cx="195738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CIAT_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8916" y="4999349"/>
            <a:ext cx="10477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7275135" y="5152260"/>
            <a:ext cx="65246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9933"/>
                </a:solidFill>
                <a:latin typeface="Calibri"/>
                <a:ea typeface="ＭＳ Ｐゴシック" charset="0"/>
                <a:cs typeface="Calibri"/>
              </a:rPr>
              <a:t>+++</a:t>
            </a:r>
          </a:p>
        </p:txBody>
      </p:sp>
      <p:pic>
        <p:nvPicPr>
          <p:cNvPr id="8" name="Picture 11" descr="Cirad_logo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2728" y="4298949"/>
            <a:ext cx="1249363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Jircas_logo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98382" y="5767049"/>
            <a:ext cx="78105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61" descr="Embrap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6548" y="4236139"/>
            <a:ext cx="11191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IRD_logo2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75105" y="6118716"/>
            <a:ext cx="1319212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 </a:t>
            </a:r>
            <a:r>
              <a:rPr lang="en-US" dirty="0" err="1" smtClean="0"/>
              <a:t>GRiSP</a:t>
            </a:r>
            <a:r>
              <a:rPr lang="en-US" dirty="0" smtClean="0"/>
              <a:t> Research Themes (</a:t>
            </a:r>
            <a:r>
              <a:rPr lang="en-US" i="1" dirty="0" smtClean="0"/>
              <a:t>2 are rice – research, per se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Harnessing genetic diversity to chart new productivity, quality, and health horizons</a:t>
            </a:r>
          </a:p>
          <a:p>
            <a:pPr lvl="2">
              <a:buNone/>
            </a:pPr>
            <a:r>
              <a:rPr lang="en-US" sz="2000" dirty="0" smtClean="0"/>
              <a:t>1.1. Ex situ conservation and dissemination of rice germplasm</a:t>
            </a:r>
          </a:p>
          <a:p>
            <a:pPr lvl="2">
              <a:buNone/>
            </a:pPr>
            <a:r>
              <a:rPr lang="en-US" sz="2000" b="1" dirty="0" smtClean="0"/>
              <a:t>1.2.</a:t>
            </a:r>
            <a:r>
              <a:rPr lang="en-US" sz="2000" dirty="0" smtClean="0"/>
              <a:t> Characterizing genetic diversity and creating novel gene pools (</a:t>
            </a:r>
            <a:r>
              <a:rPr lang="en-US" sz="2000" b="1" dirty="0" smtClean="0"/>
              <a:t>SNP genotypes, whole genome sequencing, phenotypes</a:t>
            </a:r>
            <a:r>
              <a:rPr lang="en-US" sz="2000" dirty="0" smtClean="0"/>
              <a:t>)</a:t>
            </a:r>
          </a:p>
          <a:p>
            <a:pPr lvl="2">
              <a:buNone/>
            </a:pPr>
            <a:r>
              <a:rPr lang="en-US" sz="2000" b="1" dirty="0" smtClean="0"/>
              <a:t>1.3.</a:t>
            </a:r>
            <a:r>
              <a:rPr lang="en-US" sz="2000" dirty="0" smtClean="0"/>
              <a:t> Genes and allelic diversity conferring stress tolerance and enhanced nutrition (</a:t>
            </a:r>
            <a:r>
              <a:rPr lang="en-US" sz="2000" b="1" dirty="0" smtClean="0"/>
              <a:t>candidate genes</a:t>
            </a:r>
            <a:r>
              <a:rPr lang="en-US" sz="2000" dirty="0" smtClean="0"/>
              <a:t>)</a:t>
            </a:r>
          </a:p>
          <a:p>
            <a:pPr lvl="2">
              <a:buNone/>
            </a:pPr>
            <a:r>
              <a:rPr lang="en-US" sz="2000" b="1" dirty="0" smtClean="0"/>
              <a:t>1.4</a:t>
            </a:r>
            <a:r>
              <a:rPr lang="en-US" sz="2000" dirty="0" smtClean="0"/>
              <a:t>. C4 rice (Converted from C3 photosynthesis)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Accelerating the development, delivery, and adoption of improved rice varieties</a:t>
            </a:r>
          </a:p>
          <a:p>
            <a:pPr marL="1258887" lvl="2" indent="-457200">
              <a:buNone/>
            </a:pPr>
            <a:r>
              <a:rPr lang="en-US" sz="2000" dirty="0" smtClean="0"/>
              <a:t>2.1. Breeding informatics, </a:t>
            </a:r>
            <a:r>
              <a:rPr lang="en-US" sz="2000" b="1" dirty="0" smtClean="0"/>
              <a:t>high-throughput marker applications</a:t>
            </a:r>
            <a:r>
              <a:rPr lang="en-US" sz="2000" dirty="0" smtClean="0"/>
              <a:t>, and multi-environment testing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234" name="Text Box 2"/>
          <p:cNvSpPr txBox="1">
            <a:spLocks noChangeArrowheads="1"/>
          </p:cNvSpPr>
          <p:nvPr/>
        </p:nvSpPr>
        <p:spPr bwMode="auto">
          <a:xfrm>
            <a:off x="736600" y="454025"/>
            <a:ext cx="76327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6600"/>
                </a:solidFill>
                <a:latin typeface="Calibri" pitchFamily="34" charset="0"/>
              </a:rPr>
              <a:t>IRGC – the International Rice Genebank Collection</a:t>
            </a:r>
          </a:p>
        </p:txBody>
      </p:sp>
      <p:sp>
        <p:nvSpPr>
          <p:cNvPr id="2271235" name="Text Box 3"/>
          <p:cNvSpPr txBox="1">
            <a:spLocks noChangeArrowheads="1"/>
          </p:cNvSpPr>
          <p:nvPr/>
        </p:nvSpPr>
        <p:spPr bwMode="auto">
          <a:xfrm>
            <a:off x="684213" y="1220788"/>
            <a:ext cx="75168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World</a:t>
            </a:r>
            <a:r>
              <a:rPr lang="en-US" altLang="en-US" sz="2000" dirty="0">
                <a:solidFill>
                  <a:schemeClr val="tx1"/>
                </a:solidFill>
                <a:latin typeface="Calibri" pitchFamily="34" charset="0"/>
              </a:rPr>
              <a:t>’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s largest collection of rice germplasm 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(located at IRRI) held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in trust for the world community and source countries</a:t>
            </a:r>
          </a:p>
        </p:txBody>
      </p:sp>
      <p:pic>
        <p:nvPicPr>
          <p:cNvPr id="8195" name="Picture 4" descr="seed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325" y="2027238"/>
            <a:ext cx="30861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1237" name="Text Box 5"/>
          <p:cNvSpPr txBox="1">
            <a:spLocks noChangeArrowheads="1"/>
          </p:cNvSpPr>
          <p:nvPr/>
        </p:nvSpPr>
        <p:spPr bwMode="auto">
          <a:xfrm>
            <a:off x="4216400" y="2254250"/>
            <a:ext cx="4260850" cy="366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63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en-US" sz="2000" dirty="0" smtClean="0">
                <a:latin typeface="Calibri"/>
                <a:cs typeface="Calibri"/>
              </a:rPr>
              <a:t>Over 117,000 accessions from 117 countries</a:t>
            </a:r>
          </a:p>
          <a:p>
            <a:pPr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en-US" sz="2000" dirty="0" smtClean="0">
                <a:latin typeface="Calibri"/>
                <a:cs typeface="Calibri"/>
              </a:rPr>
              <a:t>Two cultivated species</a:t>
            </a:r>
          </a:p>
          <a:p>
            <a:pPr>
              <a:defRPr/>
            </a:pPr>
            <a:r>
              <a:rPr lang="en-US" sz="2000" dirty="0" smtClean="0">
                <a:latin typeface="Calibri"/>
                <a:cs typeface="Calibri"/>
              </a:rPr>
              <a:t>		</a:t>
            </a:r>
            <a:r>
              <a:rPr lang="en-US" sz="2000" i="1" dirty="0" err="1" smtClean="0">
                <a:latin typeface="Calibri"/>
                <a:cs typeface="Calibri"/>
              </a:rPr>
              <a:t>Oryza</a:t>
            </a:r>
            <a:r>
              <a:rPr lang="en-US" sz="2000" i="1" dirty="0" smtClean="0">
                <a:latin typeface="Calibri"/>
                <a:cs typeface="Calibri"/>
              </a:rPr>
              <a:t> sativa</a:t>
            </a:r>
          </a:p>
          <a:p>
            <a:pPr>
              <a:defRPr/>
            </a:pPr>
            <a:r>
              <a:rPr lang="en-US" sz="2000" i="1" dirty="0" smtClean="0">
                <a:latin typeface="Calibri"/>
                <a:cs typeface="Calibri"/>
              </a:rPr>
              <a:t>		</a:t>
            </a:r>
            <a:r>
              <a:rPr lang="en-US" sz="2000" i="1" dirty="0" err="1" smtClean="0">
                <a:latin typeface="Calibri"/>
                <a:cs typeface="Calibri"/>
              </a:rPr>
              <a:t>Oryza</a:t>
            </a:r>
            <a:r>
              <a:rPr lang="en-US" sz="2000" i="1" dirty="0" smtClean="0">
                <a:latin typeface="Calibri"/>
                <a:cs typeface="Calibri"/>
              </a:rPr>
              <a:t> </a:t>
            </a:r>
            <a:r>
              <a:rPr lang="en-US" sz="2000" i="1" dirty="0" err="1" smtClean="0">
                <a:latin typeface="Calibri"/>
                <a:cs typeface="Calibri"/>
              </a:rPr>
              <a:t>glaberrima</a:t>
            </a:r>
            <a:endParaRPr lang="en-US" sz="2000" dirty="0" smtClean="0">
              <a:latin typeface="Calibri"/>
              <a:cs typeface="Calibri"/>
            </a:endParaRPr>
          </a:p>
          <a:p>
            <a:pPr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en-US" sz="2000" dirty="0" smtClean="0">
                <a:latin typeface="Calibri"/>
                <a:cs typeface="Calibri"/>
              </a:rPr>
              <a:t>22 wild species</a:t>
            </a:r>
          </a:p>
          <a:p>
            <a:pPr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en-US" sz="2000" dirty="0" smtClean="0">
                <a:latin typeface="Calibri"/>
                <a:cs typeface="Calibri"/>
              </a:rPr>
              <a:t>Relatively few accessions have donated alleles to current, high-yielding varieties</a:t>
            </a:r>
          </a:p>
          <a:p>
            <a:pPr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Tx/>
              <a:buChar char="•"/>
              <a:defRPr/>
            </a:pPr>
            <a:r>
              <a:rPr lang="en-US" sz="2000" dirty="0" smtClean="0">
                <a:latin typeface="Calibri"/>
                <a:cs typeface="Calibri"/>
                <a:hlinkClick r:id="rId4"/>
              </a:rPr>
              <a:t>http://www.irri.org/GRC</a:t>
            </a:r>
            <a:endParaRPr lang="en-US" sz="2000" dirty="0" smtClean="0">
              <a:latin typeface="Calibri"/>
              <a:cs typeface="Calibri"/>
            </a:endParaRPr>
          </a:p>
        </p:txBody>
      </p:sp>
      <p:sp>
        <p:nvSpPr>
          <p:cNvPr id="2271238" name="Oval 6"/>
          <p:cNvSpPr>
            <a:spLocks noChangeArrowheads="1"/>
          </p:cNvSpPr>
          <p:nvPr/>
        </p:nvSpPr>
        <p:spPr bwMode="auto">
          <a:xfrm>
            <a:off x="1874838" y="3684588"/>
            <a:ext cx="681037" cy="663575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81"/>
              </a:solidFill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7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1238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800040"/>
      </a:hlink>
      <a:folHlink>
        <a:srgbClr val="8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 xmlns:a="http://schemas.openxmlformats.org/drawingml/2006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mic Sans M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 xmlns:a="http://schemas.openxmlformats.org/drawingml/2006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mic Sans MS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Templates:IRRI 7 falling grains template.pot</Template>
  <TotalTime>16128</TotalTime>
  <Words>2464</Words>
  <Application>Microsoft Macintosh PowerPoint</Application>
  <PresentationFormat>Letter Paper (8.5x11 in)</PresentationFormat>
  <Paragraphs>305</Paragraphs>
  <Slides>45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Default Design</vt:lpstr>
      <vt:lpstr>IRRI Galaxy: bioinformatics for rice scientists</vt:lpstr>
      <vt:lpstr>Presented in behalf of my co-authors &amp; the development team @ IRRI</vt:lpstr>
      <vt:lpstr>Outline</vt:lpstr>
      <vt:lpstr>International Rice Research Institute: part of the Consultative Group on International Agricultural Research</vt:lpstr>
      <vt:lpstr>CGIAR - global partnership that unites organizations engaged in research for a food-secure future </vt:lpstr>
      <vt:lpstr>Slide 6</vt:lpstr>
      <vt:lpstr>Global Rice Science Partnership : GRiSP</vt:lpstr>
      <vt:lpstr>6 GRiSP Research Themes (2 are rice – research, per se)</vt:lpstr>
      <vt:lpstr>Slide 9</vt:lpstr>
      <vt:lpstr>Slide 10</vt:lpstr>
      <vt:lpstr>Slide 11</vt:lpstr>
      <vt:lpstr>Slide 12</vt:lpstr>
      <vt:lpstr>Research themes, Bioinformatics &amp; Galaxy</vt:lpstr>
      <vt:lpstr>Galaxy features that fit our needs</vt:lpstr>
      <vt:lpstr>Slide 15</vt:lpstr>
      <vt:lpstr>Our 1st Galaxy: SNP calling workflow at IRRI</vt:lpstr>
      <vt:lpstr>Why ALCHEMY SNP calling</vt:lpstr>
      <vt:lpstr>Slide 18</vt:lpstr>
      <vt:lpstr>Bioinformatics challenges of the project…</vt:lpstr>
      <vt:lpstr>Focus of bioinformatics developments in 3k project</vt:lpstr>
      <vt:lpstr>Objective 1 : Sequence primary analysis  </vt:lpstr>
      <vt:lpstr>Assembl</vt:lpstr>
      <vt:lpstr>Objective 1 : Sequence primary analysis (contd) </vt:lpstr>
      <vt:lpstr>PANATI (http://panati.sourceforge.net)</vt:lpstr>
      <vt:lpstr>PANATI technical features</vt:lpstr>
      <vt:lpstr>Objective 1 : Sequence primary analysis (contd) </vt:lpstr>
      <vt:lpstr>Objective 2 :  Build database &amp; visualization tools for the genomes / genotypes / haplotype/diversity analysis  results </vt:lpstr>
      <vt:lpstr>Option 1: UCSC Genome Browser</vt:lpstr>
      <vt:lpstr>UCSC Browser hosted @ CU, mirror @ IRRI</vt:lpstr>
      <vt:lpstr>Option 2: GMOD Gbrowse</vt:lpstr>
      <vt:lpstr>GMOD Gbrowse with draft genome assembly anchored rice reference genome</vt:lpstr>
      <vt:lpstr>Objective 2 :  Build database &amp; visualization tools for the genomes / genotypes / haplotype/diversity analysis  results (contd) </vt:lpstr>
      <vt:lpstr>Objective 3 : Genotype - &gt; Phenotype analysis/ breeders’ toolkit </vt:lpstr>
      <vt:lpstr>IRRI Galaxy: Current status</vt:lpstr>
      <vt:lpstr>Standard Galaxy release</vt:lpstr>
      <vt:lpstr>IRRI GALAXY (current)</vt:lpstr>
      <vt:lpstr>Workflows for rice data analysis already available</vt:lpstr>
      <vt:lpstr>IRRI Galaxy Toolshed is under development (1)</vt:lpstr>
      <vt:lpstr>IRRI Galaxy Toolshed is under development (2)</vt:lpstr>
      <vt:lpstr>Share data, import into current analysis (upon publication of studies..)</vt:lpstr>
      <vt:lpstr>Solving the data mining issue for large data/results sets</vt:lpstr>
      <vt:lpstr>Slide 42</vt:lpstr>
      <vt:lpstr>Projects in IRRI Galaxy bioinformatics workbench</vt:lpstr>
      <vt:lpstr>Slide 44</vt:lpstr>
      <vt:lpstr>THANKS FROM OUR CUSTOMERS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Linking Candidate Genes to Drought for SNP discovery</dc:title>
  <dc:creator>Mauleon, Ramil (IRRI)</dc:creator>
  <cp:lastModifiedBy>Dave Clements</cp:lastModifiedBy>
  <cp:revision>638</cp:revision>
  <dcterms:created xsi:type="dcterms:W3CDTF">2012-12-19T17:55:03Z</dcterms:created>
  <dcterms:modified xsi:type="dcterms:W3CDTF">2012-12-19T17:55:25Z</dcterms:modified>
</cp:coreProperties>
</file>