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Default Extension="bin" ContentType="application/vnd.openxmlformats-officedocument.presentationml.printerSettings"/>
  <Override PartName="/ppt/slideLayouts/slideLayout20.xml" ContentType="application/vnd.openxmlformats-officedocument.presentationml.slideLayout+xml"/>
  <Override PartName="/ppt/slideLayouts/slideLayout17.xml" ContentType="application/vnd.openxmlformats-officedocument.presentationml.slideLayout+xml"/>
  <Override PartName="/ppt/slideLayouts/slideLayout36.xml" ContentType="application/vnd.openxmlformats-officedocument.presentationml.slideLayout+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slideLayouts/slideLayout24.xml" ContentType="application/vnd.openxmlformats-officedocument.presentationml.slideLayout+xml"/>
  <Override PartName="/ppt/theme/theme1.xml" ContentType="application/vnd.openxmlformats-officedocument.them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6.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Default Extension="gif" ContentType="image/gif"/>
  <Override PartName="/ppt/slides/slide27.xml" ContentType="application/vnd.openxmlformats-officedocument.presentationml.slide+xml"/>
  <Override PartName="/ppt/slides/slide11.xml" ContentType="application/vnd.openxmlformats-officedocument.presentationml.slide+xml"/>
  <Override PartName="/ppt/slideLayouts/slideLayout28.xml" ContentType="application/vnd.openxmlformats-officedocument.presentationml.slideLayout+xml"/>
  <Override PartName="/ppt/slideMasters/slideMaster3.xml" ContentType="application/vnd.openxmlformats-officedocument.presentationml.slideMaster+xml"/>
  <Override PartName="/ppt/notesSlides/notesSlide8.xml" ContentType="application/vnd.openxmlformats-officedocument.presentationml.notesSlide+xml"/>
  <Override PartName="/ppt/slideLayouts/slideLayout14.xml" ContentType="application/vnd.openxmlformats-officedocument.presentationml.slideLayout+xml"/>
  <Override PartName="/ppt/slideLayouts/slideLayout33.xml" ContentType="application/vnd.openxmlformats-officedocument.presentationml.slideLayout+xml"/>
  <Override PartName="/ppt/slideLayouts/slideLayout9.xml" ContentType="application/vnd.openxmlformats-officedocument.presentationml.slideLayout+xml"/>
  <Override PartName="/ppt/slides/slide34.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Layouts/slideLayout21.xml" ContentType="application/vnd.openxmlformats-officedocument.presentationml.slideLayout+xml"/>
  <Override PartName="/ppt/slideLayouts/slideLayout18.xml" ContentType="application/vnd.openxmlformats-officedocument.presentationml.slideLayout+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slideLayouts/slideLayout25.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30.xml" ContentType="application/vnd.openxmlformats-officedocument.presentationml.slideLayout+xml"/>
  <Override PartName="/ppt/notesSlides/notesSlide18.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slides/slide8.xml" ContentType="application/vnd.openxmlformats-officedocument.presentationml.slide+xml"/>
  <Override PartName="/ppt/slides/slide12.xml" ContentType="application/vnd.openxmlformats-officedocument.presentationml.slide+xml"/>
  <Override PartName="/ppt/slideLayouts/slideLayout6.xml" ContentType="application/vnd.openxmlformats-officedocument.presentationml.slideLayout+xml"/>
  <Override PartName="/ppt/slides/slide28.xml" ContentType="application/vnd.openxmlformats-officedocument.presentationml.slide+xml"/>
  <Override PartName="/ppt/slides/slide31.xml" ContentType="application/vnd.openxmlformats-officedocument.presentationml.slide+xml"/>
  <Override PartName="/ppt/slideLayouts/slideLayout29.xml" ContentType="application/vnd.openxmlformats-officedocument.presentationml.slideLayout+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slideLayouts/slideLayout34.xml" ContentType="application/vnd.openxmlformats-officedocument.presentationml.slideLayout+xml"/>
  <Override PartName="/ppt/notesSlides/notesSlide11.xml" ContentType="application/vnd.openxmlformats-officedocument.presentationml.notesSlide+xml"/>
  <Default Extension="rels" ContentType="application/vnd.openxmlformats-package.relationships+xml"/>
  <Override PartName="/ppt/slides/slide16.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theme/theme3.xml" ContentType="application/vnd.openxmlformats-officedocument.theme+xml"/>
  <Override PartName="/ppt/slideLayouts/slideLayout26.xml" ContentType="application/vnd.openxmlformats-officedocument.presentationml.slideLayout+xml"/>
  <Override PartName="/ppt/slideLayouts/slideLayout12.xml" ContentType="application/vnd.openxmlformats-officedocument.presentationml.slideLayout+xml"/>
  <Override PartName="/ppt/slideLayouts/slideLayout31.xml" ContentType="application/vnd.openxmlformats-officedocument.presentationml.slideLayout+xml"/>
  <Override PartName="/ppt/notesSlides/notesSlide19.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Layouts/slideLayout7.xml" ContentType="application/vnd.openxmlformats-officedocument.presentationml.slideLayout+xml"/>
  <Override PartName="/ppt/notesSlides/notesSlide10.xml" ContentType="application/vnd.openxmlformats-officedocument.presentationml.notesSlide+xml"/>
  <Override PartName="/ppt/slides/slide32.xml" ContentType="application/vnd.openxmlformats-officedocument.presentationml.slide+xml"/>
  <Override PartName="/ppt/slides/slide29.xml" ContentType="application/vnd.openxmlformats-officedocument.presentationml.slide+xml"/>
  <Override PartName="/docProps/app.xml" ContentType="application/vnd.openxmlformats-officedocument.extended-properties+xml"/>
  <Override PartName="/ppt/viewProps.xml" ContentType="application/vnd.openxmlformats-officedocument.presentationml.viewProps+xml"/>
  <Override PartName="/ppt/slideLayouts/slideLayout16.xml" ContentType="application/vnd.openxmlformats-officedocument.presentationml.slideLayout+xml"/>
  <Override PartName="/ppt/slideLayouts/slideLayout35.xml" ContentType="application/vnd.openxmlformats-officedocument.presentationml.slideLayout+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Layouts/slideLayout23.xml" ContentType="application/vnd.openxmlformats-officedocument.presentationml.slideLayout+xml"/>
  <Override PartName="/ppt/notesSlides/notesSlide16.xml" ContentType="application/vnd.openxmlformats-officedocument.presentationml.notesSlide+xml"/>
  <Override PartName="/ppt/notesSlides/notesSlide5.xml" ContentType="application/vnd.openxmlformats-officedocument.presentationml.notesSlide+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26.xml" ContentType="application/vnd.openxmlformats-officedocument.presentationml.slide+xml"/>
  <Override PartName="/ppt/slides/slide45.xml" ContentType="application/vnd.openxmlformats-officedocument.presentationml.slide+xml"/>
  <Override PartName="/ppt/theme/theme4.xml" ContentType="application/vnd.openxmlformats-officedocument.theme+xml"/>
  <Override PartName="/ppt/slides/slide10.xml" ContentType="application/vnd.openxmlformats-officedocument.presentationml.slide+xml"/>
  <Override PartName="/ppt/slideLayouts/slideLayout27.xml" ContentType="application/vnd.openxmlformats-officedocument.presentationml.slideLayout+xml"/>
  <Override PartName="/ppt/slideLayouts/slideLayout13.xml" ContentType="application/vnd.openxmlformats-officedocument.presentationml.slideLayout+xml"/>
  <Override PartName="/ppt/slideLayouts/slideLayout32.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trictFirstAndLastChars="0" saveSubsetFonts="1">
  <p:sldMasterIdLst>
    <p:sldMasterId id="2147483673" r:id="rId1"/>
    <p:sldMasterId id="2147483685" r:id="rId2"/>
    <p:sldMasterId id="2147483699" r:id="rId3"/>
  </p:sldMasterIdLst>
  <p:notesMasterIdLst>
    <p:notesMasterId r:id="rId49"/>
  </p:notesMasterIdLst>
  <p:sldIdLst>
    <p:sldId id="327" r:id="rId4"/>
    <p:sldId id="256" r:id="rId5"/>
    <p:sldId id="306" r:id="rId6"/>
    <p:sldId id="312" r:id="rId7"/>
    <p:sldId id="320" r:id="rId8"/>
    <p:sldId id="321" r:id="rId9"/>
    <p:sldId id="323" r:id="rId10"/>
    <p:sldId id="324" r:id="rId11"/>
    <p:sldId id="326" r:id="rId12"/>
    <p:sldId id="319" r:id="rId13"/>
    <p:sldId id="298" r:id="rId14"/>
    <p:sldId id="265" r:id="rId15"/>
    <p:sldId id="309" r:id="rId16"/>
    <p:sldId id="311" r:id="rId17"/>
    <p:sldId id="310" r:id="rId18"/>
    <p:sldId id="267" r:id="rId19"/>
    <p:sldId id="305" r:id="rId20"/>
    <p:sldId id="269" r:id="rId21"/>
    <p:sldId id="333" r:id="rId22"/>
    <p:sldId id="275" r:id="rId23"/>
    <p:sldId id="276" r:id="rId24"/>
    <p:sldId id="283" r:id="rId25"/>
    <p:sldId id="294" r:id="rId26"/>
    <p:sldId id="334" r:id="rId27"/>
    <p:sldId id="300" r:id="rId28"/>
    <p:sldId id="325" r:id="rId29"/>
    <p:sldId id="328" r:id="rId30"/>
    <p:sldId id="330" r:id="rId31"/>
    <p:sldId id="329" r:id="rId32"/>
    <p:sldId id="282" r:id="rId33"/>
    <p:sldId id="331" r:id="rId34"/>
    <p:sldId id="258" r:id="rId35"/>
    <p:sldId id="304" r:id="rId36"/>
    <p:sldId id="332" r:id="rId37"/>
    <p:sldId id="287" r:id="rId38"/>
    <p:sldId id="285" r:id="rId39"/>
    <p:sldId id="313" r:id="rId40"/>
    <p:sldId id="314" r:id="rId41"/>
    <p:sldId id="315" r:id="rId42"/>
    <p:sldId id="316" r:id="rId43"/>
    <p:sldId id="317" r:id="rId44"/>
    <p:sldId id="318" r:id="rId45"/>
    <p:sldId id="302" r:id="rId46"/>
    <p:sldId id="303" r:id="rId47"/>
    <p:sldId id="284" r:id="rId48"/>
  </p:sldIdLst>
  <p:sldSz cx="9144000" cy="6858000" type="screen4x3"/>
  <p:notesSz cx="7559675" cy="10691813"/>
  <p:defaultTextStyle>
    <a:defPPr>
      <a:defRPr lang="en-GB"/>
    </a:defPPr>
    <a:lvl1pPr algn="l" defTabSz="407399"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DejaVu Sans" charset="0"/>
      </a:defRPr>
    </a:lvl1pPr>
    <a:lvl2pPr marL="673720" indent="-259124" algn="l" defTabSz="407399"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DejaVu Sans" charset="0"/>
      </a:defRPr>
    </a:lvl2pPr>
    <a:lvl3pPr marL="1036491" indent="-207299" algn="l" defTabSz="407399"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DejaVu Sans" charset="0"/>
      </a:defRPr>
    </a:lvl3pPr>
    <a:lvl4pPr marL="1451090" indent="-207299" algn="l" defTabSz="407399"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DejaVu Sans" charset="0"/>
      </a:defRPr>
    </a:lvl4pPr>
    <a:lvl5pPr marL="1865687" indent="-207299" algn="l" defTabSz="407399"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DejaVu Sans" charset="0"/>
      </a:defRPr>
    </a:lvl5pPr>
    <a:lvl6pPr marL="2072986" algn="l" defTabSz="829194" rtl="0" eaLnBrk="1" latinLnBrk="0" hangingPunct="1">
      <a:defRPr kern="1200">
        <a:solidFill>
          <a:schemeClr val="tx1"/>
        </a:solidFill>
        <a:latin typeface="Arial" charset="0"/>
        <a:ea typeface="+mn-ea"/>
        <a:cs typeface="DejaVu Sans" charset="0"/>
      </a:defRPr>
    </a:lvl6pPr>
    <a:lvl7pPr marL="2487583" algn="l" defTabSz="829194" rtl="0" eaLnBrk="1" latinLnBrk="0" hangingPunct="1">
      <a:defRPr kern="1200">
        <a:solidFill>
          <a:schemeClr val="tx1"/>
        </a:solidFill>
        <a:latin typeface="Arial" charset="0"/>
        <a:ea typeface="+mn-ea"/>
        <a:cs typeface="DejaVu Sans" charset="0"/>
      </a:defRPr>
    </a:lvl7pPr>
    <a:lvl8pPr marL="2902180" algn="l" defTabSz="829194" rtl="0" eaLnBrk="1" latinLnBrk="0" hangingPunct="1">
      <a:defRPr kern="1200">
        <a:solidFill>
          <a:schemeClr val="tx1"/>
        </a:solidFill>
        <a:latin typeface="Arial" charset="0"/>
        <a:ea typeface="+mn-ea"/>
        <a:cs typeface="DejaVu Sans" charset="0"/>
      </a:defRPr>
    </a:lvl8pPr>
    <a:lvl9pPr marL="3316777" algn="l" defTabSz="829194" rtl="0" eaLnBrk="1" latinLnBrk="0" hangingPunct="1">
      <a:defRPr kern="1200">
        <a:solidFill>
          <a:schemeClr val="tx1"/>
        </a:solidFill>
        <a:latin typeface="Arial" charset="0"/>
        <a:ea typeface="+mn-ea"/>
        <a:cs typeface="DejaVu Sans"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schemeClr val="tx1"/>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FF9900"/>
    <a:srgbClr val="FF6309"/>
    <a:srgbClr val="FFFF99"/>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79785" autoAdjust="0"/>
  </p:normalViewPr>
  <p:slideViewPr>
    <p:cSldViewPr snapToGrid="0">
      <p:cViewPr varScale="1">
        <p:scale>
          <a:sx n="126" d="100"/>
          <a:sy n="126" d="100"/>
        </p:scale>
        <p:origin x="-1848" y="0"/>
      </p:cViewPr>
      <p:guideLst>
        <p:guide orient="horz" pos="1960"/>
        <p:guide pos="2612"/>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9" d="100"/>
          <a:sy n="59" d="100"/>
        </p:scale>
        <p:origin x="-1752"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noRot="1" noChangeAspect="1" noChangeArrowheads="1"/>
          </p:cNvSpPr>
          <p:nvPr>
            <p:ph type="sldImg"/>
          </p:nvPr>
        </p:nvSpPr>
        <p:spPr bwMode="auto">
          <a:xfrm>
            <a:off x="1106488" y="812800"/>
            <a:ext cx="5343525" cy="4006850"/>
          </a:xfrm>
          <a:prstGeom prst="rect">
            <a:avLst/>
          </a:prstGeom>
          <a:noFill/>
          <a:ln w="9525">
            <a:noFill/>
            <a:round/>
            <a:headEnd/>
            <a:tailEnd/>
          </a:ln>
          <a:effectLst/>
        </p:spPr>
      </p:sp>
      <p:sp>
        <p:nvSpPr>
          <p:cNvPr id="3074" name="Rectangle 2"/>
          <p:cNvSpPr>
            <a:spLocks noGrp="1" noChangeArrowheads="1"/>
          </p:cNvSpPr>
          <p:nvPr>
            <p:ph type="body"/>
          </p:nvPr>
        </p:nvSpPr>
        <p:spPr bwMode="auto">
          <a:xfrm>
            <a:off x="755650" y="5078413"/>
            <a:ext cx="6046788" cy="48101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3075" name="Rectangle 3"/>
          <p:cNvSpPr>
            <a:spLocks noGrp="1" noChangeArrowheads="1"/>
          </p:cNvSpPr>
          <p:nvPr>
            <p:ph type="hdr"/>
          </p:nvPr>
        </p:nvSpPr>
        <p:spPr bwMode="auto">
          <a:xfrm>
            <a:off x="0" y="0"/>
            <a:ext cx="3279775" cy="533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pitchFamily="16" charset="0"/>
              </a:defRPr>
            </a:lvl1pPr>
          </a:lstStyle>
          <a:p>
            <a:endParaRPr lang="en-GB"/>
          </a:p>
        </p:txBody>
      </p:sp>
      <p:sp>
        <p:nvSpPr>
          <p:cNvPr id="3076" name="Rectangle 4"/>
          <p:cNvSpPr>
            <a:spLocks noGrp="1" noChangeArrowheads="1"/>
          </p:cNvSpPr>
          <p:nvPr>
            <p:ph type="dt"/>
          </p:nvPr>
        </p:nvSpPr>
        <p:spPr bwMode="auto">
          <a:xfrm>
            <a:off x="4278313" y="0"/>
            <a:ext cx="3279775" cy="533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pitchFamily="16" charset="0"/>
              </a:defRPr>
            </a:lvl1pPr>
          </a:lstStyle>
          <a:p>
            <a:endParaRPr lang="en-GB"/>
          </a:p>
        </p:txBody>
      </p:sp>
      <p:sp>
        <p:nvSpPr>
          <p:cNvPr id="3077" name="Rectangle 5"/>
          <p:cNvSpPr>
            <a:spLocks noGrp="1" noChangeArrowheads="1"/>
          </p:cNvSpPr>
          <p:nvPr>
            <p:ph type="ftr"/>
          </p:nvPr>
        </p:nvSpPr>
        <p:spPr bwMode="auto">
          <a:xfrm>
            <a:off x="0" y="10156825"/>
            <a:ext cx="3279775" cy="53340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pitchFamily="16" charset="0"/>
              </a:defRPr>
            </a:lvl1pPr>
          </a:lstStyle>
          <a:p>
            <a:endParaRPr lang="en-GB"/>
          </a:p>
        </p:txBody>
      </p:sp>
      <p:sp>
        <p:nvSpPr>
          <p:cNvPr id="3078" name="Rectangle 6"/>
          <p:cNvSpPr>
            <a:spLocks noGrp="1" noChangeArrowheads="1"/>
          </p:cNvSpPr>
          <p:nvPr>
            <p:ph type="sldNum"/>
          </p:nvPr>
        </p:nvSpPr>
        <p:spPr bwMode="auto">
          <a:xfrm>
            <a:off x="4278313" y="10156825"/>
            <a:ext cx="3279775" cy="53340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pitchFamily="16" charset="0"/>
              </a:defRPr>
            </a:lvl1pPr>
          </a:lstStyle>
          <a:p>
            <a:fld id="{65770DD4-1330-462F-98E0-02C280B87430}" type="slidenum">
              <a:rPr lang="en-GB"/>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23715644"/>
      </p:ext>
    </p:extLst>
  </p:cSld>
  <p:clrMap bg1="lt1" tx1="dk1" bg2="lt2" tx2="dk2" accent1="accent1" accent2="accent2" accent3="accent3" accent4="accent4" accent5="accent5" accent6="accent6" hlink="hlink" folHlink="folHlink"/>
  <p:notesStyle>
    <a:lvl1pPr algn="l" defTabSz="407399" rtl="0" eaLnBrk="0" fontAlgn="base" hangingPunct="0">
      <a:spcBef>
        <a:spcPct val="30000"/>
      </a:spcBef>
      <a:spcAft>
        <a:spcPct val="0"/>
      </a:spcAft>
      <a:buClr>
        <a:srgbClr val="000000"/>
      </a:buClr>
      <a:buSzPct val="100000"/>
      <a:buFont typeface="Times New Roman" pitchFamily="16" charset="0"/>
      <a:defRPr sz="1100" kern="1200">
        <a:solidFill>
          <a:srgbClr val="000000"/>
        </a:solidFill>
        <a:latin typeface="Times New Roman" pitchFamily="16" charset="0"/>
        <a:ea typeface="+mn-ea"/>
        <a:cs typeface="+mn-cs"/>
      </a:defRPr>
    </a:lvl1pPr>
    <a:lvl2pPr marL="673720" indent="-259124" algn="l" defTabSz="407399" rtl="0" eaLnBrk="0" fontAlgn="base" hangingPunct="0">
      <a:spcBef>
        <a:spcPct val="30000"/>
      </a:spcBef>
      <a:spcAft>
        <a:spcPct val="0"/>
      </a:spcAft>
      <a:buClr>
        <a:srgbClr val="000000"/>
      </a:buClr>
      <a:buSzPct val="100000"/>
      <a:buFont typeface="Times New Roman" pitchFamily="16" charset="0"/>
      <a:defRPr sz="1100" kern="1200">
        <a:solidFill>
          <a:srgbClr val="000000"/>
        </a:solidFill>
        <a:latin typeface="Times New Roman" pitchFamily="16" charset="0"/>
        <a:ea typeface="+mn-ea"/>
        <a:cs typeface="+mn-cs"/>
      </a:defRPr>
    </a:lvl2pPr>
    <a:lvl3pPr marL="1036491" indent="-207299" algn="l" defTabSz="407399" rtl="0" eaLnBrk="0" fontAlgn="base" hangingPunct="0">
      <a:spcBef>
        <a:spcPct val="30000"/>
      </a:spcBef>
      <a:spcAft>
        <a:spcPct val="0"/>
      </a:spcAft>
      <a:buClr>
        <a:srgbClr val="000000"/>
      </a:buClr>
      <a:buSzPct val="100000"/>
      <a:buFont typeface="Times New Roman" pitchFamily="16" charset="0"/>
      <a:defRPr sz="1100" kern="1200">
        <a:solidFill>
          <a:srgbClr val="000000"/>
        </a:solidFill>
        <a:latin typeface="Times New Roman" pitchFamily="16" charset="0"/>
        <a:ea typeface="+mn-ea"/>
        <a:cs typeface="+mn-cs"/>
      </a:defRPr>
    </a:lvl3pPr>
    <a:lvl4pPr marL="1451090" indent="-207299" algn="l" defTabSz="407399" rtl="0" eaLnBrk="0" fontAlgn="base" hangingPunct="0">
      <a:spcBef>
        <a:spcPct val="30000"/>
      </a:spcBef>
      <a:spcAft>
        <a:spcPct val="0"/>
      </a:spcAft>
      <a:buClr>
        <a:srgbClr val="000000"/>
      </a:buClr>
      <a:buSzPct val="100000"/>
      <a:buFont typeface="Times New Roman" pitchFamily="16" charset="0"/>
      <a:defRPr sz="1100" kern="1200">
        <a:solidFill>
          <a:srgbClr val="000000"/>
        </a:solidFill>
        <a:latin typeface="Times New Roman" pitchFamily="16" charset="0"/>
        <a:ea typeface="+mn-ea"/>
        <a:cs typeface="+mn-cs"/>
      </a:defRPr>
    </a:lvl4pPr>
    <a:lvl5pPr marL="1865687" indent="-207299" algn="l" defTabSz="407399" rtl="0" eaLnBrk="0" fontAlgn="base" hangingPunct="0">
      <a:spcBef>
        <a:spcPct val="30000"/>
      </a:spcBef>
      <a:spcAft>
        <a:spcPct val="0"/>
      </a:spcAft>
      <a:buClr>
        <a:srgbClr val="000000"/>
      </a:buClr>
      <a:buSzPct val="100000"/>
      <a:buFont typeface="Times New Roman" pitchFamily="16" charset="0"/>
      <a:defRPr sz="1100" kern="1200">
        <a:solidFill>
          <a:srgbClr val="000000"/>
        </a:solidFill>
        <a:latin typeface="Times New Roman" pitchFamily="16" charset="0"/>
        <a:ea typeface="+mn-ea"/>
        <a:cs typeface="+mn-cs"/>
      </a:defRPr>
    </a:lvl5pPr>
    <a:lvl6pPr marL="2072986" algn="l" defTabSz="829194" rtl="0" eaLnBrk="1" latinLnBrk="0" hangingPunct="1">
      <a:defRPr sz="1100" kern="1200">
        <a:solidFill>
          <a:schemeClr val="tx1"/>
        </a:solidFill>
        <a:latin typeface="+mn-lt"/>
        <a:ea typeface="+mn-ea"/>
        <a:cs typeface="+mn-cs"/>
      </a:defRPr>
    </a:lvl6pPr>
    <a:lvl7pPr marL="2487583" algn="l" defTabSz="829194" rtl="0" eaLnBrk="1" latinLnBrk="0" hangingPunct="1">
      <a:defRPr sz="1100" kern="1200">
        <a:solidFill>
          <a:schemeClr val="tx1"/>
        </a:solidFill>
        <a:latin typeface="+mn-lt"/>
        <a:ea typeface="+mn-ea"/>
        <a:cs typeface="+mn-cs"/>
      </a:defRPr>
    </a:lvl7pPr>
    <a:lvl8pPr marL="2902180" algn="l" defTabSz="829194" rtl="0" eaLnBrk="1" latinLnBrk="0" hangingPunct="1">
      <a:defRPr sz="1100" kern="1200">
        <a:solidFill>
          <a:schemeClr val="tx1"/>
        </a:solidFill>
        <a:latin typeface="+mn-lt"/>
        <a:ea typeface="+mn-ea"/>
        <a:cs typeface="+mn-cs"/>
      </a:defRPr>
    </a:lvl8pPr>
    <a:lvl9pPr marL="3316777" algn="l" defTabSz="829194"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D18C23A-C273-4B22-9268-CB7830CA8D83}" type="slidenum">
              <a:rPr lang="en-GB"/>
              <a:pPr/>
              <a:t>2</a:t>
            </a:fld>
            <a:endParaRPr lang="en-GB"/>
          </a:p>
        </p:txBody>
      </p:sp>
      <p:sp>
        <p:nvSpPr>
          <p:cNvPr id="5121" name="Rectangle 1"/>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p:spPr>
      </p:sp>
      <p:sp>
        <p:nvSpPr>
          <p:cNvPr id="5122" name="Rectangle 2"/>
          <p:cNvSpPr txBox="1">
            <a:spLocks noGrp="1" noChangeArrowheads="1"/>
          </p:cNvSpPr>
          <p:nvPr>
            <p:ph type="body" idx="1"/>
          </p:nvPr>
        </p:nvSpPr>
        <p:spPr bwMode="auto">
          <a:xfrm>
            <a:off x="755650" y="5078413"/>
            <a:ext cx="6048375" cy="4811712"/>
          </a:xfrm>
          <a:prstGeom prst="rect">
            <a:avLst/>
          </a:prstGeom>
          <a:noFill/>
          <a:ln>
            <a:round/>
            <a:headEnd/>
            <a:tailEnd/>
          </a:ln>
        </p:spPr>
        <p:txBody>
          <a:bodyPr wrap="none" anchor="ctr"/>
          <a:lstStyle/>
          <a:p>
            <a:r>
              <a:rPr lang="en-US" dirty="0" smtClean="0"/>
              <a:t>This talk is about the value of preservation of good science, and what we can do about it.</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Research Object aggregates resources</a:t>
            </a:r>
          </a:p>
          <a:p>
            <a:endParaRPr lang="en-US" dirty="0" smtClean="0"/>
          </a:p>
          <a:p>
            <a:r>
              <a:rPr lang="en-US" dirty="0" smtClean="0"/>
              <a:t>It also aggregates annotations, which are associated with resources</a:t>
            </a:r>
          </a:p>
          <a:p>
            <a:endParaRPr lang="en-US" dirty="0" smtClean="0"/>
          </a:p>
          <a:p>
            <a:r>
              <a:rPr lang="en-US" dirty="0" smtClean="0"/>
              <a:t>The annotations bodies are RDF documents that use additional,</a:t>
            </a:r>
            <a:r>
              <a:rPr lang="en-US" baseline="0" dirty="0" smtClean="0"/>
              <a:t> possibly domain-specific vocabularies.</a:t>
            </a:r>
            <a:endParaRPr lang="en-US" dirty="0"/>
          </a:p>
        </p:txBody>
      </p:sp>
      <p:sp>
        <p:nvSpPr>
          <p:cNvPr id="4" name="Slide Number Placeholder 3"/>
          <p:cNvSpPr>
            <a:spLocks noGrp="1"/>
          </p:cNvSpPr>
          <p:nvPr>
            <p:ph type="sldNum" sz="quarter" idx="10"/>
          </p:nvPr>
        </p:nvSpPr>
        <p:spPr/>
        <p:txBody>
          <a:bodyPr/>
          <a:lstStyle/>
          <a:p>
            <a:fld id="{F888BEE2-9AA1-A841-BC31-3B498086BFFE}"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Research Object aggregates resources</a:t>
            </a:r>
          </a:p>
          <a:p>
            <a:endParaRPr lang="en-US" dirty="0" smtClean="0"/>
          </a:p>
          <a:p>
            <a:r>
              <a:rPr lang="en-US" dirty="0" smtClean="0"/>
              <a:t>It also aggregates annotations, which are associated with resources</a:t>
            </a:r>
          </a:p>
          <a:p>
            <a:endParaRPr lang="en-US" dirty="0" smtClean="0"/>
          </a:p>
          <a:p>
            <a:r>
              <a:rPr lang="en-US" dirty="0" smtClean="0"/>
              <a:t>The annotations bodies are RDF documents that use additional,</a:t>
            </a:r>
            <a:r>
              <a:rPr lang="en-US" baseline="0" dirty="0" smtClean="0"/>
              <a:t> possibly domain-specific vocabularies.</a:t>
            </a:r>
            <a:endParaRPr lang="en-US" dirty="0"/>
          </a:p>
        </p:txBody>
      </p:sp>
      <p:sp>
        <p:nvSpPr>
          <p:cNvPr id="4" name="Slide Number Placeholder 3"/>
          <p:cNvSpPr>
            <a:spLocks noGrp="1"/>
          </p:cNvSpPr>
          <p:nvPr>
            <p:ph type="sldNum" sz="quarter" idx="10"/>
          </p:nvPr>
        </p:nvSpPr>
        <p:spPr/>
        <p:txBody>
          <a:bodyPr/>
          <a:lstStyle/>
          <a:p>
            <a:fld id="{F888BEE2-9AA1-A841-BC31-3B498086BFFE}" type="slidenum">
              <a:rPr lang="en-US" smtClean="0"/>
              <a:pPr/>
              <a:t>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Attribution</a:t>
            </a:r>
            <a:r>
              <a:rPr lang="en-US" baseline="0" dirty="0" smtClean="0"/>
              <a:t> is part of the RO model and </a:t>
            </a:r>
            <a:r>
              <a:rPr lang="en-US" baseline="0" dirty="0" err="1" smtClean="0"/>
              <a:t>myExperiment</a:t>
            </a:r>
            <a:r>
              <a:rPr lang="en-US" baseline="0" dirty="0" smtClean="0"/>
              <a:t>, but we are also developing something specifically to address this aspect of digital preservation and publishing… </a:t>
            </a:r>
            <a:r>
              <a:rPr lang="en-US" baseline="0" dirty="0" err="1" smtClean="0"/>
              <a:t>Nanopublications</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24</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88BEE2-9AA1-A841-BC31-3B498086BFFE}" type="slidenum">
              <a:rPr lang="en-US" smtClean="0"/>
              <a:pPr/>
              <a:t>35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wet-lab</a:t>
            </a:r>
            <a:r>
              <a:rPr lang="en-US" baseline="0" dirty="0" smtClean="0"/>
              <a:t> biology and other experimental sciences, we have addressed these questions in what we disseminate and how. The system is not perfect. It is flawed for real reproducibility, but it does give insight into how results were obtained. Sufficient to make up our own minds on whether to use the results for our own hypotheses, or build on the methods.</a:t>
            </a:r>
            <a:br>
              <a:rPr lang="en-US" baseline="0" dirty="0" smtClean="0"/>
            </a:br>
            <a:endParaRPr lang="en-US" baseline="0" dirty="0" smtClean="0"/>
          </a:p>
          <a:p>
            <a:r>
              <a:rPr lang="en-US" baseline="0" dirty="0" smtClean="0"/>
              <a:t>=&gt; Do we have a good digital equivalent?</a:t>
            </a:r>
          </a:p>
        </p:txBody>
      </p:sp>
      <p:sp>
        <p:nvSpPr>
          <p:cNvPr id="4" name="Slide Number Placeholder 3"/>
          <p:cNvSpPr>
            <a:spLocks noGrp="1"/>
          </p:cNvSpPr>
          <p:nvPr>
            <p:ph type="sldNum" idx="10"/>
          </p:nvPr>
        </p:nvSpPr>
        <p:spPr/>
        <p:txBody>
          <a:bodyPr/>
          <a:lstStyle/>
          <a:p>
            <a:fld id="{65770DD4-1330-462F-98E0-02C280B87430}" type="slidenum">
              <a:rPr lang="en-GB" smtClean="0"/>
              <a:pPr/>
              <a:t>37</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Workflows</a:t>
            </a:r>
            <a:r>
              <a:rPr lang="en-US" baseline="0" dirty="0" smtClean="0"/>
              <a:t> could be seen as an equivalent of wet lab protocols.  Are they as good as Materials and Methods, better or worse?</a:t>
            </a:r>
          </a:p>
          <a:p>
            <a:endParaRPr lang="en-US" baseline="0" dirty="0" smtClean="0"/>
          </a:p>
          <a:p>
            <a:r>
              <a:rPr lang="en-US" baseline="0" dirty="0" smtClean="0"/>
              <a:t>=&gt; Perhaps worse?</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38</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instance, can we all tell what this workflow is doing?</a:t>
            </a:r>
            <a:r>
              <a:rPr lang="en-US" baseline="0" dirty="0" smtClean="0"/>
              <a:t>  - Do we miss things?</a:t>
            </a:r>
          </a:p>
          <a:p>
            <a:endParaRPr lang="en-US" dirty="0" smtClean="0"/>
          </a:p>
          <a:p>
            <a:r>
              <a:rPr lang="en-US" dirty="0" smtClean="0"/>
              <a:t>=&gt; Incentive to do good</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39</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then: what is our incentive to make it as good or better?</a:t>
            </a:r>
          </a:p>
          <a:p>
            <a:r>
              <a:rPr lang="en-US" dirty="0" smtClean="0"/>
              <a:t>Is</a:t>
            </a:r>
            <a:r>
              <a:rPr lang="en-US" baseline="0" dirty="0" smtClean="0"/>
              <a:t> it nobility, or serving the greater good?</a:t>
            </a:r>
          </a:p>
          <a:p>
            <a:endParaRPr lang="en-US" baseline="0" dirty="0" smtClean="0"/>
          </a:p>
          <a:p>
            <a:r>
              <a:rPr lang="en-US" baseline="0" dirty="0" smtClean="0"/>
              <a:t>=&gt; Getting on with it: publish</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40</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Or is it helping</a:t>
            </a:r>
            <a:r>
              <a:rPr lang="en-US" baseline="0" dirty="0" smtClean="0"/>
              <a:t> me to me next Nature paper?</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41</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Therefore</a:t>
            </a:r>
            <a:r>
              <a:rPr lang="en-US" baseline="0" dirty="0" smtClean="0"/>
              <a:t> we like to speak of ‘Useful Preservation’</a:t>
            </a:r>
          </a:p>
          <a:p>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42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4" name="Rectangle 14"/>
          <p:cNvSpPr>
            <a:spLocks noGrp="1" noChangeArrowheads="1"/>
          </p:cNvSpPr>
          <p:nvPr>
            <p:ph type="sldNum"/>
          </p:nvPr>
        </p:nvSpPr>
        <p:spPr>
          <a:ln/>
        </p:spPr>
        <p:txBody>
          <a:bodyPr/>
          <a:lstStyle/>
          <a:p>
            <a:fld id="{D489841E-DDDC-4500-9C74-A7041D7CC587}" type="slidenum">
              <a:rPr lang="en-GB"/>
              <a:pPr/>
              <a:t>4</a:t>
            </a:fld>
            <a:endParaRPr lang="en-GB"/>
          </a:p>
        </p:txBody>
      </p:sp>
      <p:sp>
        <p:nvSpPr>
          <p:cNvPr id="32769" name="Rectangle 1"/>
          <p:cNvSpPr txBox="1">
            <a:spLocks noGrp="1" noRot="1" noChangeAspect="1" noChangeArrowheads="1"/>
          </p:cNvSpPr>
          <p:nvPr>
            <p:ph type="sldImg"/>
          </p:nvPr>
        </p:nvSpPr>
        <p:spPr bwMode="auto">
          <a:xfrm>
            <a:off x="1114425" y="801688"/>
            <a:ext cx="5322888" cy="3994150"/>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755968" y="5078612"/>
            <a:ext cx="6039865" cy="4657869"/>
          </a:xfrm>
          <a:prstGeom prst="rect">
            <a:avLst/>
          </a:prstGeom>
          <a:noFill/>
          <a:ln>
            <a:round/>
            <a:headEnd/>
            <a:tailEnd/>
          </a:ln>
        </p:spPr>
        <p:txBody>
          <a:bodyPr wrap="none" anchor="ct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319E1F2-9842-4912-8136-34EA9C8A6989}" type="slidenum">
              <a:rPr lang="en-GB"/>
              <a:pPr/>
              <a:t>45</a:t>
            </a:fld>
            <a:endParaRPr lang="en-GB"/>
          </a:p>
        </p:txBody>
      </p:sp>
      <p:sp>
        <p:nvSpPr>
          <p:cNvPr id="83969" name="Rectangle 1"/>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p:spPr>
      </p:sp>
      <p:sp>
        <p:nvSpPr>
          <p:cNvPr id="83970" name="Rectangle 2"/>
          <p:cNvSpPr txBox="1">
            <a:spLocks noGrp="1"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wet-lab</a:t>
            </a:r>
            <a:r>
              <a:rPr lang="en-US" baseline="0" dirty="0" smtClean="0"/>
              <a:t> biology and other experimental sciences, we have addressed these questions in what we disseminate and how. The system is not perfect. It is flawed for real reproducibility, but it does give insight into how results were obtained. Sufficient to make up our own minds on whether to use the results for our own hypotheses, or build on the methods.</a:t>
            </a:r>
            <a:br>
              <a:rPr lang="en-US" baseline="0" dirty="0" smtClean="0"/>
            </a:br>
            <a:endParaRPr lang="en-US" baseline="0" dirty="0" smtClean="0"/>
          </a:p>
          <a:p>
            <a:r>
              <a:rPr lang="en-US" baseline="0" dirty="0" smtClean="0"/>
              <a:t>=&gt; Do we have a good digital equivalent?</a:t>
            </a:r>
          </a:p>
        </p:txBody>
      </p:sp>
      <p:sp>
        <p:nvSpPr>
          <p:cNvPr id="4" name="Slide Number Placeholder 3"/>
          <p:cNvSpPr>
            <a:spLocks noGrp="1"/>
          </p:cNvSpPr>
          <p:nvPr>
            <p:ph type="sldNum" idx="10"/>
          </p:nvPr>
        </p:nvSpPr>
        <p:spPr/>
        <p:txBody>
          <a:bodyPr/>
          <a:lstStyle/>
          <a:p>
            <a:fld id="{65770DD4-1330-462F-98E0-02C280B87430}"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Workflows</a:t>
            </a:r>
            <a:r>
              <a:rPr lang="en-US" baseline="0" dirty="0" smtClean="0"/>
              <a:t> could be seen as an equivalent of wet lab protocols.  Are they as good as Materials and Methods, better or worse?</a:t>
            </a:r>
          </a:p>
          <a:p>
            <a:endParaRPr lang="en-US" baseline="0" dirty="0" smtClean="0"/>
          </a:p>
          <a:p>
            <a:r>
              <a:rPr lang="en-US" baseline="0" dirty="0" smtClean="0"/>
              <a:t>=&gt; Perhaps worse?</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6</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then: what is our incentive to make it as good or better?</a:t>
            </a:r>
          </a:p>
          <a:p>
            <a:r>
              <a:rPr lang="en-US" dirty="0" smtClean="0"/>
              <a:t>Is</a:t>
            </a:r>
            <a:r>
              <a:rPr lang="en-US" baseline="0" dirty="0" smtClean="0"/>
              <a:t> it nobility, or serving the greater good?</a:t>
            </a:r>
          </a:p>
          <a:p>
            <a:endParaRPr lang="en-US" baseline="0" dirty="0" smtClean="0"/>
          </a:p>
          <a:p>
            <a:r>
              <a:rPr lang="en-US" baseline="0" dirty="0" smtClean="0"/>
              <a:t>=&gt; Getting on with it: publish</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Or is it helping</a:t>
            </a:r>
            <a:r>
              <a:rPr lang="en-US" baseline="0" dirty="0" smtClean="0"/>
              <a:t> me to me next Nature paper?</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a:t>
            </a:r>
            <a:r>
              <a:rPr lang="en-US" baseline="0" dirty="0" smtClean="0"/>
              <a:t> see workflows as a good way to help us get on with it, not just for preservation purposes.  This is a discussion by itself, not the focus here.</a:t>
            </a:r>
            <a:endParaRPr lang="en-US" dirty="0"/>
          </a:p>
        </p:txBody>
      </p:sp>
      <p:sp>
        <p:nvSpPr>
          <p:cNvPr id="4" name="Slide Number Placeholder 3"/>
          <p:cNvSpPr>
            <a:spLocks noGrp="1"/>
          </p:cNvSpPr>
          <p:nvPr>
            <p:ph type="sldNum" idx="10"/>
          </p:nvPr>
        </p:nvSpPr>
        <p:spPr/>
        <p:txBody>
          <a:bodyPr/>
          <a:lstStyle/>
          <a:p>
            <a:fld id="{65770DD4-1330-462F-98E0-02C280B87430}" type="slidenum">
              <a:rPr lang="en-GB" smtClean="0"/>
              <a:pPr/>
              <a:t>12</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02103206"/>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research model used to pull together information about an experiment is based substantially on existing technologies,</a:t>
            </a:r>
            <a:r>
              <a:rPr lang="en-US" baseline="0" dirty="0" smtClean="0"/>
              <a:t> notably Object Re-use and Exchange (ORE) and Annotation Ontology (AO).</a:t>
            </a:r>
          </a:p>
          <a:p>
            <a:endParaRPr lang="en-US" baseline="0" dirty="0" smtClean="0"/>
          </a:p>
          <a:p>
            <a:r>
              <a:rPr lang="en-US" baseline="0" dirty="0" smtClean="0"/>
              <a:t>Domain or application specific vocabularies and ontologies are added into this mix to provide supporting information as needed and available.</a:t>
            </a:r>
          </a:p>
          <a:p>
            <a:endParaRPr lang="en-US" baseline="0" dirty="0" smtClean="0"/>
          </a:p>
          <a:p>
            <a:r>
              <a:rPr lang="en-US" baseline="0" dirty="0" smtClean="0"/>
              <a:t>The structure has been built with RDF in mind, making RDF a natural choice for representing RO structures, but the RO Model is an abstraction which can be implemented with different tools.</a:t>
            </a:r>
          </a:p>
          <a:p>
            <a:endParaRPr lang="en-US" baseline="0" dirty="0" smtClean="0"/>
          </a:p>
          <a:p>
            <a:r>
              <a:rPr lang="en-US" baseline="0" dirty="0" smtClean="0"/>
              <a:t>The main irreducible underpinning is the use of </a:t>
            </a:r>
            <a:r>
              <a:rPr lang="en-US" baseline="0" dirty="0" err="1" smtClean="0"/>
              <a:t>URIs</a:t>
            </a:r>
            <a:r>
              <a:rPr lang="en-US" baseline="0" dirty="0" smtClean="0"/>
              <a:t> for linking resources and concepts.</a:t>
            </a:r>
          </a:p>
          <a:p>
            <a:endParaRPr lang="en-US" dirty="0"/>
          </a:p>
        </p:txBody>
      </p:sp>
      <p:sp>
        <p:nvSpPr>
          <p:cNvPr id="4" name="Slide Number Placeholder 3"/>
          <p:cNvSpPr>
            <a:spLocks noGrp="1"/>
          </p:cNvSpPr>
          <p:nvPr>
            <p:ph type="sldNum" sz="quarter" idx="10"/>
          </p:nvPr>
        </p:nvSpPr>
        <p:spPr/>
        <p:txBody>
          <a:bodyPr/>
          <a:lstStyle/>
          <a:p>
            <a:fld id="{F888BEE2-9AA1-A841-BC31-3B498086BFFE}"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e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2"/>
            <a:ext cx="6400800" cy="1752600"/>
          </a:xfrm>
        </p:spPr>
        <p:txBody>
          <a:bodyPr/>
          <a:lstStyle>
            <a:lvl1pPr marL="0" indent="0" algn="ctr">
              <a:buNone/>
              <a:defRPr>
                <a:solidFill>
                  <a:schemeClr val="tx1">
                    <a:tint val="75000"/>
                  </a:schemeClr>
                </a:solidFill>
              </a:defRPr>
            </a:lvl1pPr>
            <a:lvl2pPr marL="457059" indent="0" algn="ctr">
              <a:buNone/>
              <a:defRPr>
                <a:solidFill>
                  <a:schemeClr val="tx1">
                    <a:tint val="75000"/>
                  </a:schemeClr>
                </a:solidFill>
              </a:defRPr>
            </a:lvl2pPr>
            <a:lvl3pPr marL="914116" indent="0" algn="ctr">
              <a:buNone/>
              <a:defRPr>
                <a:solidFill>
                  <a:schemeClr val="tx1">
                    <a:tint val="75000"/>
                  </a:schemeClr>
                </a:solidFill>
              </a:defRPr>
            </a:lvl3pPr>
            <a:lvl4pPr marL="1371174" indent="0" algn="ctr">
              <a:buNone/>
              <a:defRPr>
                <a:solidFill>
                  <a:schemeClr val="tx1">
                    <a:tint val="75000"/>
                  </a:schemeClr>
                </a:solidFill>
              </a:defRPr>
            </a:lvl4pPr>
            <a:lvl5pPr marL="1828231" indent="0" algn="ctr">
              <a:buNone/>
              <a:defRPr>
                <a:solidFill>
                  <a:schemeClr val="tx1">
                    <a:tint val="75000"/>
                  </a:schemeClr>
                </a:solidFill>
              </a:defRPr>
            </a:lvl5pPr>
            <a:lvl6pPr marL="2285289" indent="0" algn="ctr">
              <a:buNone/>
              <a:defRPr>
                <a:solidFill>
                  <a:schemeClr val="tx1">
                    <a:tint val="75000"/>
                  </a:schemeClr>
                </a:solidFill>
              </a:defRPr>
            </a:lvl6pPr>
            <a:lvl7pPr marL="2742346" indent="0" algn="ctr">
              <a:buNone/>
              <a:defRPr>
                <a:solidFill>
                  <a:schemeClr val="tx1">
                    <a:tint val="75000"/>
                  </a:schemeClr>
                </a:solidFill>
              </a:defRPr>
            </a:lvl7pPr>
            <a:lvl8pPr marL="3199404" indent="0" algn="ctr">
              <a:buNone/>
              <a:defRPr>
                <a:solidFill>
                  <a:schemeClr val="tx1">
                    <a:tint val="75000"/>
                  </a:schemeClr>
                </a:solidFill>
              </a:defRPr>
            </a:lvl8pPr>
            <a:lvl9pPr marL="365646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4C08ED-0BCA-4B31-9090-26FB849E9707}" type="datetimeFigureOut">
              <a:rPr lang="en-US" smtClean="0"/>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C08ED-0BCA-4B31-9090-26FB849E9707}" type="datetimeFigureOut">
              <a:rPr lang="en-US" smtClean="0"/>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41"/>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C08ED-0BCA-4B31-9090-26FB849E9707}" type="datetimeFigureOut">
              <a:rPr lang="en-US" smtClean="0"/>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40" y="2129984"/>
            <a:ext cx="7773120" cy="1470394"/>
          </a:xfrm>
        </p:spPr>
        <p:txBody>
          <a:bodyPr/>
          <a:lstStyle>
            <a:lvl1pPr algn="ct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372321" y="3885528"/>
            <a:ext cx="6400800" cy="1752664"/>
          </a:xfrm>
        </p:spPr>
        <p:txBody>
          <a:bodyPr/>
          <a:lstStyle>
            <a:lvl1pPr marL="0" indent="0" algn="ctr">
              <a:buNone/>
              <a:defRPr sz="2500">
                <a:solidFill>
                  <a:schemeClr val="bg2">
                    <a:lumMod val="50000"/>
                  </a:schemeClr>
                </a:solidFill>
              </a:defRPr>
            </a:lvl1pPr>
            <a:lvl2pPr marL="414554" indent="0" algn="ctr">
              <a:buNone/>
              <a:defRPr/>
            </a:lvl2pPr>
            <a:lvl3pPr marL="829108" indent="0" algn="ctr">
              <a:buNone/>
              <a:defRPr/>
            </a:lvl3pPr>
            <a:lvl4pPr marL="1243662" indent="0" algn="ctr">
              <a:buNone/>
              <a:defRPr/>
            </a:lvl4pPr>
            <a:lvl5pPr marL="1658216" indent="0" algn="ctr">
              <a:buNone/>
              <a:defRPr/>
            </a:lvl5pPr>
            <a:lvl6pPr marL="2072771" indent="0" algn="ctr">
              <a:buNone/>
              <a:defRPr/>
            </a:lvl6pPr>
            <a:lvl7pPr marL="2487325" indent="0" algn="ctr">
              <a:buNone/>
              <a:defRPr/>
            </a:lvl7pPr>
            <a:lvl8pPr marL="2901879" indent="0" algn="ctr">
              <a:buNone/>
              <a:defRPr/>
            </a:lvl8pPr>
            <a:lvl9pPr marL="3316433" indent="0" algn="ctr">
              <a:buNone/>
              <a:defRPr/>
            </a:lvl9pPr>
          </a:lstStyle>
          <a:p>
            <a:r>
              <a:rPr lang="en-US" smtClean="0"/>
              <a:t>Click to edit Master subtitle style</a:t>
            </a:r>
            <a:endParaRPr lang="en-US" dirty="0"/>
          </a:p>
        </p:txBody>
      </p:sp>
      <p:sp>
        <p:nvSpPr>
          <p:cNvPr id="4" name="Date Placeholder 3"/>
          <p:cNvSpPr>
            <a:spLocks noGrp="1"/>
          </p:cNvSpPr>
          <p:nvPr>
            <p:ph type="dt" idx="10"/>
          </p:nvPr>
        </p:nvSpPr>
        <p:spPr/>
        <p:txBody>
          <a:bodyPr/>
          <a:lstStyle>
            <a:lvl1pPr>
              <a:defRPr/>
            </a:lvl1pPr>
          </a:lstStyle>
          <a:p>
            <a:fld id="{67D2BD79-7C9C-476D-ADA7-FAC63AD928D8}"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992E2165-F7CF-4138-A15F-15376623E48B}"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7" name="AutoShape 2"/>
          <p:cNvSpPr>
            <a:spLocks noChangeArrowheads="1"/>
          </p:cNvSpPr>
          <p:nvPr userDrawn="1"/>
        </p:nvSpPr>
        <p:spPr bwMode="auto">
          <a:xfrm>
            <a:off x="378721" y="1061393"/>
            <a:ext cx="8382240" cy="5270952"/>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456481" y="1121878"/>
            <a:ext cx="8226720" cy="51413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dirty="0" smtClean="0"/>
              <a:t>Towards preserving bioinformatics experiments</a:t>
            </a:r>
            <a:endParaRPr lang="en-GB" dirty="0"/>
          </a:p>
        </p:txBody>
      </p:sp>
      <p:sp>
        <p:nvSpPr>
          <p:cNvPr id="6" name="Slide Number Placeholder 5"/>
          <p:cNvSpPr>
            <a:spLocks noGrp="1"/>
          </p:cNvSpPr>
          <p:nvPr>
            <p:ph type="sldNum" idx="12"/>
          </p:nvPr>
        </p:nvSpPr>
        <p:spPr/>
        <p:txBody>
          <a:bodyPr/>
          <a:lstStyle>
            <a:lvl1pPr>
              <a:defRPr/>
            </a:lvl1pPr>
          </a:lstStyle>
          <a:p>
            <a:fld id="{3956530E-618C-44E2-9BE2-7D65D03DFA39}" type="slidenum">
              <a:rPr lang="en-GB"/>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880" y="4406867"/>
            <a:ext cx="7771680" cy="1362383"/>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880" y="2906225"/>
            <a:ext cx="7771680" cy="1500638"/>
          </a:xfrm>
        </p:spPr>
        <p:txBody>
          <a:bodyPr anchor="b"/>
          <a:lstStyle>
            <a:lvl1pPr marL="0" indent="0">
              <a:buNone/>
              <a:defRPr sz="1800"/>
            </a:lvl1pPr>
            <a:lvl2pPr marL="414554" indent="0">
              <a:buNone/>
              <a:defRPr sz="1600"/>
            </a:lvl2pPr>
            <a:lvl3pPr marL="829108" indent="0">
              <a:buNone/>
              <a:defRPr sz="1500"/>
            </a:lvl3pPr>
            <a:lvl4pPr marL="1243662" indent="0">
              <a:buNone/>
              <a:defRPr sz="1300"/>
            </a:lvl4pPr>
            <a:lvl5pPr marL="1658216" indent="0">
              <a:buNone/>
              <a:defRPr sz="1300"/>
            </a:lvl5pPr>
            <a:lvl6pPr marL="2072771" indent="0">
              <a:buNone/>
              <a:defRPr sz="1300"/>
            </a:lvl6pPr>
            <a:lvl7pPr marL="2487325" indent="0">
              <a:buNone/>
              <a:defRPr sz="1300"/>
            </a:lvl7pPr>
            <a:lvl8pPr marL="2901879" indent="0">
              <a:buNone/>
              <a:defRPr sz="1300"/>
            </a:lvl8pPr>
            <a:lvl9pPr marL="3316433" indent="0">
              <a:buNone/>
              <a:defRPr sz="13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fld id="{B2A907BB-0BE0-4DA3-9BFF-76733D833B10}"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DF41B6DF-CDC8-443C-98E9-2EAD5CC8B516}" type="slidenum">
              <a:rPr lang="en-GB"/>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sz="half" idx="1"/>
          </p:nvPr>
        </p:nvSpPr>
        <p:spPr>
          <a:xfrm>
            <a:off x="456480" y="1121878"/>
            <a:ext cx="4043520" cy="514133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8241" y="1121878"/>
            <a:ext cx="4044960" cy="514133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p:txBody>
          <a:bodyPr/>
          <a:lstStyle>
            <a:lvl1pPr>
              <a:defRPr/>
            </a:lvl1pPr>
          </a:lstStyle>
          <a:p>
            <a:fld id="{4072FD95-601B-4E64-8B2B-DD2416252D8C}" type="datetime2">
              <a:rPr lang="en-US" smtClean="0"/>
              <a:pPr/>
              <a:t>Wednesday, December 19, 2012</a:t>
            </a:fld>
            <a:endParaRPr lang="en-GB"/>
          </a:p>
        </p:txBody>
      </p:sp>
      <p:sp>
        <p:nvSpPr>
          <p:cNvPr id="6" name="Footer Placeholder 5"/>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lvl1pPr>
              <a:defRPr/>
            </a:lvl1pPr>
          </a:lstStyle>
          <a:p>
            <a:fld id="{B077612A-CF1E-4546-93B9-6380677C75A6}" type="slidenum">
              <a:rPr lang="en-GB"/>
              <a:pPr/>
              <a:t>‹#›</a:t>
            </a:fld>
            <a:endParaRPr lang="en-GB"/>
          </a:p>
        </p:txBody>
      </p:sp>
      <p:sp>
        <p:nvSpPr>
          <p:cNvPr id="8" name="AutoShape 2"/>
          <p:cNvSpPr>
            <a:spLocks noChangeArrowheads="1"/>
          </p:cNvSpPr>
          <p:nvPr userDrawn="1"/>
        </p:nvSpPr>
        <p:spPr bwMode="auto">
          <a:xfrm>
            <a:off x="378721" y="1061393"/>
            <a:ext cx="8382240" cy="5270952"/>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922" y="828087"/>
            <a:ext cx="8229600" cy="734476"/>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920" y="1700818"/>
            <a:ext cx="4039200" cy="639427"/>
          </a:xfrm>
        </p:spPr>
        <p:txBody>
          <a:bodyPr anchor="b"/>
          <a:lstStyle>
            <a:lvl1pPr marL="0" indent="0">
              <a:buNone/>
              <a:defRPr sz="2200" b="1"/>
            </a:lvl1pPr>
            <a:lvl2pPr marL="414554" indent="0">
              <a:buNone/>
              <a:defRPr sz="1800" b="1"/>
            </a:lvl2pPr>
            <a:lvl3pPr marL="829108" indent="0">
              <a:buNone/>
              <a:defRPr sz="1600" b="1"/>
            </a:lvl3pPr>
            <a:lvl4pPr marL="1243662" indent="0">
              <a:buNone/>
              <a:defRPr sz="1500" b="1"/>
            </a:lvl4pPr>
            <a:lvl5pPr marL="1658216" indent="0">
              <a:buNone/>
              <a:defRPr sz="1500" b="1"/>
            </a:lvl5pPr>
            <a:lvl6pPr marL="2072771" indent="0">
              <a:buNone/>
              <a:defRPr sz="1500" b="1"/>
            </a:lvl6pPr>
            <a:lvl7pPr marL="2487325" indent="0">
              <a:buNone/>
              <a:defRPr sz="1500" b="1"/>
            </a:lvl7pPr>
            <a:lvl8pPr marL="2901879" indent="0">
              <a:buNone/>
              <a:defRPr sz="1500" b="1"/>
            </a:lvl8pPr>
            <a:lvl9pPr marL="3316433"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457920" y="2340245"/>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442" y="1700818"/>
            <a:ext cx="4042080" cy="639427"/>
          </a:xfrm>
        </p:spPr>
        <p:txBody>
          <a:bodyPr anchor="b"/>
          <a:lstStyle>
            <a:lvl1pPr marL="0" indent="0">
              <a:buNone/>
              <a:defRPr sz="2200" b="1"/>
            </a:lvl1pPr>
            <a:lvl2pPr marL="414554" indent="0">
              <a:buNone/>
              <a:defRPr sz="1800" b="1"/>
            </a:lvl2pPr>
            <a:lvl3pPr marL="829108" indent="0">
              <a:buNone/>
              <a:defRPr sz="1600" b="1"/>
            </a:lvl3pPr>
            <a:lvl4pPr marL="1243662" indent="0">
              <a:buNone/>
              <a:defRPr sz="1500" b="1"/>
            </a:lvl4pPr>
            <a:lvl5pPr marL="1658216" indent="0">
              <a:buNone/>
              <a:defRPr sz="1500" b="1"/>
            </a:lvl5pPr>
            <a:lvl6pPr marL="2072771" indent="0">
              <a:buNone/>
              <a:defRPr sz="1500" b="1"/>
            </a:lvl6pPr>
            <a:lvl7pPr marL="2487325" indent="0">
              <a:buNone/>
              <a:defRPr sz="1500" b="1"/>
            </a:lvl7pPr>
            <a:lvl8pPr marL="2901879" indent="0">
              <a:buNone/>
              <a:defRPr sz="1500" b="1"/>
            </a:lvl8pPr>
            <a:lvl9pPr marL="3316433"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4645442" y="2340245"/>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idx="10"/>
          </p:nvPr>
        </p:nvSpPr>
        <p:spPr/>
        <p:txBody>
          <a:bodyPr/>
          <a:lstStyle>
            <a:lvl1pPr>
              <a:defRPr/>
            </a:lvl1pPr>
          </a:lstStyle>
          <a:p>
            <a:fld id="{25F7072B-3D07-4FA0-9849-D136A8610056}" type="datetime2">
              <a:rPr lang="en-US" smtClean="0"/>
              <a:pPr/>
              <a:t>Wednesday, December 19, 2012</a:t>
            </a:fld>
            <a:endParaRPr lang="en-GB"/>
          </a:p>
        </p:txBody>
      </p:sp>
      <p:sp>
        <p:nvSpPr>
          <p:cNvPr id="8" name="Footer Placeholder 7"/>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9" name="Slide Number Placeholder 8"/>
          <p:cNvSpPr>
            <a:spLocks noGrp="1"/>
          </p:cNvSpPr>
          <p:nvPr>
            <p:ph type="sldNum" idx="12"/>
          </p:nvPr>
        </p:nvSpPr>
        <p:spPr/>
        <p:txBody>
          <a:bodyPr/>
          <a:lstStyle>
            <a:lvl1pPr>
              <a:defRPr/>
            </a:lvl1pPr>
          </a:lstStyle>
          <a:p>
            <a:fld id="{2C29279C-578B-4629-972A-9B32C242DE30}" type="slidenum">
              <a:rPr lang="en-GB"/>
              <a:pPr/>
              <a:t>‹#›</a:t>
            </a:fld>
            <a:endParaRPr lang="en-GB"/>
          </a:p>
        </p:txBody>
      </p:sp>
      <p:sp>
        <p:nvSpPr>
          <p:cNvPr id="10" name="AutoShape 2"/>
          <p:cNvSpPr>
            <a:spLocks noChangeArrowheads="1"/>
          </p:cNvSpPr>
          <p:nvPr userDrawn="1"/>
        </p:nvSpPr>
        <p:spPr bwMode="auto">
          <a:xfrm>
            <a:off x="378721" y="1631692"/>
            <a:ext cx="8382240" cy="4700654"/>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Date Placeholder 2"/>
          <p:cNvSpPr>
            <a:spLocks noGrp="1"/>
          </p:cNvSpPr>
          <p:nvPr>
            <p:ph type="dt" idx="10"/>
          </p:nvPr>
        </p:nvSpPr>
        <p:spPr/>
        <p:txBody>
          <a:bodyPr/>
          <a:lstStyle>
            <a:lvl1pPr>
              <a:defRPr/>
            </a:lvl1pPr>
          </a:lstStyle>
          <a:p>
            <a:fld id="{1F28FEF3-52C8-4408-BC17-A07C62257324}" type="datetime2">
              <a:rPr lang="en-US" smtClean="0"/>
              <a:pPr/>
              <a:t>Wednesday, December 19, 2012</a:t>
            </a:fld>
            <a:endParaRPr lang="en-GB"/>
          </a:p>
        </p:txBody>
      </p:sp>
      <p:sp>
        <p:nvSpPr>
          <p:cNvPr id="4" name="Footer Placeholder 3"/>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5" name="Slide Number Placeholder 4"/>
          <p:cNvSpPr>
            <a:spLocks noGrp="1"/>
          </p:cNvSpPr>
          <p:nvPr>
            <p:ph type="sldNum" idx="12"/>
          </p:nvPr>
        </p:nvSpPr>
        <p:spPr/>
        <p:txBody>
          <a:bodyPr/>
          <a:lstStyle>
            <a:lvl1pPr>
              <a:defRPr/>
            </a:lvl1pPr>
          </a:lstStyle>
          <a:p>
            <a:fld id="{D41B7438-1AE0-4139-AC55-EDE3D8F99377}" type="slidenum">
              <a:rPr lang="en-GB"/>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fld id="{11C9D854-B927-4E69-BD9E-E379F6B86E1A}" type="datetime2">
              <a:rPr lang="en-US" smtClean="0"/>
              <a:pPr/>
              <a:t>Wednesday, December 19, 2012</a:t>
            </a:fld>
            <a:endParaRPr lang="en-GB"/>
          </a:p>
        </p:txBody>
      </p:sp>
      <p:sp>
        <p:nvSpPr>
          <p:cNvPr id="3" name="Footer Placeholder 2"/>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4" name="Slide Number Placeholder 3"/>
          <p:cNvSpPr>
            <a:spLocks noGrp="1"/>
          </p:cNvSpPr>
          <p:nvPr>
            <p:ph type="sldNum" idx="12"/>
          </p:nvPr>
        </p:nvSpPr>
        <p:spPr/>
        <p:txBody>
          <a:bodyPr/>
          <a:lstStyle>
            <a:lvl1pPr>
              <a:defRPr/>
            </a:lvl1pPr>
          </a:lstStyle>
          <a:p>
            <a:fld id="{3ADB21A3-98C7-42DE-9C97-CD083F75F8C7}" type="slidenum">
              <a:rPr lang="en-GB"/>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920" y="479570"/>
            <a:ext cx="3008160" cy="1160762"/>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525" y="479570"/>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920" y="1640336"/>
            <a:ext cx="3008160" cy="4692013"/>
          </a:xfrm>
        </p:spPr>
        <p:txBody>
          <a:bodyPr/>
          <a:lstStyle>
            <a:lvl1pPr marL="0" indent="0">
              <a:buNone/>
              <a:defRPr sz="1300"/>
            </a:lvl1pPr>
            <a:lvl2pPr marL="414554" indent="0">
              <a:buNone/>
              <a:defRPr sz="1100"/>
            </a:lvl2pPr>
            <a:lvl3pPr marL="829108" indent="0">
              <a:buNone/>
              <a:defRPr sz="900"/>
            </a:lvl3pPr>
            <a:lvl4pPr marL="1243662" indent="0">
              <a:buNone/>
              <a:defRPr sz="800"/>
            </a:lvl4pPr>
            <a:lvl5pPr marL="1658216" indent="0">
              <a:buNone/>
              <a:defRPr sz="800"/>
            </a:lvl5pPr>
            <a:lvl6pPr marL="2072771" indent="0">
              <a:buNone/>
              <a:defRPr sz="800"/>
            </a:lvl6pPr>
            <a:lvl7pPr marL="2487325" indent="0">
              <a:buNone/>
              <a:defRPr sz="800"/>
            </a:lvl7pPr>
            <a:lvl8pPr marL="2901879" indent="0">
              <a:buNone/>
              <a:defRPr sz="800"/>
            </a:lvl8pPr>
            <a:lvl9pPr marL="3316433" indent="0">
              <a:buNone/>
              <a:defRPr sz="8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fld id="{CC29008C-8FF8-4DC1-932B-25D0C2D0A1B1}" type="datetime2">
              <a:rPr lang="en-US" smtClean="0"/>
              <a:pPr/>
              <a:t>Wednesday, December 19, 2012</a:t>
            </a:fld>
            <a:endParaRPr lang="en-GB"/>
          </a:p>
        </p:txBody>
      </p:sp>
      <p:sp>
        <p:nvSpPr>
          <p:cNvPr id="6" name="Footer Placeholder 5"/>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lvl1pPr>
              <a:defRPr/>
            </a:lvl1pPr>
          </a:lstStyle>
          <a:p>
            <a:fld id="{EB7D7FA2-50B8-48E7-99D5-381AD2E20884}" type="slidenum">
              <a:rPr lang="en-GB"/>
              <a:pPr/>
              <a:t>‹#›</a:t>
            </a:fld>
            <a:endParaRPr lang="en-GB"/>
          </a:p>
        </p:txBody>
      </p:sp>
      <p:sp>
        <p:nvSpPr>
          <p:cNvPr id="8" name="AutoShape 2"/>
          <p:cNvSpPr>
            <a:spLocks noChangeArrowheads="1"/>
          </p:cNvSpPr>
          <p:nvPr userDrawn="1"/>
        </p:nvSpPr>
        <p:spPr bwMode="auto">
          <a:xfrm>
            <a:off x="3535200" y="456532"/>
            <a:ext cx="5184000" cy="5944943"/>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C08ED-0BCA-4B31-9090-26FB849E9707}" type="datetimeFigureOut">
              <a:rPr lang="en-US" smtClean="0"/>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805" y="5029008"/>
            <a:ext cx="5486400" cy="56742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805" y="841052"/>
            <a:ext cx="5486400" cy="4115952"/>
          </a:xfrm>
        </p:spPr>
        <p:txBody>
          <a:bodyPr/>
          <a:lstStyle>
            <a:lvl1pPr marL="0" indent="0">
              <a:buNone/>
              <a:defRPr sz="2900"/>
            </a:lvl1pPr>
            <a:lvl2pPr marL="414554" indent="0">
              <a:buNone/>
              <a:defRPr sz="2500"/>
            </a:lvl2pPr>
            <a:lvl3pPr marL="829108" indent="0">
              <a:buNone/>
              <a:defRPr sz="2200"/>
            </a:lvl3pPr>
            <a:lvl4pPr marL="1243662" indent="0">
              <a:buNone/>
              <a:defRPr sz="1800"/>
            </a:lvl4pPr>
            <a:lvl5pPr marL="1658216" indent="0">
              <a:buNone/>
              <a:defRPr sz="1800"/>
            </a:lvl5pPr>
            <a:lvl6pPr marL="2072771" indent="0">
              <a:buNone/>
              <a:defRPr sz="1800"/>
            </a:lvl6pPr>
            <a:lvl7pPr marL="2487325" indent="0">
              <a:buNone/>
              <a:defRPr sz="1800"/>
            </a:lvl7pPr>
            <a:lvl8pPr marL="2901879" indent="0">
              <a:buNone/>
              <a:defRPr sz="1800"/>
            </a:lvl8pPr>
            <a:lvl9pPr marL="3316433" indent="0">
              <a:buNone/>
              <a:defRPr sz="1800"/>
            </a:lvl9pPr>
          </a:lstStyle>
          <a:p>
            <a:r>
              <a:rPr lang="en-US" smtClean="0"/>
              <a:t>Click icon to add picture</a:t>
            </a:r>
            <a:endParaRPr lang="en-US"/>
          </a:p>
        </p:txBody>
      </p:sp>
      <p:sp>
        <p:nvSpPr>
          <p:cNvPr id="4" name="Text Placeholder 3"/>
          <p:cNvSpPr>
            <a:spLocks noGrp="1"/>
          </p:cNvSpPr>
          <p:nvPr>
            <p:ph type="body" sz="half" idx="2"/>
          </p:nvPr>
        </p:nvSpPr>
        <p:spPr>
          <a:xfrm>
            <a:off x="1792805" y="5596428"/>
            <a:ext cx="5486400" cy="805044"/>
          </a:xfrm>
        </p:spPr>
        <p:txBody>
          <a:bodyPr/>
          <a:lstStyle>
            <a:lvl1pPr marL="0" indent="0">
              <a:buNone/>
              <a:defRPr sz="1300"/>
            </a:lvl1pPr>
            <a:lvl2pPr marL="414554" indent="0">
              <a:buNone/>
              <a:defRPr sz="1100"/>
            </a:lvl2pPr>
            <a:lvl3pPr marL="829108" indent="0">
              <a:buNone/>
              <a:defRPr sz="900"/>
            </a:lvl3pPr>
            <a:lvl4pPr marL="1243662" indent="0">
              <a:buNone/>
              <a:defRPr sz="800"/>
            </a:lvl4pPr>
            <a:lvl5pPr marL="1658216" indent="0">
              <a:buNone/>
              <a:defRPr sz="800"/>
            </a:lvl5pPr>
            <a:lvl6pPr marL="2072771" indent="0">
              <a:buNone/>
              <a:defRPr sz="800"/>
            </a:lvl6pPr>
            <a:lvl7pPr marL="2487325" indent="0">
              <a:buNone/>
              <a:defRPr sz="800"/>
            </a:lvl7pPr>
            <a:lvl8pPr marL="2901879" indent="0">
              <a:buNone/>
              <a:defRPr sz="800"/>
            </a:lvl8pPr>
            <a:lvl9pPr marL="3316433" indent="0">
              <a:buNone/>
              <a:defRPr sz="8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fld id="{53788188-E24C-4589-9B84-C30A2C58BC3E}" type="datetime2">
              <a:rPr lang="en-US" smtClean="0"/>
              <a:pPr/>
              <a:t>Wednesday, December 19, 2012</a:t>
            </a:fld>
            <a:endParaRPr lang="en-GB"/>
          </a:p>
        </p:txBody>
      </p:sp>
      <p:sp>
        <p:nvSpPr>
          <p:cNvPr id="6" name="Footer Placeholder 5"/>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lvl1pPr>
              <a:defRPr/>
            </a:lvl1pPr>
          </a:lstStyle>
          <a:p>
            <a:fld id="{7CFAE722-0A47-4DCD-A676-EA6F5F64AA13}" type="slidenum">
              <a:rPr lang="en-GB"/>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6481" y="1121878"/>
            <a:ext cx="8226720" cy="51413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fld id="{431B9979-E8FB-493E-A6D5-8074A2017A01}"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C9FA5BA6-AA41-47D0-95AC-108BE43E9E6C}" type="slidenum">
              <a:rPr lang="en-GB"/>
              <a:pPr/>
              <a:t>‹#›</a:t>
            </a:fld>
            <a:endParaRPr lang="en-GB"/>
          </a:p>
        </p:txBody>
      </p:sp>
      <p:sp>
        <p:nvSpPr>
          <p:cNvPr id="7" name="AutoShape 2"/>
          <p:cNvSpPr>
            <a:spLocks noChangeArrowheads="1"/>
          </p:cNvSpPr>
          <p:nvPr userDrawn="1"/>
        </p:nvSpPr>
        <p:spPr bwMode="auto">
          <a:xfrm>
            <a:off x="378721" y="1061393"/>
            <a:ext cx="8382240" cy="5270952"/>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280" y="1078673"/>
            <a:ext cx="2073600" cy="525367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6480" y="1078673"/>
            <a:ext cx="6082560" cy="52536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fld id="{5A2CC86D-5E90-44C2-BB15-A2C20009E877}"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69AEB38B-E257-4017-926F-228AC2822080}" type="slidenum">
              <a:rPr lang="en-GB"/>
              <a:pPr/>
              <a:t>‹#›</a:t>
            </a:fld>
            <a:endParaRPr lang="en-GB"/>
          </a:p>
        </p:txBody>
      </p:sp>
      <p:sp>
        <p:nvSpPr>
          <p:cNvPr id="7" name="AutoShape 2"/>
          <p:cNvSpPr>
            <a:spLocks noChangeArrowheads="1"/>
          </p:cNvSpPr>
          <p:nvPr userDrawn="1"/>
        </p:nvSpPr>
        <p:spPr bwMode="auto">
          <a:xfrm>
            <a:off x="355684" y="1009550"/>
            <a:ext cx="6266879" cy="5391927"/>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945445" y="109456"/>
            <a:ext cx="6805440" cy="649509"/>
          </a:xfrm>
        </p:spPr>
        <p:txBody>
          <a:bodyPr/>
          <a:lstStyle>
            <a:lvl1pPr algn="l">
              <a:defRPr/>
            </a:lvl1pPr>
          </a:lstStyle>
          <a:p>
            <a:r>
              <a:rPr lang="en-US" smtClean="0"/>
              <a:t>Click to edit Master title style</a:t>
            </a:r>
            <a:endParaRPr lang="en-US"/>
          </a:p>
        </p:txBody>
      </p:sp>
      <p:sp>
        <p:nvSpPr>
          <p:cNvPr id="3" name="Date Placeholder 2"/>
          <p:cNvSpPr>
            <a:spLocks noGrp="1"/>
          </p:cNvSpPr>
          <p:nvPr>
            <p:ph type="dt" idx="10"/>
          </p:nvPr>
        </p:nvSpPr>
        <p:spPr>
          <a:xfrm>
            <a:off x="456485" y="6487882"/>
            <a:ext cx="2128320" cy="230424"/>
          </a:xfrm>
        </p:spPr>
        <p:txBody>
          <a:bodyPr/>
          <a:lstStyle>
            <a:lvl1pPr>
              <a:defRPr/>
            </a:lvl1pPr>
          </a:lstStyle>
          <a:p>
            <a:fld id="{6CDE0DEE-B039-41F3-8B79-08E5B5C0374A}" type="datetime2">
              <a:rPr lang="en-US" smtClean="0"/>
              <a:pPr/>
              <a:t>Wednesday, December 19, 2012</a:t>
            </a:fld>
            <a:endParaRPr lang="en-GB"/>
          </a:p>
        </p:txBody>
      </p:sp>
      <p:sp>
        <p:nvSpPr>
          <p:cNvPr id="4" name="Footer Placeholder 3"/>
          <p:cNvSpPr>
            <a:spLocks noGrp="1"/>
          </p:cNvSpPr>
          <p:nvPr>
            <p:ph type="ftr" idx="11"/>
          </p:nvPr>
        </p:nvSpPr>
        <p:spPr>
          <a:xfrm>
            <a:off x="3127680" y="6487882"/>
            <a:ext cx="2897280" cy="230424"/>
          </a:xfrm>
        </p:spPr>
        <p:txBody>
          <a:bodyPr/>
          <a:lstStyle>
            <a:lvl1pPr>
              <a:defRPr/>
            </a:lvl1pPr>
          </a:lstStyle>
          <a:p>
            <a:r>
              <a:rPr lang="en-GB" smtClean="0"/>
              <a:t>Towards preserving bioinformatics experiments</a:t>
            </a:r>
            <a:endParaRPr lang="en-GB"/>
          </a:p>
        </p:txBody>
      </p:sp>
      <p:sp>
        <p:nvSpPr>
          <p:cNvPr id="5" name="Slide Number Placeholder 4"/>
          <p:cNvSpPr>
            <a:spLocks noGrp="1"/>
          </p:cNvSpPr>
          <p:nvPr>
            <p:ph type="sldNum" idx="12"/>
          </p:nvPr>
        </p:nvSpPr>
        <p:spPr>
          <a:xfrm>
            <a:off x="6556325" y="6487882"/>
            <a:ext cx="2128320" cy="230424"/>
          </a:xfrm>
        </p:spPr>
        <p:txBody>
          <a:bodyPr/>
          <a:lstStyle>
            <a:lvl1pPr>
              <a:defRPr/>
            </a:lvl1pPr>
          </a:lstStyle>
          <a:p>
            <a:fld id="{7CB1533B-528F-49B0-87B5-E9CB78C777B4}" type="slidenum">
              <a:rPr lang="en-GB"/>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40" y="2129984"/>
            <a:ext cx="7773120" cy="1470394"/>
          </a:xfrm>
        </p:spPr>
        <p:txBody>
          <a:bodyPr/>
          <a:lstStyle>
            <a:lvl1pPr algn="ct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372321" y="3885528"/>
            <a:ext cx="6400800" cy="1752664"/>
          </a:xfrm>
        </p:spPr>
        <p:txBody>
          <a:bodyPr/>
          <a:lstStyle>
            <a:lvl1pPr marL="0" indent="0" algn="ctr">
              <a:buNone/>
              <a:defRPr sz="2500">
                <a:solidFill>
                  <a:schemeClr val="bg2">
                    <a:lumMod val="50000"/>
                  </a:schemeClr>
                </a:solidFill>
              </a:defRPr>
            </a:lvl1pPr>
            <a:lvl2pPr marL="414554" indent="0" algn="ctr">
              <a:buNone/>
              <a:defRPr/>
            </a:lvl2pPr>
            <a:lvl3pPr marL="829108" indent="0" algn="ctr">
              <a:buNone/>
              <a:defRPr/>
            </a:lvl3pPr>
            <a:lvl4pPr marL="1243662" indent="0" algn="ctr">
              <a:buNone/>
              <a:defRPr/>
            </a:lvl4pPr>
            <a:lvl5pPr marL="1658216" indent="0" algn="ctr">
              <a:buNone/>
              <a:defRPr/>
            </a:lvl5pPr>
            <a:lvl6pPr marL="2072771" indent="0" algn="ctr">
              <a:buNone/>
              <a:defRPr/>
            </a:lvl6pPr>
            <a:lvl7pPr marL="2487325" indent="0" algn="ctr">
              <a:buNone/>
              <a:defRPr/>
            </a:lvl7pPr>
            <a:lvl8pPr marL="2901879" indent="0" algn="ctr">
              <a:buNone/>
              <a:defRPr/>
            </a:lvl8pPr>
            <a:lvl9pPr marL="3316433" indent="0" algn="ctr">
              <a:buNone/>
              <a:defRPr/>
            </a:lvl9pPr>
          </a:lstStyle>
          <a:p>
            <a:r>
              <a:rPr lang="en-US" smtClean="0"/>
              <a:t>Click to edit Master subtitle style</a:t>
            </a:r>
            <a:endParaRPr lang="en-US" dirty="0"/>
          </a:p>
        </p:txBody>
      </p:sp>
      <p:sp>
        <p:nvSpPr>
          <p:cNvPr id="4" name="Date Placeholder 3"/>
          <p:cNvSpPr>
            <a:spLocks noGrp="1"/>
          </p:cNvSpPr>
          <p:nvPr>
            <p:ph type="dt" idx="10"/>
          </p:nvPr>
        </p:nvSpPr>
        <p:spPr/>
        <p:txBody>
          <a:bodyPr/>
          <a:lstStyle>
            <a:lvl1pPr>
              <a:defRPr/>
            </a:lvl1pPr>
          </a:lstStyle>
          <a:p>
            <a:fld id="{67D2BD79-7C9C-476D-ADA7-FAC63AD928D8}"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992E2165-F7CF-4138-A15F-15376623E48B}" type="slidenum">
              <a:rPr lang="en-GB"/>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7" name="AutoShape 2"/>
          <p:cNvSpPr>
            <a:spLocks noChangeArrowheads="1"/>
          </p:cNvSpPr>
          <p:nvPr userDrawn="1"/>
        </p:nvSpPr>
        <p:spPr bwMode="auto">
          <a:xfrm>
            <a:off x="378721" y="1061393"/>
            <a:ext cx="8382240" cy="5270952"/>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456481" y="1121878"/>
            <a:ext cx="8226720" cy="51413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dirty="0" smtClean="0"/>
              <a:t>Towards preserving bioinformatics experiments</a:t>
            </a:r>
            <a:endParaRPr lang="en-GB" dirty="0"/>
          </a:p>
        </p:txBody>
      </p:sp>
      <p:sp>
        <p:nvSpPr>
          <p:cNvPr id="6" name="Slide Number Placeholder 5"/>
          <p:cNvSpPr>
            <a:spLocks noGrp="1"/>
          </p:cNvSpPr>
          <p:nvPr>
            <p:ph type="sldNum" idx="12"/>
          </p:nvPr>
        </p:nvSpPr>
        <p:spPr/>
        <p:txBody>
          <a:bodyPr/>
          <a:lstStyle>
            <a:lvl1pPr>
              <a:defRPr/>
            </a:lvl1pPr>
          </a:lstStyle>
          <a:p>
            <a:fld id="{3956530E-618C-44E2-9BE2-7D65D03DFA39}" type="slidenum">
              <a:rPr lang="en-GB"/>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880" y="4406867"/>
            <a:ext cx="7771680" cy="1362383"/>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880" y="2906225"/>
            <a:ext cx="7771680" cy="1500638"/>
          </a:xfrm>
        </p:spPr>
        <p:txBody>
          <a:bodyPr anchor="b"/>
          <a:lstStyle>
            <a:lvl1pPr marL="0" indent="0">
              <a:buNone/>
              <a:defRPr sz="1800"/>
            </a:lvl1pPr>
            <a:lvl2pPr marL="414554" indent="0">
              <a:buNone/>
              <a:defRPr sz="1600"/>
            </a:lvl2pPr>
            <a:lvl3pPr marL="829108" indent="0">
              <a:buNone/>
              <a:defRPr sz="1500"/>
            </a:lvl3pPr>
            <a:lvl4pPr marL="1243662" indent="0">
              <a:buNone/>
              <a:defRPr sz="1300"/>
            </a:lvl4pPr>
            <a:lvl5pPr marL="1658216" indent="0">
              <a:buNone/>
              <a:defRPr sz="1300"/>
            </a:lvl5pPr>
            <a:lvl6pPr marL="2072771" indent="0">
              <a:buNone/>
              <a:defRPr sz="1300"/>
            </a:lvl6pPr>
            <a:lvl7pPr marL="2487325" indent="0">
              <a:buNone/>
              <a:defRPr sz="1300"/>
            </a:lvl7pPr>
            <a:lvl8pPr marL="2901879" indent="0">
              <a:buNone/>
              <a:defRPr sz="1300"/>
            </a:lvl8pPr>
            <a:lvl9pPr marL="3316433" indent="0">
              <a:buNone/>
              <a:defRPr sz="13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fld id="{B2A907BB-0BE0-4DA3-9BFF-76733D833B10}"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DF41B6DF-CDC8-443C-98E9-2EAD5CC8B516}" type="slidenum">
              <a:rPr lang="en-GB"/>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sz="half" idx="1"/>
          </p:nvPr>
        </p:nvSpPr>
        <p:spPr>
          <a:xfrm>
            <a:off x="456480" y="1121878"/>
            <a:ext cx="4043520" cy="514133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8241" y="1121878"/>
            <a:ext cx="4044960" cy="514133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p:txBody>
          <a:bodyPr/>
          <a:lstStyle>
            <a:lvl1pPr>
              <a:defRPr/>
            </a:lvl1pPr>
          </a:lstStyle>
          <a:p>
            <a:fld id="{4072FD95-601B-4E64-8B2B-DD2416252D8C}" type="datetime2">
              <a:rPr lang="en-US" smtClean="0"/>
              <a:pPr/>
              <a:t>Wednesday, December 19, 2012</a:t>
            </a:fld>
            <a:endParaRPr lang="en-GB"/>
          </a:p>
        </p:txBody>
      </p:sp>
      <p:sp>
        <p:nvSpPr>
          <p:cNvPr id="6" name="Footer Placeholder 5"/>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lvl1pPr>
              <a:defRPr/>
            </a:lvl1pPr>
          </a:lstStyle>
          <a:p>
            <a:fld id="{B077612A-CF1E-4546-93B9-6380677C75A6}" type="slidenum">
              <a:rPr lang="en-GB"/>
              <a:pPr/>
              <a:t>‹#›</a:t>
            </a:fld>
            <a:endParaRPr lang="en-GB"/>
          </a:p>
        </p:txBody>
      </p:sp>
      <p:sp>
        <p:nvSpPr>
          <p:cNvPr id="8" name="AutoShape 2"/>
          <p:cNvSpPr>
            <a:spLocks noChangeArrowheads="1"/>
          </p:cNvSpPr>
          <p:nvPr userDrawn="1"/>
        </p:nvSpPr>
        <p:spPr bwMode="auto">
          <a:xfrm>
            <a:off x="378721" y="1061393"/>
            <a:ext cx="8382240" cy="5270952"/>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922" y="828087"/>
            <a:ext cx="8229600" cy="734476"/>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920" y="1700818"/>
            <a:ext cx="4039200" cy="639427"/>
          </a:xfrm>
        </p:spPr>
        <p:txBody>
          <a:bodyPr anchor="b"/>
          <a:lstStyle>
            <a:lvl1pPr marL="0" indent="0">
              <a:buNone/>
              <a:defRPr sz="2200" b="1"/>
            </a:lvl1pPr>
            <a:lvl2pPr marL="414554" indent="0">
              <a:buNone/>
              <a:defRPr sz="1800" b="1"/>
            </a:lvl2pPr>
            <a:lvl3pPr marL="829108" indent="0">
              <a:buNone/>
              <a:defRPr sz="1600" b="1"/>
            </a:lvl3pPr>
            <a:lvl4pPr marL="1243662" indent="0">
              <a:buNone/>
              <a:defRPr sz="1500" b="1"/>
            </a:lvl4pPr>
            <a:lvl5pPr marL="1658216" indent="0">
              <a:buNone/>
              <a:defRPr sz="1500" b="1"/>
            </a:lvl5pPr>
            <a:lvl6pPr marL="2072771" indent="0">
              <a:buNone/>
              <a:defRPr sz="1500" b="1"/>
            </a:lvl6pPr>
            <a:lvl7pPr marL="2487325" indent="0">
              <a:buNone/>
              <a:defRPr sz="1500" b="1"/>
            </a:lvl7pPr>
            <a:lvl8pPr marL="2901879" indent="0">
              <a:buNone/>
              <a:defRPr sz="1500" b="1"/>
            </a:lvl8pPr>
            <a:lvl9pPr marL="3316433"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457920" y="2340245"/>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442" y="1700818"/>
            <a:ext cx="4042080" cy="639427"/>
          </a:xfrm>
        </p:spPr>
        <p:txBody>
          <a:bodyPr anchor="b"/>
          <a:lstStyle>
            <a:lvl1pPr marL="0" indent="0">
              <a:buNone/>
              <a:defRPr sz="2200" b="1"/>
            </a:lvl1pPr>
            <a:lvl2pPr marL="414554" indent="0">
              <a:buNone/>
              <a:defRPr sz="1800" b="1"/>
            </a:lvl2pPr>
            <a:lvl3pPr marL="829108" indent="0">
              <a:buNone/>
              <a:defRPr sz="1600" b="1"/>
            </a:lvl3pPr>
            <a:lvl4pPr marL="1243662" indent="0">
              <a:buNone/>
              <a:defRPr sz="1500" b="1"/>
            </a:lvl4pPr>
            <a:lvl5pPr marL="1658216" indent="0">
              <a:buNone/>
              <a:defRPr sz="1500" b="1"/>
            </a:lvl5pPr>
            <a:lvl6pPr marL="2072771" indent="0">
              <a:buNone/>
              <a:defRPr sz="1500" b="1"/>
            </a:lvl6pPr>
            <a:lvl7pPr marL="2487325" indent="0">
              <a:buNone/>
              <a:defRPr sz="1500" b="1"/>
            </a:lvl7pPr>
            <a:lvl8pPr marL="2901879" indent="0">
              <a:buNone/>
              <a:defRPr sz="1500" b="1"/>
            </a:lvl8pPr>
            <a:lvl9pPr marL="3316433"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4645442" y="2340245"/>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idx="10"/>
          </p:nvPr>
        </p:nvSpPr>
        <p:spPr/>
        <p:txBody>
          <a:bodyPr/>
          <a:lstStyle>
            <a:lvl1pPr>
              <a:defRPr/>
            </a:lvl1pPr>
          </a:lstStyle>
          <a:p>
            <a:fld id="{25F7072B-3D07-4FA0-9849-D136A8610056}" type="datetime2">
              <a:rPr lang="en-US" smtClean="0"/>
              <a:pPr/>
              <a:t>Wednesday, December 19, 2012</a:t>
            </a:fld>
            <a:endParaRPr lang="en-GB"/>
          </a:p>
        </p:txBody>
      </p:sp>
      <p:sp>
        <p:nvSpPr>
          <p:cNvPr id="8" name="Footer Placeholder 7"/>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9" name="Slide Number Placeholder 8"/>
          <p:cNvSpPr>
            <a:spLocks noGrp="1"/>
          </p:cNvSpPr>
          <p:nvPr>
            <p:ph type="sldNum" idx="12"/>
          </p:nvPr>
        </p:nvSpPr>
        <p:spPr/>
        <p:txBody>
          <a:bodyPr/>
          <a:lstStyle>
            <a:lvl1pPr>
              <a:defRPr/>
            </a:lvl1pPr>
          </a:lstStyle>
          <a:p>
            <a:fld id="{2C29279C-578B-4629-972A-9B32C242DE30}" type="slidenum">
              <a:rPr lang="en-GB"/>
              <a:pPr/>
              <a:t>‹#›</a:t>
            </a:fld>
            <a:endParaRPr lang="en-GB"/>
          </a:p>
        </p:txBody>
      </p:sp>
      <p:sp>
        <p:nvSpPr>
          <p:cNvPr id="10" name="AutoShape 2"/>
          <p:cNvSpPr>
            <a:spLocks noChangeArrowheads="1"/>
          </p:cNvSpPr>
          <p:nvPr userDrawn="1"/>
        </p:nvSpPr>
        <p:spPr bwMode="auto">
          <a:xfrm>
            <a:off x="378721" y="1631692"/>
            <a:ext cx="8382240" cy="4700654"/>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Date Placeholder 2"/>
          <p:cNvSpPr>
            <a:spLocks noGrp="1"/>
          </p:cNvSpPr>
          <p:nvPr>
            <p:ph type="dt" idx="10"/>
          </p:nvPr>
        </p:nvSpPr>
        <p:spPr/>
        <p:txBody>
          <a:bodyPr/>
          <a:lstStyle>
            <a:lvl1pPr>
              <a:defRPr/>
            </a:lvl1pPr>
          </a:lstStyle>
          <a:p>
            <a:fld id="{1F28FEF3-52C8-4408-BC17-A07C62257324}" type="datetime2">
              <a:rPr lang="en-US" smtClean="0"/>
              <a:pPr/>
              <a:t>Wednesday, December 19, 2012</a:t>
            </a:fld>
            <a:endParaRPr lang="en-GB"/>
          </a:p>
        </p:txBody>
      </p:sp>
      <p:sp>
        <p:nvSpPr>
          <p:cNvPr id="4" name="Footer Placeholder 3"/>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5" name="Slide Number Placeholder 4"/>
          <p:cNvSpPr>
            <a:spLocks noGrp="1"/>
          </p:cNvSpPr>
          <p:nvPr>
            <p:ph type="sldNum" idx="12"/>
          </p:nvPr>
        </p:nvSpPr>
        <p:spPr/>
        <p:txBody>
          <a:bodyPr/>
          <a:lstStyle>
            <a:lvl1pPr>
              <a:defRPr/>
            </a:lvl1pPr>
          </a:lstStyle>
          <a:p>
            <a:fld id="{D41B7438-1AE0-4139-AC55-EDE3D8F99377}"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59" indent="0">
              <a:buNone/>
              <a:defRPr sz="1800">
                <a:solidFill>
                  <a:schemeClr val="tx1">
                    <a:tint val="75000"/>
                  </a:schemeClr>
                </a:solidFill>
              </a:defRPr>
            </a:lvl2pPr>
            <a:lvl3pPr marL="914116" indent="0">
              <a:buNone/>
              <a:defRPr sz="1600">
                <a:solidFill>
                  <a:schemeClr val="tx1">
                    <a:tint val="75000"/>
                  </a:schemeClr>
                </a:solidFill>
              </a:defRPr>
            </a:lvl3pPr>
            <a:lvl4pPr marL="1371174" indent="0">
              <a:buNone/>
              <a:defRPr sz="1400">
                <a:solidFill>
                  <a:schemeClr val="tx1">
                    <a:tint val="75000"/>
                  </a:schemeClr>
                </a:solidFill>
              </a:defRPr>
            </a:lvl4pPr>
            <a:lvl5pPr marL="1828231" indent="0">
              <a:buNone/>
              <a:defRPr sz="1400">
                <a:solidFill>
                  <a:schemeClr val="tx1">
                    <a:tint val="75000"/>
                  </a:schemeClr>
                </a:solidFill>
              </a:defRPr>
            </a:lvl5pPr>
            <a:lvl6pPr marL="2285289" indent="0">
              <a:buNone/>
              <a:defRPr sz="1400">
                <a:solidFill>
                  <a:schemeClr val="tx1">
                    <a:tint val="75000"/>
                  </a:schemeClr>
                </a:solidFill>
              </a:defRPr>
            </a:lvl6pPr>
            <a:lvl7pPr marL="2742346" indent="0">
              <a:buNone/>
              <a:defRPr sz="1400">
                <a:solidFill>
                  <a:schemeClr val="tx1">
                    <a:tint val="75000"/>
                  </a:schemeClr>
                </a:solidFill>
              </a:defRPr>
            </a:lvl7pPr>
            <a:lvl8pPr marL="3199404" indent="0">
              <a:buNone/>
              <a:defRPr sz="1400">
                <a:solidFill>
                  <a:schemeClr val="tx1">
                    <a:tint val="75000"/>
                  </a:schemeClr>
                </a:solidFill>
              </a:defRPr>
            </a:lvl8pPr>
            <a:lvl9pPr marL="365646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4C08ED-0BCA-4B31-9090-26FB849E9707}" type="datetimeFigureOut">
              <a:rPr lang="en-US" smtClean="0"/>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fld id="{11C9D854-B927-4E69-BD9E-E379F6B86E1A}" type="datetime2">
              <a:rPr lang="en-US" smtClean="0"/>
              <a:pPr/>
              <a:t>Wednesday, December 19, 2012</a:t>
            </a:fld>
            <a:endParaRPr lang="en-GB"/>
          </a:p>
        </p:txBody>
      </p:sp>
      <p:sp>
        <p:nvSpPr>
          <p:cNvPr id="3" name="Footer Placeholder 2"/>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4" name="Slide Number Placeholder 3"/>
          <p:cNvSpPr>
            <a:spLocks noGrp="1"/>
          </p:cNvSpPr>
          <p:nvPr>
            <p:ph type="sldNum" idx="12"/>
          </p:nvPr>
        </p:nvSpPr>
        <p:spPr/>
        <p:txBody>
          <a:bodyPr/>
          <a:lstStyle>
            <a:lvl1pPr>
              <a:defRPr/>
            </a:lvl1pPr>
          </a:lstStyle>
          <a:p>
            <a:fld id="{3ADB21A3-98C7-42DE-9C97-CD083F75F8C7}" type="slidenum">
              <a:rPr lang="en-GB"/>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920" y="479570"/>
            <a:ext cx="3008160" cy="1160762"/>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525" y="479570"/>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920" y="1640336"/>
            <a:ext cx="3008160" cy="4692013"/>
          </a:xfrm>
        </p:spPr>
        <p:txBody>
          <a:bodyPr/>
          <a:lstStyle>
            <a:lvl1pPr marL="0" indent="0">
              <a:buNone/>
              <a:defRPr sz="1300"/>
            </a:lvl1pPr>
            <a:lvl2pPr marL="414554" indent="0">
              <a:buNone/>
              <a:defRPr sz="1100"/>
            </a:lvl2pPr>
            <a:lvl3pPr marL="829108" indent="0">
              <a:buNone/>
              <a:defRPr sz="900"/>
            </a:lvl3pPr>
            <a:lvl4pPr marL="1243662" indent="0">
              <a:buNone/>
              <a:defRPr sz="800"/>
            </a:lvl4pPr>
            <a:lvl5pPr marL="1658216" indent="0">
              <a:buNone/>
              <a:defRPr sz="800"/>
            </a:lvl5pPr>
            <a:lvl6pPr marL="2072771" indent="0">
              <a:buNone/>
              <a:defRPr sz="800"/>
            </a:lvl6pPr>
            <a:lvl7pPr marL="2487325" indent="0">
              <a:buNone/>
              <a:defRPr sz="800"/>
            </a:lvl7pPr>
            <a:lvl8pPr marL="2901879" indent="0">
              <a:buNone/>
              <a:defRPr sz="800"/>
            </a:lvl8pPr>
            <a:lvl9pPr marL="3316433" indent="0">
              <a:buNone/>
              <a:defRPr sz="8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fld id="{CC29008C-8FF8-4DC1-932B-25D0C2D0A1B1}" type="datetime2">
              <a:rPr lang="en-US" smtClean="0"/>
              <a:pPr/>
              <a:t>Wednesday, December 19, 2012</a:t>
            </a:fld>
            <a:endParaRPr lang="en-GB"/>
          </a:p>
        </p:txBody>
      </p:sp>
      <p:sp>
        <p:nvSpPr>
          <p:cNvPr id="6" name="Footer Placeholder 5"/>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lvl1pPr>
              <a:defRPr/>
            </a:lvl1pPr>
          </a:lstStyle>
          <a:p>
            <a:fld id="{EB7D7FA2-50B8-48E7-99D5-381AD2E20884}" type="slidenum">
              <a:rPr lang="en-GB"/>
              <a:pPr/>
              <a:t>‹#›</a:t>
            </a:fld>
            <a:endParaRPr lang="en-GB"/>
          </a:p>
        </p:txBody>
      </p:sp>
      <p:sp>
        <p:nvSpPr>
          <p:cNvPr id="8" name="AutoShape 2"/>
          <p:cNvSpPr>
            <a:spLocks noChangeArrowheads="1"/>
          </p:cNvSpPr>
          <p:nvPr userDrawn="1"/>
        </p:nvSpPr>
        <p:spPr bwMode="auto">
          <a:xfrm>
            <a:off x="3535200" y="456532"/>
            <a:ext cx="5184000" cy="5944943"/>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805" y="5029008"/>
            <a:ext cx="5486400" cy="56742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805" y="841052"/>
            <a:ext cx="5486400" cy="4115952"/>
          </a:xfrm>
        </p:spPr>
        <p:txBody>
          <a:bodyPr/>
          <a:lstStyle>
            <a:lvl1pPr marL="0" indent="0">
              <a:buNone/>
              <a:defRPr sz="2900"/>
            </a:lvl1pPr>
            <a:lvl2pPr marL="414554" indent="0">
              <a:buNone/>
              <a:defRPr sz="2500"/>
            </a:lvl2pPr>
            <a:lvl3pPr marL="829108" indent="0">
              <a:buNone/>
              <a:defRPr sz="2200"/>
            </a:lvl3pPr>
            <a:lvl4pPr marL="1243662" indent="0">
              <a:buNone/>
              <a:defRPr sz="1800"/>
            </a:lvl4pPr>
            <a:lvl5pPr marL="1658216" indent="0">
              <a:buNone/>
              <a:defRPr sz="1800"/>
            </a:lvl5pPr>
            <a:lvl6pPr marL="2072771" indent="0">
              <a:buNone/>
              <a:defRPr sz="1800"/>
            </a:lvl6pPr>
            <a:lvl7pPr marL="2487325" indent="0">
              <a:buNone/>
              <a:defRPr sz="1800"/>
            </a:lvl7pPr>
            <a:lvl8pPr marL="2901879" indent="0">
              <a:buNone/>
              <a:defRPr sz="1800"/>
            </a:lvl8pPr>
            <a:lvl9pPr marL="3316433" indent="0">
              <a:buNone/>
              <a:defRPr sz="1800"/>
            </a:lvl9pPr>
          </a:lstStyle>
          <a:p>
            <a:r>
              <a:rPr lang="en-US" smtClean="0"/>
              <a:t>Click icon to add picture</a:t>
            </a:r>
            <a:endParaRPr lang="en-US"/>
          </a:p>
        </p:txBody>
      </p:sp>
      <p:sp>
        <p:nvSpPr>
          <p:cNvPr id="4" name="Text Placeholder 3"/>
          <p:cNvSpPr>
            <a:spLocks noGrp="1"/>
          </p:cNvSpPr>
          <p:nvPr>
            <p:ph type="body" sz="half" idx="2"/>
          </p:nvPr>
        </p:nvSpPr>
        <p:spPr>
          <a:xfrm>
            <a:off x="1792805" y="5596428"/>
            <a:ext cx="5486400" cy="805044"/>
          </a:xfrm>
        </p:spPr>
        <p:txBody>
          <a:bodyPr/>
          <a:lstStyle>
            <a:lvl1pPr marL="0" indent="0">
              <a:buNone/>
              <a:defRPr sz="1300"/>
            </a:lvl1pPr>
            <a:lvl2pPr marL="414554" indent="0">
              <a:buNone/>
              <a:defRPr sz="1100"/>
            </a:lvl2pPr>
            <a:lvl3pPr marL="829108" indent="0">
              <a:buNone/>
              <a:defRPr sz="900"/>
            </a:lvl3pPr>
            <a:lvl4pPr marL="1243662" indent="0">
              <a:buNone/>
              <a:defRPr sz="800"/>
            </a:lvl4pPr>
            <a:lvl5pPr marL="1658216" indent="0">
              <a:buNone/>
              <a:defRPr sz="800"/>
            </a:lvl5pPr>
            <a:lvl6pPr marL="2072771" indent="0">
              <a:buNone/>
              <a:defRPr sz="800"/>
            </a:lvl6pPr>
            <a:lvl7pPr marL="2487325" indent="0">
              <a:buNone/>
              <a:defRPr sz="800"/>
            </a:lvl7pPr>
            <a:lvl8pPr marL="2901879" indent="0">
              <a:buNone/>
              <a:defRPr sz="800"/>
            </a:lvl8pPr>
            <a:lvl9pPr marL="3316433" indent="0">
              <a:buNone/>
              <a:defRPr sz="8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fld id="{53788188-E24C-4589-9B84-C30A2C58BC3E}" type="datetime2">
              <a:rPr lang="en-US" smtClean="0"/>
              <a:pPr/>
              <a:t>Wednesday, December 19, 2012</a:t>
            </a:fld>
            <a:endParaRPr lang="en-GB"/>
          </a:p>
        </p:txBody>
      </p:sp>
      <p:sp>
        <p:nvSpPr>
          <p:cNvPr id="6" name="Footer Placeholder 5"/>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lvl1pPr>
              <a:defRPr/>
            </a:lvl1pPr>
          </a:lstStyle>
          <a:p>
            <a:fld id="{7CFAE722-0A47-4DCD-A676-EA6F5F64AA13}" type="slidenum">
              <a:rPr lang="en-GB"/>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6481" y="1121878"/>
            <a:ext cx="8226720" cy="51413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fld id="{431B9979-E8FB-493E-A6D5-8074A2017A01}"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C9FA5BA6-AA41-47D0-95AC-108BE43E9E6C}" type="slidenum">
              <a:rPr lang="en-GB"/>
              <a:pPr/>
              <a:t>‹#›</a:t>
            </a:fld>
            <a:endParaRPr lang="en-GB"/>
          </a:p>
        </p:txBody>
      </p:sp>
      <p:sp>
        <p:nvSpPr>
          <p:cNvPr id="7" name="AutoShape 2"/>
          <p:cNvSpPr>
            <a:spLocks noChangeArrowheads="1"/>
          </p:cNvSpPr>
          <p:nvPr userDrawn="1"/>
        </p:nvSpPr>
        <p:spPr bwMode="auto">
          <a:xfrm>
            <a:off x="378721" y="1061393"/>
            <a:ext cx="8382240" cy="5270952"/>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280" y="1078673"/>
            <a:ext cx="2073600" cy="525367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6480" y="1078673"/>
            <a:ext cx="6082560" cy="52536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fld id="{5A2CC86D-5E90-44C2-BB15-A2C20009E877}" type="datetime2">
              <a:rPr lang="en-US" smtClean="0"/>
              <a:pPr/>
              <a:t>Wednesday, December 19, 2012</a:t>
            </a:fld>
            <a:endParaRPr lang="en-GB"/>
          </a:p>
        </p:txBody>
      </p:sp>
      <p:sp>
        <p:nvSpPr>
          <p:cNvPr id="5" name="Footer Placeholder 4"/>
          <p:cNvSpPr>
            <a:spLocks noGrp="1"/>
          </p:cNvSpPr>
          <p:nvPr>
            <p:ph type="ftr" idx="11"/>
          </p:nvPr>
        </p:nvSpPr>
        <p:spPr/>
        <p:txBody>
          <a:bodyPr/>
          <a:lstStyle>
            <a:lvl1pPr>
              <a:defRPr/>
            </a:lvl1pPr>
          </a:lstStyle>
          <a:p>
            <a:r>
              <a:rPr lang="en-GB" smtClean="0"/>
              <a:t>Towards preserving bioinformatics experiments</a:t>
            </a:r>
            <a:endParaRPr lang="en-GB"/>
          </a:p>
        </p:txBody>
      </p:sp>
      <p:sp>
        <p:nvSpPr>
          <p:cNvPr id="6" name="Slide Number Placeholder 5"/>
          <p:cNvSpPr>
            <a:spLocks noGrp="1"/>
          </p:cNvSpPr>
          <p:nvPr>
            <p:ph type="sldNum" idx="12"/>
          </p:nvPr>
        </p:nvSpPr>
        <p:spPr/>
        <p:txBody>
          <a:bodyPr/>
          <a:lstStyle>
            <a:lvl1pPr>
              <a:defRPr/>
            </a:lvl1pPr>
          </a:lstStyle>
          <a:p>
            <a:fld id="{69AEB38B-E257-4017-926F-228AC2822080}" type="slidenum">
              <a:rPr lang="en-GB"/>
              <a:pPr/>
              <a:t>‹#›</a:t>
            </a:fld>
            <a:endParaRPr lang="en-GB"/>
          </a:p>
        </p:txBody>
      </p:sp>
      <p:sp>
        <p:nvSpPr>
          <p:cNvPr id="7" name="AutoShape 2"/>
          <p:cNvSpPr>
            <a:spLocks noChangeArrowheads="1"/>
          </p:cNvSpPr>
          <p:nvPr userDrawn="1"/>
        </p:nvSpPr>
        <p:spPr bwMode="auto">
          <a:xfrm>
            <a:off x="355684" y="1009550"/>
            <a:ext cx="6266879" cy="5391927"/>
          </a:xfrm>
          <a:prstGeom prst="roundRect">
            <a:avLst>
              <a:gd name="adj" fmla="val 6486"/>
            </a:avLst>
          </a:prstGeom>
          <a:noFill/>
          <a:ln w="36000">
            <a:solidFill>
              <a:srgbClr val="FF6309"/>
            </a:solidFill>
            <a:round/>
            <a:headEnd/>
            <a:tailEnd/>
          </a:ln>
          <a:effectLst/>
        </p:spPr>
        <p:txBody>
          <a:bodyPr wrap="none" lIns="82910" tIns="41455" rIns="82910" bIns="41455" anchor="ctr"/>
          <a:lstStyle/>
          <a:p>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945445" y="109456"/>
            <a:ext cx="6805440" cy="649509"/>
          </a:xfrm>
        </p:spPr>
        <p:txBody>
          <a:bodyPr/>
          <a:lstStyle>
            <a:lvl1pPr algn="l">
              <a:defRPr/>
            </a:lvl1pPr>
          </a:lstStyle>
          <a:p>
            <a:r>
              <a:rPr lang="en-US" smtClean="0"/>
              <a:t>Click to edit Master title style</a:t>
            </a:r>
            <a:endParaRPr lang="en-US"/>
          </a:p>
        </p:txBody>
      </p:sp>
      <p:sp>
        <p:nvSpPr>
          <p:cNvPr id="3" name="Date Placeholder 2"/>
          <p:cNvSpPr>
            <a:spLocks noGrp="1"/>
          </p:cNvSpPr>
          <p:nvPr>
            <p:ph type="dt" idx="10"/>
          </p:nvPr>
        </p:nvSpPr>
        <p:spPr>
          <a:xfrm>
            <a:off x="456485" y="6487882"/>
            <a:ext cx="2128320" cy="230424"/>
          </a:xfrm>
        </p:spPr>
        <p:txBody>
          <a:bodyPr/>
          <a:lstStyle>
            <a:lvl1pPr>
              <a:defRPr/>
            </a:lvl1pPr>
          </a:lstStyle>
          <a:p>
            <a:fld id="{6CDE0DEE-B039-41F3-8B79-08E5B5C0374A}" type="datetime2">
              <a:rPr lang="en-US" smtClean="0"/>
              <a:pPr/>
              <a:t>Wednesday, December 19, 2012</a:t>
            </a:fld>
            <a:endParaRPr lang="en-GB"/>
          </a:p>
        </p:txBody>
      </p:sp>
      <p:sp>
        <p:nvSpPr>
          <p:cNvPr id="4" name="Footer Placeholder 3"/>
          <p:cNvSpPr>
            <a:spLocks noGrp="1"/>
          </p:cNvSpPr>
          <p:nvPr>
            <p:ph type="ftr" idx="11"/>
          </p:nvPr>
        </p:nvSpPr>
        <p:spPr>
          <a:xfrm>
            <a:off x="3127680" y="6487882"/>
            <a:ext cx="2897280" cy="230424"/>
          </a:xfrm>
        </p:spPr>
        <p:txBody>
          <a:bodyPr/>
          <a:lstStyle>
            <a:lvl1pPr>
              <a:defRPr/>
            </a:lvl1pPr>
          </a:lstStyle>
          <a:p>
            <a:r>
              <a:rPr lang="en-GB" smtClean="0"/>
              <a:t>Towards preserving bioinformatics experiments</a:t>
            </a:r>
            <a:endParaRPr lang="en-GB"/>
          </a:p>
        </p:txBody>
      </p:sp>
      <p:sp>
        <p:nvSpPr>
          <p:cNvPr id="5" name="Slide Number Placeholder 4"/>
          <p:cNvSpPr>
            <a:spLocks noGrp="1"/>
          </p:cNvSpPr>
          <p:nvPr>
            <p:ph type="sldNum" idx="12"/>
          </p:nvPr>
        </p:nvSpPr>
        <p:spPr>
          <a:xfrm>
            <a:off x="6556325" y="6487882"/>
            <a:ext cx="2128320" cy="230424"/>
          </a:xfrm>
        </p:spPr>
        <p:txBody>
          <a:bodyPr/>
          <a:lstStyle>
            <a:lvl1pPr>
              <a:defRPr/>
            </a:lvl1pPr>
          </a:lstStyle>
          <a:p>
            <a:fld id="{7CB1533B-528F-49B0-87B5-E9CB78C777B4}" type="slidenum">
              <a:rPr lang="en-GB"/>
              <a:pPr/>
              <a:t>‹#›</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 caja texto">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6" name="22 Marcador de texto"/>
          <p:cNvSpPr>
            <a:spLocks noGrp="1"/>
          </p:cNvSpPr>
          <p:nvPr>
            <p:ph type="body" sz="quarter" idx="10" hasCustomPrompt="1"/>
          </p:nvPr>
        </p:nvSpPr>
        <p:spPr>
          <a:xfrm>
            <a:off x="2547788" y="413051"/>
            <a:ext cx="6478955" cy="305793"/>
          </a:xfrm>
          <a:prstGeom prst="rect">
            <a:avLst/>
          </a:prstGeom>
        </p:spPr>
        <p:txBody>
          <a:bodyPr anchor="ctr"/>
          <a:lstStyle>
            <a:lvl1pPr algn="r">
              <a:buNone/>
              <a:defRPr sz="2000" b="1" baseline="0">
                <a:solidFill>
                  <a:schemeClr val="tx1">
                    <a:lumMod val="65000"/>
                    <a:lumOff val="35000"/>
                  </a:schemeClr>
                </a:solidFill>
                <a:latin typeface="Arial" pitchFamily="34" charset="0"/>
                <a:cs typeface="Arial" pitchFamily="34" charset="0"/>
              </a:defRPr>
            </a:lvl1pPr>
            <a:lvl2pPr algn="r">
              <a:buNone/>
              <a:defRPr sz="1600" b="1">
                <a:solidFill>
                  <a:schemeClr val="tx1">
                    <a:lumMod val="65000"/>
                    <a:lumOff val="35000"/>
                  </a:schemeClr>
                </a:solidFill>
                <a:latin typeface="Arial" pitchFamily="34" charset="0"/>
                <a:cs typeface="Arial" pitchFamily="34" charset="0"/>
              </a:defRPr>
            </a:lvl2pPr>
            <a:lvl3pPr algn="r">
              <a:buNone/>
              <a:defRPr sz="1600" b="1">
                <a:solidFill>
                  <a:schemeClr val="tx1">
                    <a:lumMod val="65000"/>
                    <a:lumOff val="35000"/>
                  </a:schemeClr>
                </a:solidFill>
                <a:latin typeface="Arial" pitchFamily="34" charset="0"/>
                <a:cs typeface="Arial" pitchFamily="34" charset="0"/>
              </a:defRPr>
            </a:lvl3pPr>
            <a:lvl4pPr algn="r">
              <a:buNone/>
              <a:defRPr sz="1600" b="1">
                <a:solidFill>
                  <a:schemeClr val="tx1">
                    <a:lumMod val="65000"/>
                    <a:lumOff val="35000"/>
                  </a:schemeClr>
                </a:solidFill>
                <a:latin typeface="Arial" pitchFamily="34" charset="0"/>
                <a:cs typeface="Arial" pitchFamily="34" charset="0"/>
              </a:defRPr>
            </a:lvl4pPr>
            <a:lvl5pPr algn="r">
              <a:buNone/>
              <a:defRPr sz="1600" b="1">
                <a:solidFill>
                  <a:schemeClr val="tx1">
                    <a:lumMod val="65000"/>
                    <a:lumOff val="35000"/>
                  </a:schemeClr>
                </a:solidFill>
                <a:latin typeface="Arial" pitchFamily="34" charset="0"/>
                <a:cs typeface="Arial" pitchFamily="34" charset="0"/>
              </a:defRPr>
            </a:lvl5pPr>
          </a:lstStyle>
          <a:p>
            <a:pPr lvl="0"/>
            <a:r>
              <a:rPr lang="es-ES" dirty="0" err="1" smtClean="0"/>
              <a:t>Submenu</a:t>
            </a:r>
            <a:r>
              <a:rPr lang="es-ES" dirty="0" smtClean="0"/>
              <a:t>: </a:t>
            </a:r>
            <a:r>
              <a:rPr lang="es-ES" dirty="0" err="1" smtClean="0"/>
              <a:t>Arial</a:t>
            </a:r>
            <a:r>
              <a:rPr lang="es-ES" dirty="0" smtClean="0"/>
              <a:t>, 20, </a:t>
            </a:r>
            <a:r>
              <a:rPr lang="es-ES" dirty="0" err="1" smtClean="0"/>
              <a:t>bold</a:t>
            </a:r>
            <a:endParaRPr lang="es-ES" dirty="0"/>
          </a:p>
        </p:txBody>
      </p:sp>
      <p:sp>
        <p:nvSpPr>
          <p:cNvPr id="8" name="8 Marcador de número de diapositiva"/>
          <p:cNvSpPr txBox="1">
            <a:spLocks/>
          </p:cNvSpPr>
          <p:nvPr userDrawn="1"/>
        </p:nvSpPr>
        <p:spPr>
          <a:xfrm>
            <a:off x="7011882" y="6500834"/>
            <a:ext cx="1969477" cy="304800"/>
          </a:xfrm>
          <a:prstGeom prst="rect">
            <a:avLst/>
          </a:prstGeom>
        </p:spPr>
        <p:txBody>
          <a:bodyPr lIns="91410" tIns="45706" rIns="91410" bIns="45706"/>
          <a:lstStyle>
            <a:lvl1pPr algn="r">
              <a:defRPr>
                <a:latin typeface="Arial" pitchFamily="34" charset="0"/>
                <a:cs typeface="Arial" pitchFamily="34" charset="0"/>
              </a:defRPr>
            </a:lvl1pPr>
          </a:lstStyle>
          <a:p>
            <a:pPr fontAlgn="auto">
              <a:spcBef>
                <a:spcPts val="0"/>
              </a:spcBef>
              <a:spcAft>
                <a:spcPts val="0"/>
              </a:spcAft>
              <a:defRPr/>
            </a:pPr>
            <a:fld id="{63241CA2-BF11-4005-A474-AC84DBA1BBA3}" type="slidenum">
              <a:rPr lang="es-ES" sz="1200" b="1" smtClean="0">
                <a:solidFill>
                  <a:srgbClr val="E46C0A"/>
                </a:solidFill>
              </a:rPr>
              <a:pPr fontAlgn="auto">
                <a:spcBef>
                  <a:spcPts val="0"/>
                </a:spcBef>
                <a:spcAft>
                  <a:spcPts val="0"/>
                </a:spcAft>
                <a:defRPr/>
              </a:pPr>
              <a:t>‹#›</a:t>
            </a:fld>
            <a:endParaRPr lang="es-ES" sz="1200" b="1" dirty="0">
              <a:solidFill>
                <a:srgbClr val="E46C0A"/>
              </a:solidFill>
            </a:endParaRPr>
          </a:p>
        </p:txBody>
      </p:sp>
      <p:sp>
        <p:nvSpPr>
          <p:cNvPr id="9" name="22 Marcador de texto"/>
          <p:cNvSpPr>
            <a:spLocks noGrp="1"/>
          </p:cNvSpPr>
          <p:nvPr>
            <p:ph type="body" sz="quarter" idx="11" hasCustomPrompt="1"/>
          </p:nvPr>
        </p:nvSpPr>
        <p:spPr>
          <a:xfrm>
            <a:off x="2547788" y="90450"/>
            <a:ext cx="6478955" cy="305793"/>
          </a:xfrm>
          <a:prstGeom prst="rect">
            <a:avLst/>
          </a:prstGeom>
        </p:spPr>
        <p:txBody>
          <a:bodyPr anchor="ctr"/>
          <a:lstStyle>
            <a:lvl1pPr algn="r">
              <a:buNone/>
              <a:defRPr sz="1600" b="1" baseline="0">
                <a:solidFill>
                  <a:srgbClr val="FF6600"/>
                </a:solidFill>
                <a:latin typeface="Arial" pitchFamily="34" charset="0"/>
                <a:cs typeface="Arial" pitchFamily="34" charset="0"/>
              </a:defRPr>
            </a:lvl1pPr>
            <a:lvl2pPr algn="r">
              <a:buNone/>
              <a:defRPr sz="1600" b="1">
                <a:solidFill>
                  <a:schemeClr val="tx1">
                    <a:lumMod val="65000"/>
                    <a:lumOff val="35000"/>
                  </a:schemeClr>
                </a:solidFill>
                <a:latin typeface="Arial" pitchFamily="34" charset="0"/>
                <a:cs typeface="Arial" pitchFamily="34" charset="0"/>
              </a:defRPr>
            </a:lvl2pPr>
            <a:lvl3pPr algn="r">
              <a:buNone/>
              <a:defRPr sz="1600" b="1">
                <a:solidFill>
                  <a:schemeClr val="tx1">
                    <a:lumMod val="65000"/>
                    <a:lumOff val="35000"/>
                  </a:schemeClr>
                </a:solidFill>
                <a:latin typeface="Arial" pitchFamily="34" charset="0"/>
                <a:cs typeface="Arial" pitchFamily="34" charset="0"/>
              </a:defRPr>
            </a:lvl3pPr>
            <a:lvl4pPr algn="r">
              <a:buNone/>
              <a:defRPr sz="1600" b="1">
                <a:solidFill>
                  <a:schemeClr val="tx1">
                    <a:lumMod val="65000"/>
                    <a:lumOff val="35000"/>
                  </a:schemeClr>
                </a:solidFill>
                <a:latin typeface="Arial" pitchFamily="34" charset="0"/>
                <a:cs typeface="Arial" pitchFamily="34" charset="0"/>
              </a:defRPr>
            </a:lvl4pPr>
            <a:lvl5pPr algn="r">
              <a:buNone/>
              <a:defRPr sz="1600" b="1">
                <a:solidFill>
                  <a:schemeClr val="tx1">
                    <a:lumMod val="65000"/>
                    <a:lumOff val="35000"/>
                  </a:schemeClr>
                </a:solidFill>
                <a:latin typeface="Arial" pitchFamily="34" charset="0"/>
                <a:cs typeface="Arial" pitchFamily="34" charset="0"/>
              </a:defRPr>
            </a:lvl5pPr>
          </a:lstStyle>
          <a:p>
            <a:pPr lvl="0"/>
            <a:r>
              <a:rPr lang="es-ES" dirty="0" smtClean="0"/>
              <a:t>WP6 – </a:t>
            </a:r>
            <a:r>
              <a:rPr lang="es-ES" dirty="0" err="1" smtClean="0"/>
              <a:t>Workflow</a:t>
            </a:r>
            <a:r>
              <a:rPr lang="es-ES" dirty="0" smtClean="0"/>
              <a:t> </a:t>
            </a:r>
            <a:r>
              <a:rPr lang="es-ES" dirty="0" err="1" smtClean="0"/>
              <a:t>Preservation</a:t>
            </a:r>
            <a:r>
              <a:rPr lang="es-ES" dirty="0" smtClean="0"/>
              <a:t> in </a:t>
            </a:r>
            <a:r>
              <a:rPr lang="es-ES" dirty="0" err="1" smtClean="0"/>
              <a:t>Genomics</a:t>
            </a:r>
            <a:endParaRPr lang="es-ES" dirty="0"/>
          </a:p>
        </p:txBody>
      </p:sp>
      <p:cxnSp>
        <p:nvCxnSpPr>
          <p:cNvPr id="11" name="6 Conector recto"/>
          <p:cNvCxnSpPr/>
          <p:nvPr userDrawn="1"/>
        </p:nvCxnSpPr>
        <p:spPr>
          <a:xfrm>
            <a:off x="2497847" y="785794"/>
            <a:ext cx="6646154" cy="1588"/>
          </a:xfrm>
          <a:prstGeom prst="line">
            <a:avLst/>
          </a:prstGeom>
          <a:ln w="6350" cap="rnd">
            <a:solidFill>
              <a:schemeClr val="tx1">
                <a:lumMod val="50000"/>
                <a:lumOff val="50000"/>
              </a:schemeClr>
            </a:solidFill>
            <a:round/>
          </a:ln>
          <a:effectLst/>
          <a:scene3d>
            <a:camera prst="orthographicFront"/>
            <a:lightRig rig="soft" dir="t"/>
          </a:scene3d>
          <a:sp3d extrusionH="76200" contourW="6350" prstMaterial="plastic">
            <a:bevelT w="139700" prst="cross"/>
            <a:bevelB w="139700" prst="cross"/>
            <a:extrusionClr>
              <a:schemeClr val="tx1"/>
            </a:extrusionClr>
            <a:contourClr>
              <a:schemeClr val="bg1"/>
            </a:contourClr>
          </a:sp3d>
        </p:spPr>
        <p:style>
          <a:lnRef idx="2">
            <a:schemeClr val="accent6"/>
          </a:lnRef>
          <a:fillRef idx="0">
            <a:schemeClr val="accent6"/>
          </a:fillRef>
          <a:effectRef idx="1">
            <a:schemeClr val="accent6"/>
          </a:effectRef>
          <a:fontRef idx="minor">
            <a:schemeClr val="tx1"/>
          </a:fontRef>
        </p:style>
      </p:cxnSp>
      <p:pic>
        <p:nvPicPr>
          <p:cNvPr id="12" name="Picture 4" descr="F:\xnavarro\logo wf4ever proy europeo\ppt wf4ever\workflow_4fever_transparent.png"/>
          <p:cNvPicPr>
            <a:picLocks noChangeAspect="1" noChangeArrowheads="1"/>
          </p:cNvPicPr>
          <p:nvPr userDrawn="1"/>
        </p:nvPicPr>
        <p:blipFill>
          <a:blip r:embed="rId3" cstate="print"/>
          <a:srcRect/>
          <a:stretch>
            <a:fillRect/>
          </a:stretch>
        </p:blipFill>
        <p:spPr bwMode="auto">
          <a:xfrm>
            <a:off x="262600" y="91765"/>
            <a:ext cx="1557911" cy="695621"/>
          </a:xfrm>
          <a:prstGeom prst="rect">
            <a:avLst/>
          </a:prstGeom>
          <a:noFill/>
        </p:spPr>
      </p:pic>
      <p:sp>
        <p:nvSpPr>
          <p:cNvPr id="10" name="2 Marcador de contenido"/>
          <p:cNvSpPr>
            <a:spLocks noGrp="1"/>
          </p:cNvSpPr>
          <p:nvPr>
            <p:ph idx="1" hasCustomPrompt="1"/>
          </p:nvPr>
        </p:nvSpPr>
        <p:spPr>
          <a:xfrm>
            <a:off x="457200" y="1600203"/>
            <a:ext cx="8229600" cy="4525963"/>
          </a:xfrm>
          <a:prstGeom prst="rect">
            <a:avLst/>
          </a:prstGeom>
        </p:spPr>
        <p:txBody>
          <a:bodyPr/>
          <a:lstStyle>
            <a:lvl1pPr>
              <a:buClr>
                <a:srgbClr val="FF6600"/>
              </a:buClr>
              <a:buFont typeface="Arial" pitchFamily="34" charset="0"/>
              <a:buChar char="»"/>
              <a:defRPr sz="1800"/>
            </a:lvl1pPr>
            <a:lvl2pPr>
              <a:buClr>
                <a:srgbClr val="FF6600"/>
              </a:buClr>
              <a:buFont typeface="Arial" pitchFamily="34" charset="0"/>
              <a:buChar char="›"/>
              <a:defRPr sz="1600"/>
            </a:lvl2pPr>
            <a:lvl3pPr>
              <a:buClr>
                <a:srgbClr val="FF6600"/>
              </a:buClr>
              <a:buFont typeface="Arial" pitchFamily="34" charset="0"/>
              <a:buChar char="•"/>
              <a:defRPr sz="1400">
                <a:solidFill>
                  <a:schemeClr val="tx1">
                    <a:lumMod val="50000"/>
                    <a:lumOff val="50000"/>
                  </a:schemeClr>
                </a:solidFill>
              </a:defRPr>
            </a:lvl3pPr>
            <a:lvl4pPr>
              <a:buClr>
                <a:srgbClr val="FF6600"/>
              </a:buClr>
              <a:buFont typeface="Arial" pitchFamily="34" charset="0"/>
              <a:buChar char="•"/>
              <a:defRPr sz="1200">
                <a:solidFill>
                  <a:schemeClr val="tx1">
                    <a:lumMod val="50000"/>
                    <a:lumOff val="50000"/>
                  </a:schemeClr>
                </a:solidFill>
              </a:defRPr>
            </a:lvl4pPr>
            <a:lvl5pPr>
              <a:buClr>
                <a:srgbClr val="FF6600"/>
              </a:buClr>
              <a:buFont typeface="Arial" pitchFamily="34" charset="0"/>
              <a:buChar char="•"/>
              <a:defRPr sz="1200">
                <a:solidFill>
                  <a:schemeClr val="tx1">
                    <a:lumMod val="50000"/>
                    <a:lumOff val="50000"/>
                  </a:schemeClr>
                </a:solidFill>
              </a:defRPr>
            </a:lvl5pPr>
          </a:lstStyle>
          <a:p>
            <a:pPr lvl="0"/>
            <a:r>
              <a:rPr lang="es-ES" dirty="0" err="1" smtClean="0"/>
              <a:t>First-levelText</a:t>
            </a:r>
            <a:endParaRPr lang="es-ES" dirty="0" smtClean="0"/>
          </a:p>
          <a:p>
            <a:pPr lvl="1"/>
            <a:r>
              <a:rPr lang="es-ES" dirty="0" err="1" smtClean="0"/>
              <a:t>SecondLevel</a:t>
            </a:r>
            <a:endParaRPr lang="es-ES" dirty="0" smtClean="0"/>
          </a:p>
          <a:p>
            <a:pPr lvl="2"/>
            <a:r>
              <a:rPr lang="es-ES" dirty="0" err="1" smtClean="0"/>
              <a:t>ThirdLevel</a:t>
            </a:r>
            <a:endParaRPr lang="es-ES" dirty="0" smtClean="0"/>
          </a:p>
          <a:p>
            <a:pPr lvl="3"/>
            <a:r>
              <a:rPr lang="es-ES" dirty="0" err="1" smtClean="0"/>
              <a:t>FourthLevel</a:t>
            </a:r>
            <a:endParaRPr lang="es-ES" dirty="0" smtClean="0"/>
          </a:p>
          <a:p>
            <a:pPr lvl="4"/>
            <a:r>
              <a:rPr lang="es-ES" dirty="0" err="1" smtClean="0"/>
              <a:t>FifthLevel</a:t>
            </a:r>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4C08ED-0BCA-4B31-9090-26FB849E9707}" type="datetimeFigureOut">
              <a:rPr lang="en-US" smtClean="0"/>
              <a:pPr/>
              <a:t>12/19/12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4C08ED-0BCA-4B31-9090-26FB849E9707}" type="datetimeFigureOut">
              <a:rPr lang="en-US" smtClean="0"/>
              <a:pPr/>
              <a:t>12/19/12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4C08ED-0BCA-4B31-9090-26FB849E9707}" type="datetimeFigureOut">
              <a:rPr lang="en-US" smtClean="0"/>
              <a:pPr/>
              <a:t>12/19/12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4C08ED-0BCA-4B31-9090-26FB849E9707}" type="datetimeFigureOut">
              <a:rPr lang="en-US" smtClean="0"/>
              <a:pPr/>
              <a:t>12/19/12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C08ED-0BCA-4B31-9090-26FB849E9707}" type="datetimeFigureOut">
              <a:rPr lang="en-US" smtClean="0"/>
              <a:pPr/>
              <a:t>12/19/12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C08ED-0BCA-4B31-9090-26FB849E9707}" type="datetimeFigureOut">
              <a:rPr lang="en-US" smtClean="0"/>
              <a:pPr/>
              <a:t>12/19/12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932394-A9F6-4B42-BA69-B5790F06B9B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4" Type="http://schemas.openxmlformats.org/officeDocument/2006/relationships/image" Target="../media/image1.jpeg"/><Relationship Id="rId15" Type="http://schemas.openxmlformats.org/officeDocument/2006/relationships/image" Target="../media/image2.jpeg"/><Relationship Id="rId16" Type="http://schemas.openxmlformats.org/officeDocument/2006/relationships/image" Target="../media/image3.png"/><Relationship Id="rId17" Type="http://schemas.openxmlformats.org/officeDocument/2006/relationships/image" Target="../media/image4.png"/><Relationship Id="rId18"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Relationship Id="rId14" Type="http://schemas.openxmlformats.org/officeDocument/2006/relationships/theme" Target="../theme/theme3.xml"/><Relationship Id="rId15" Type="http://schemas.openxmlformats.org/officeDocument/2006/relationships/image" Target="../media/image1.jpeg"/><Relationship Id="rId16" Type="http://schemas.openxmlformats.org/officeDocument/2006/relationships/image" Target="../media/image2.jpeg"/><Relationship Id="rId17" Type="http://schemas.openxmlformats.org/officeDocument/2006/relationships/image" Target="../media/image3.png"/><Relationship Id="rId18" Type="http://schemas.openxmlformats.org/officeDocument/2006/relationships/image" Target="../media/image6.png"/><Relationship Id="rId19" Type="http://schemas.openxmlformats.org/officeDocument/2006/relationships/image" Target="../media/image5.pn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0" tIns="45706" rIns="91410" bIns="4570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3"/>
            <a:ext cx="8229600" cy="4525963"/>
          </a:xfrm>
          <a:prstGeom prst="rect">
            <a:avLst/>
          </a:prstGeom>
        </p:spPr>
        <p:txBody>
          <a:bodyPr vert="horz" lIns="91410" tIns="45706" rIns="91410" bIns="4570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3"/>
            <a:ext cx="2133600" cy="365125"/>
          </a:xfrm>
          <a:prstGeom prst="rect">
            <a:avLst/>
          </a:prstGeom>
        </p:spPr>
        <p:txBody>
          <a:bodyPr vert="horz" lIns="91410" tIns="45706" rIns="91410" bIns="45706" rtlCol="0" anchor="ctr"/>
          <a:lstStyle>
            <a:lvl1pPr algn="l">
              <a:defRPr sz="1200">
                <a:solidFill>
                  <a:schemeClr val="tx1">
                    <a:tint val="75000"/>
                  </a:schemeClr>
                </a:solidFill>
              </a:defRPr>
            </a:lvl1pPr>
          </a:lstStyle>
          <a:p>
            <a:fld id="{9A4C08ED-0BCA-4B31-9090-26FB849E9707}" type="datetimeFigureOut">
              <a:rPr lang="en-US" smtClean="0"/>
              <a:pPr/>
              <a:t>12/19/12</a:t>
            </a:fld>
            <a:endParaRPr lang="en-US"/>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10" tIns="45706" rIns="91410" bIns="45706"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10" tIns="45706" rIns="91410" bIns="45706" rtlCol="0" anchor="ctr"/>
          <a:lstStyle>
            <a:lvl1pPr algn="r">
              <a:defRPr sz="1200">
                <a:solidFill>
                  <a:schemeClr val="tx1">
                    <a:tint val="75000"/>
                  </a:schemeClr>
                </a:solidFill>
              </a:defRPr>
            </a:lvl1pPr>
          </a:lstStyle>
          <a:p>
            <a:fld id="{AB932394-A9F6-4B42-BA69-B5790F06B9B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116" rtl="0" eaLnBrk="1" latinLnBrk="0" hangingPunct="1">
        <a:spcBef>
          <a:spcPct val="0"/>
        </a:spcBef>
        <a:buNone/>
        <a:defRPr sz="4400" kern="1200">
          <a:solidFill>
            <a:schemeClr val="tx1"/>
          </a:solidFill>
          <a:latin typeface="+mj-lt"/>
          <a:ea typeface="+mj-ea"/>
          <a:cs typeface="+mj-cs"/>
        </a:defRPr>
      </a:lvl1pPr>
    </p:titleStyle>
    <p:bodyStyle>
      <a:lvl1pPr marL="342793" indent="-342793" algn="l" defTabSz="91411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19" indent="-285660" algn="l" defTabSz="91411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6" indent="-228529" algn="l" defTabSz="91411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2"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60"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18"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76"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34"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91"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FFFFFF"/>
        </a:solidFill>
        <a:effectLst/>
      </p:bgPr>
    </p:bg>
    <p:spTree>
      <p:nvGrpSpPr>
        <p:cNvPr id="1" name=""/>
        <p:cNvGrpSpPr/>
        <p:nvPr/>
      </p:nvGrpSpPr>
      <p:grpSpPr>
        <a:xfrm>
          <a:off x="0" y="0"/>
          <a:ext cx="0" cy="0"/>
          <a:chOff x="0" y="0"/>
          <a:chExt cx="0" cy="0"/>
        </a:xfrm>
      </p:grpSpPr>
      <p:pic>
        <p:nvPicPr>
          <p:cNvPr id="8" name="Picture 7" descr="cwa-logo-small.jpg"/>
          <p:cNvPicPr>
            <a:picLocks noChangeAspect="1"/>
          </p:cNvPicPr>
          <p:nvPr userDrawn="1"/>
        </p:nvPicPr>
        <p:blipFill>
          <a:blip r:embed="rId14" cstate="print">
            <a:clrChange>
              <a:clrFrom>
                <a:srgbClr val="FFFFFF"/>
              </a:clrFrom>
              <a:clrTo>
                <a:srgbClr val="FFFFFF">
                  <a:alpha val="0"/>
                </a:srgbClr>
              </a:clrTo>
            </a:clrChange>
          </a:blip>
          <a:stretch>
            <a:fillRect/>
          </a:stretch>
        </p:blipFill>
        <p:spPr>
          <a:xfrm>
            <a:off x="7850813" y="6365193"/>
            <a:ext cx="547464" cy="430672"/>
          </a:xfrm>
          <a:prstGeom prst="rect">
            <a:avLst/>
          </a:prstGeom>
        </p:spPr>
      </p:pic>
      <p:pic>
        <p:nvPicPr>
          <p:cNvPr id="9" name="Picture 4"/>
          <p:cNvPicPr>
            <a:picLocks noChangeAspect="1" noChangeArrowheads="1"/>
          </p:cNvPicPr>
          <p:nvPr userDrawn="1"/>
        </p:nvPicPr>
        <p:blipFill>
          <a:blip r:embed="rId15" cstate="print">
            <a:clrChange>
              <a:clrFrom>
                <a:srgbClr val="FFFFFF"/>
              </a:clrFrom>
              <a:clrTo>
                <a:srgbClr val="FFFFFF">
                  <a:alpha val="0"/>
                </a:srgbClr>
              </a:clrTo>
            </a:clrChange>
          </a:blip>
          <a:srcRect/>
          <a:stretch>
            <a:fillRect/>
          </a:stretch>
        </p:blipFill>
        <p:spPr bwMode="auto">
          <a:xfrm>
            <a:off x="7200900" y="6344101"/>
            <a:ext cx="558182" cy="531657"/>
          </a:xfrm>
          <a:prstGeom prst="rect">
            <a:avLst/>
          </a:prstGeom>
          <a:noFill/>
          <a:ln w="12700" cap="flat">
            <a:noFill/>
            <a:miter lim="800000"/>
            <a:headEnd/>
            <a:tailEnd/>
          </a:ln>
        </p:spPr>
      </p:pic>
      <p:pic>
        <p:nvPicPr>
          <p:cNvPr id="10" name="Picture 2"/>
          <p:cNvPicPr>
            <a:picLocks noChangeAspect="1" noChangeArrowheads="1"/>
          </p:cNvPicPr>
          <p:nvPr userDrawn="1"/>
        </p:nvPicPr>
        <p:blipFill>
          <a:blip r:embed="rId16" cstate="print"/>
          <a:srcRect/>
          <a:stretch>
            <a:fillRect/>
          </a:stretch>
        </p:blipFill>
        <p:spPr bwMode="auto">
          <a:xfrm>
            <a:off x="8526454" y="6406042"/>
            <a:ext cx="523901" cy="349304"/>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364174" lon="2436042" rev="21536619"/>
            </a:camera>
            <a:lightRig rig="soft" dir="t"/>
          </a:scene3d>
          <a:sp3d extrusionH="38100" prstMaterial="softEdge">
            <a:bevelT w="260350" h="50800" prst="softRound"/>
            <a:bevelB prst="softRound"/>
          </a:sp3d>
        </p:spPr>
      </p:pic>
      <p:sp>
        <p:nvSpPr>
          <p:cNvPr id="1027" name="Rectangle 3"/>
          <p:cNvSpPr>
            <a:spLocks noGrp="1" noChangeArrowheads="1"/>
          </p:cNvSpPr>
          <p:nvPr>
            <p:ph type="title"/>
          </p:nvPr>
        </p:nvSpPr>
        <p:spPr bwMode="auto">
          <a:xfrm>
            <a:off x="1945444" y="109455"/>
            <a:ext cx="6805440" cy="649509"/>
          </a:xfrm>
          <a:prstGeom prst="rect">
            <a:avLst/>
          </a:prstGeom>
          <a:noFill/>
          <a:ln w="9525">
            <a:noFill/>
            <a:round/>
            <a:headEnd/>
            <a:tailEnd/>
          </a:ln>
          <a:effectLst/>
        </p:spPr>
        <p:txBody>
          <a:bodyPr vert="horz" wrap="square" lIns="0" tIns="0" rIns="0" bIns="0" numCol="1" anchor="ctr" anchorCtr="0" compatLnSpc="1">
            <a:prstTxWarp prst="textNoShape">
              <a:avLst/>
            </a:prstTxWarp>
            <a:noAutofit/>
          </a:bodyPr>
          <a:lstStyle/>
          <a:p>
            <a:pPr lvl="0"/>
            <a:r>
              <a:rPr lang="en-GB" dirty="0" smtClean="0"/>
              <a:t>Click to edit the title text format</a:t>
            </a:r>
          </a:p>
        </p:txBody>
      </p:sp>
      <p:sp>
        <p:nvSpPr>
          <p:cNvPr id="1028" name="Rectangle 4"/>
          <p:cNvSpPr>
            <a:spLocks noGrp="1" noChangeArrowheads="1"/>
          </p:cNvSpPr>
          <p:nvPr>
            <p:ph type="body" idx="1"/>
          </p:nvPr>
        </p:nvSpPr>
        <p:spPr bwMode="auto">
          <a:xfrm>
            <a:off x="456481" y="1121878"/>
            <a:ext cx="8226720" cy="5279593"/>
          </a:xfrm>
          <a:prstGeom prst="rect">
            <a:avLst/>
          </a:prstGeom>
          <a:noFill/>
          <a:ln w="9525">
            <a:noFill/>
            <a:round/>
            <a:headEnd/>
            <a:tailEnd/>
          </a:ln>
          <a:effectLst/>
        </p:spPr>
        <p:txBody>
          <a:bodyPr vert="horz" wrap="square" lIns="0" tIns="10968"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1029" name="Rectangle 5"/>
          <p:cNvSpPr>
            <a:spLocks noGrp="1" noChangeArrowheads="1"/>
          </p:cNvSpPr>
          <p:nvPr>
            <p:ph type="dt"/>
          </p:nvPr>
        </p:nvSpPr>
        <p:spPr bwMode="auto">
          <a:xfrm>
            <a:off x="456484" y="6487882"/>
            <a:ext cx="1828800" cy="23042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7000"/>
              </a:lnSpc>
              <a:tabLst>
                <a:tab pos="656446" algn="l"/>
                <a:tab pos="1312888" algn="l"/>
                <a:tab pos="1969337" algn="l"/>
              </a:tabLst>
              <a:defRPr sz="1000">
                <a:solidFill>
                  <a:srgbClr val="FF9966"/>
                </a:solidFill>
                <a:latin typeface="+mn-lt"/>
              </a:defRPr>
            </a:lvl1pPr>
          </a:lstStyle>
          <a:p>
            <a:fld id="{4F79E653-BB36-4F56-A36B-B8FD0AA42CE2}" type="datetime2">
              <a:rPr lang="en-US" smtClean="0"/>
              <a:pPr/>
              <a:t>Wednesday, December 19, 2012</a:t>
            </a:fld>
            <a:endParaRPr lang="en-GB"/>
          </a:p>
        </p:txBody>
      </p:sp>
      <p:sp>
        <p:nvSpPr>
          <p:cNvPr id="1030" name="Rectangle 6"/>
          <p:cNvSpPr>
            <a:spLocks noGrp="1" noChangeArrowheads="1"/>
          </p:cNvSpPr>
          <p:nvPr>
            <p:ph type="ftr"/>
          </p:nvPr>
        </p:nvSpPr>
        <p:spPr bwMode="auto">
          <a:xfrm>
            <a:off x="2665697" y="6487882"/>
            <a:ext cx="2897280" cy="23042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marL="0" marR="0" indent="0" algn="ctr" defTabSz="407399" rtl="0" eaLnBrk="1" fontAlgn="base" latinLnBrk="0" hangingPunct="0">
              <a:lnSpc>
                <a:spcPct val="97000"/>
              </a:lnSpc>
              <a:spcBef>
                <a:spcPct val="0"/>
              </a:spcBef>
              <a:spcAft>
                <a:spcPct val="0"/>
              </a:spcAft>
              <a:buClr>
                <a:srgbClr val="000000"/>
              </a:buClr>
              <a:buSzPct val="100000"/>
              <a:buFont typeface="Times New Roman" pitchFamily="16" charset="0"/>
              <a:buNone/>
              <a:tabLst>
                <a:tab pos="656446" algn="l"/>
                <a:tab pos="1312888" algn="l"/>
                <a:tab pos="1969337" algn="l"/>
                <a:tab pos="2625782" algn="l"/>
              </a:tabLst>
              <a:defRPr sz="1000">
                <a:solidFill>
                  <a:srgbClr val="FF9966"/>
                </a:solidFill>
                <a:latin typeface="+mn-lt"/>
              </a:defRPr>
            </a:lvl1pPr>
          </a:lstStyle>
          <a:p>
            <a:r>
              <a:rPr lang="en-GB" dirty="0" smtClean="0"/>
              <a:t>Digital preservation for the modern scientist</a:t>
            </a:r>
            <a:br>
              <a:rPr lang="en-GB" dirty="0" smtClean="0"/>
            </a:br>
            <a:r>
              <a:rPr lang="en-US" sz="700" dirty="0" smtClean="0"/>
              <a:t> Workflows and the Cloud for Reproducible Bioinformatics, ISCB-Asia 2012, Shenzhen</a:t>
            </a:r>
            <a:endParaRPr lang="en-GB" sz="900" dirty="0"/>
          </a:p>
        </p:txBody>
      </p:sp>
      <p:sp>
        <p:nvSpPr>
          <p:cNvPr id="1031" name="Rectangle 7"/>
          <p:cNvSpPr>
            <a:spLocks noGrp="1" noChangeArrowheads="1"/>
          </p:cNvSpPr>
          <p:nvPr>
            <p:ph type="sldNum"/>
          </p:nvPr>
        </p:nvSpPr>
        <p:spPr bwMode="auto">
          <a:xfrm>
            <a:off x="5943392" y="6487882"/>
            <a:ext cx="457200" cy="23042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7000"/>
              </a:lnSpc>
              <a:tabLst>
                <a:tab pos="656446" algn="l"/>
                <a:tab pos="1312888" algn="l"/>
                <a:tab pos="1969337" algn="l"/>
              </a:tabLst>
              <a:defRPr sz="1000">
                <a:solidFill>
                  <a:srgbClr val="FF9966"/>
                </a:solidFill>
                <a:latin typeface="+mn-lt"/>
              </a:defRPr>
            </a:lvl1pPr>
          </a:lstStyle>
          <a:p>
            <a:fld id="{7B3E8608-9826-4A03-A3E2-BA6B004063DB}" type="slidenum">
              <a:rPr lang="en-GB"/>
              <a:pPr/>
              <a:t>‹#›</a:t>
            </a:fld>
            <a:endParaRPr lang="en-GB"/>
          </a:p>
        </p:txBody>
      </p:sp>
      <p:pic>
        <p:nvPicPr>
          <p:cNvPr id="1032" name="Picture 8"/>
          <p:cNvPicPr>
            <a:picLocks noChangeAspect="1" noChangeArrowheads="1"/>
          </p:cNvPicPr>
          <p:nvPr/>
        </p:nvPicPr>
        <p:blipFill>
          <a:blip r:embed="rId17" cstate="print"/>
          <a:srcRect/>
          <a:stretch>
            <a:fillRect/>
          </a:stretch>
        </p:blipFill>
        <p:spPr bwMode="auto">
          <a:xfrm>
            <a:off x="257760" y="83529"/>
            <a:ext cx="1530720" cy="630786"/>
          </a:xfrm>
          <a:prstGeom prst="rect">
            <a:avLst/>
          </a:prstGeom>
          <a:noFill/>
          <a:ln w="9525">
            <a:noFill/>
            <a:round/>
            <a:headEnd/>
            <a:tailEnd/>
          </a:ln>
          <a:effectLst/>
        </p:spPr>
      </p:pic>
      <p:pic>
        <p:nvPicPr>
          <p:cNvPr id="11" name="Picture 3" descr="Picture 2"/>
          <p:cNvPicPr>
            <a:picLocks noChangeAspect="1" noChangeArrowheads="1"/>
          </p:cNvPicPr>
          <p:nvPr userDrawn="1"/>
        </p:nvPicPr>
        <p:blipFill>
          <a:blip r:embed="rId18" cstate="print"/>
          <a:srcRect r="38192"/>
          <a:stretch>
            <a:fillRect/>
          </a:stretch>
        </p:blipFill>
        <p:spPr bwMode="auto">
          <a:xfrm>
            <a:off x="6576522" y="6496334"/>
            <a:ext cx="574905" cy="245662"/>
          </a:xfrm>
          <a:prstGeom prst="rect">
            <a:avLst/>
          </a:prstGeom>
          <a:noFill/>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p:txStyles>
    <p:titleStyle>
      <a:lvl1pPr algn="l" defTabSz="407399" rtl="0" eaLnBrk="1" fontAlgn="base" hangingPunct="1">
        <a:lnSpc>
          <a:spcPct val="97000"/>
        </a:lnSpc>
        <a:spcBef>
          <a:spcPct val="0"/>
        </a:spcBef>
        <a:spcAft>
          <a:spcPct val="0"/>
        </a:spcAft>
        <a:buClr>
          <a:srgbClr val="000000"/>
        </a:buClr>
        <a:buSzPct val="100000"/>
        <a:buFont typeface="Times New Roman" pitchFamily="16" charset="0"/>
        <a:defRPr sz="3300" b="1">
          <a:solidFill>
            <a:srgbClr val="FF6309"/>
          </a:solidFill>
          <a:latin typeface="+mj-lt"/>
          <a:ea typeface="+mj-ea"/>
          <a:cs typeface="+mj-cs"/>
        </a:defRPr>
      </a:lvl1pPr>
      <a:lvl2pPr marL="673720" indent="-259124"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2pPr>
      <a:lvl3pPr marL="1036491"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3pPr>
      <a:lvl4pPr marL="1451090"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4pPr>
      <a:lvl5pPr marL="1865687"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5pPr>
      <a:lvl6pPr marL="2280285"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6pPr>
      <a:lvl7pPr marL="2694882"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7pPr>
      <a:lvl8pPr marL="3109480"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8pPr>
      <a:lvl9pPr marL="3524075"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9pPr>
    </p:titleStyle>
    <p:bodyStyle>
      <a:lvl1pPr marL="310948" indent="-310948" algn="l" defTabSz="407399" rtl="0" eaLnBrk="1" fontAlgn="base" hangingPunct="1">
        <a:lnSpc>
          <a:spcPct val="97000"/>
        </a:lnSpc>
        <a:spcBef>
          <a:spcPct val="0"/>
        </a:spcBef>
        <a:spcAft>
          <a:spcPts val="1293"/>
        </a:spcAft>
        <a:buClr>
          <a:srgbClr val="000000"/>
        </a:buClr>
        <a:buSzPct val="100000"/>
        <a:buFont typeface="Times New Roman" pitchFamily="16" charset="0"/>
        <a:defRPr sz="2900">
          <a:solidFill>
            <a:srgbClr val="000000"/>
          </a:solidFill>
          <a:latin typeface="+mn-lt"/>
          <a:ea typeface="+mn-ea"/>
          <a:cs typeface="+mn-cs"/>
        </a:defRPr>
      </a:lvl1pPr>
      <a:lvl2pPr marL="673720" indent="-259124" algn="l" defTabSz="407399" rtl="0" eaLnBrk="1" fontAlgn="base" hangingPunct="1">
        <a:lnSpc>
          <a:spcPct val="97000"/>
        </a:lnSpc>
        <a:spcBef>
          <a:spcPct val="0"/>
        </a:spcBef>
        <a:spcAft>
          <a:spcPts val="1032"/>
        </a:spcAft>
        <a:buClr>
          <a:srgbClr val="000000"/>
        </a:buClr>
        <a:buSzPct val="100000"/>
        <a:buFont typeface="Times New Roman" pitchFamily="16" charset="0"/>
        <a:defRPr sz="2500">
          <a:solidFill>
            <a:srgbClr val="000000"/>
          </a:solidFill>
          <a:latin typeface="+mn-lt"/>
          <a:cs typeface="+mn-cs"/>
        </a:defRPr>
      </a:lvl2pPr>
      <a:lvl3pPr marL="1036491" indent="-207299" algn="l" defTabSz="407399" rtl="0" eaLnBrk="1" fontAlgn="base" hangingPunct="1">
        <a:lnSpc>
          <a:spcPct val="97000"/>
        </a:lnSpc>
        <a:spcBef>
          <a:spcPct val="0"/>
        </a:spcBef>
        <a:spcAft>
          <a:spcPts val="771"/>
        </a:spcAft>
        <a:buClr>
          <a:srgbClr val="000000"/>
        </a:buClr>
        <a:buSzPct val="100000"/>
        <a:buFont typeface="Times New Roman" pitchFamily="16" charset="0"/>
        <a:defRPr sz="2200">
          <a:solidFill>
            <a:srgbClr val="000000"/>
          </a:solidFill>
          <a:latin typeface="+mn-lt"/>
          <a:cs typeface="+mn-cs"/>
        </a:defRPr>
      </a:lvl3pPr>
      <a:lvl4pPr marL="1451090" indent="-207299" algn="l" defTabSz="407399" rtl="0" eaLnBrk="1" fontAlgn="base" hangingPunct="1">
        <a:lnSpc>
          <a:spcPct val="97000"/>
        </a:lnSpc>
        <a:spcBef>
          <a:spcPct val="0"/>
        </a:spcBef>
        <a:spcAft>
          <a:spcPts val="522"/>
        </a:spcAft>
        <a:buClr>
          <a:srgbClr val="000000"/>
        </a:buClr>
        <a:buSzPct val="100000"/>
        <a:buFont typeface="Times New Roman" pitchFamily="16" charset="0"/>
        <a:defRPr sz="1800">
          <a:solidFill>
            <a:srgbClr val="000000"/>
          </a:solidFill>
          <a:latin typeface="+mn-lt"/>
          <a:cs typeface="+mn-cs"/>
        </a:defRPr>
      </a:lvl4pPr>
      <a:lvl5pPr marL="1865687"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5pPr>
      <a:lvl6pPr marL="2280285"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6pPr>
      <a:lvl7pPr marL="2694882"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7pPr>
      <a:lvl8pPr marL="3109480"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8pPr>
      <a:lvl9pPr marL="3524075"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9pPr>
    </p:bodyStyle>
    <p:otherStyle>
      <a:defPPr>
        <a:defRPr lang="en-US"/>
      </a:defPPr>
      <a:lvl1pPr marL="0" algn="l" defTabSz="829194" rtl="0" eaLnBrk="1" latinLnBrk="0" hangingPunct="1">
        <a:defRPr sz="1600" kern="1200">
          <a:solidFill>
            <a:schemeClr val="tx1"/>
          </a:solidFill>
          <a:latin typeface="+mn-lt"/>
          <a:ea typeface="+mn-ea"/>
          <a:cs typeface="+mn-cs"/>
        </a:defRPr>
      </a:lvl1pPr>
      <a:lvl2pPr marL="414597" algn="l" defTabSz="829194" rtl="0" eaLnBrk="1" latinLnBrk="0" hangingPunct="1">
        <a:defRPr sz="1600" kern="1200">
          <a:solidFill>
            <a:schemeClr val="tx1"/>
          </a:solidFill>
          <a:latin typeface="+mn-lt"/>
          <a:ea typeface="+mn-ea"/>
          <a:cs typeface="+mn-cs"/>
        </a:defRPr>
      </a:lvl2pPr>
      <a:lvl3pPr marL="829194" algn="l" defTabSz="829194" rtl="0" eaLnBrk="1" latinLnBrk="0" hangingPunct="1">
        <a:defRPr sz="1600" kern="1200">
          <a:solidFill>
            <a:schemeClr val="tx1"/>
          </a:solidFill>
          <a:latin typeface="+mn-lt"/>
          <a:ea typeface="+mn-ea"/>
          <a:cs typeface="+mn-cs"/>
        </a:defRPr>
      </a:lvl3pPr>
      <a:lvl4pPr marL="1243791" algn="l" defTabSz="829194" rtl="0" eaLnBrk="1" latinLnBrk="0" hangingPunct="1">
        <a:defRPr sz="1600" kern="1200">
          <a:solidFill>
            <a:schemeClr val="tx1"/>
          </a:solidFill>
          <a:latin typeface="+mn-lt"/>
          <a:ea typeface="+mn-ea"/>
          <a:cs typeface="+mn-cs"/>
        </a:defRPr>
      </a:lvl4pPr>
      <a:lvl5pPr marL="1658388" algn="l" defTabSz="829194" rtl="0" eaLnBrk="1" latinLnBrk="0" hangingPunct="1">
        <a:defRPr sz="1600" kern="1200">
          <a:solidFill>
            <a:schemeClr val="tx1"/>
          </a:solidFill>
          <a:latin typeface="+mn-lt"/>
          <a:ea typeface="+mn-ea"/>
          <a:cs typeface="+mn-cs"/>
        </a:defRPr>
      </a:lvl5pPr>
      <a:lvl6pPr marL="2072986" algn="l" defTabSz="829194" rtl="0" eaLnBrk="1" latinLnBrk="0" hangingPunct="1">
        <a:defRPr sz="1600" kern="1200">
          <a:solidFill>
            <a:schemeClr val="tx1"/>
          </a:solidFill>
          <a:latin typeface="+mn-lt"/>
          <a:ea typeface="+mn-ea"/>
          <a:cs typeface="+mn-cs"/>
        </a:defRPr>
      </a:lvl6pPr>
      <a:lvl7pPr marL="2487583" algn="l" defTabSz="829194" rtl="0" eaLnBrk="1" latinLnBrk="0" hangingPunct="1">
        <a:defRPr sz="1600" kern="1200">
          <a:solidFill>
            <a:schemeClr val="tx1"/>
          </a:solidFill>
          <a:latin typeface="+mn-lt"/>
          <a:ea typeface="+mn-ea"/>
          <a:cs typeface="+mn-cs"/>
        </a:defRPr>
      </a:lvl7pPr>
      <a:lvl8pPr marL="2902180" algn="l" defTabSz="829194" rtl="0" eaLnBrk="1" latinLnBrk="0" hangingPunct="1">
        <a:defRPr sz="1600" kern="1200">
          <a:solidFill>
            <a:schemeClr val="tx1"/>
          </a:solidFill>
          <a:latin typeface="+mn-lt"/>
          <a:ea typeface="+mn-ea"/>
          <a:cs typeface="+mn-cs"/>
        </a:defRPr>
      </a:lvl8pPr>
      <a:lvl9pPr marL="3316777" algn="l" defTabSz="829194"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FFFFFF"/>
        </a:solidFill>
        <a:effectLst/>
      </p:bgPr>
    </p:bg>
    <p:spTree>
      <p:nvGrpSpPr>
        <p:cNvPr id="1" name=""/>
        <p:cNvGrpSpPr/>
        <p:nvPr/>
      </p:nvGrpSpPr>
      <p:grpSpPr>
        <a:xfrm>
          <a:off x="0" y="0"/>
          <a:ext cx="0" cy="0"/>
          <a:chOff x="0" y="0"/>
          <a:chExt cx="0" cy="0"/>
        </a:xfrm>
      </p:grpSpPr>
      <p:pic>
        <p:nvPicPr>
          <p:cNvPr id="8" name="Picture 7" descr="cwa-logo-small.jpg"/>
          <p:cNvPicPr>
            <a:picLocks noChangeAspect="1"/>
          </p:cNvPicPr>
          <p:nvPr userDrawn="1"/>
        </p:nvPicPr>
        <p:blipFill>
          <a:blip r:embed="rId15" cstate="print">
            <a:clrChange>
              <a:clrFrom>
                <a:srgbClr val="FFFFFF"/>
              </a:clrFrom>
              <a:clrTo>
                <a:srgbClr val="FFFFFF">
                  <a:alpha val="0"/>
                </a:srgbClr>
              </a:clrTo>
            </a:clrChange>
          </a:blip>
          <a:stretch>
            <a:fillRect/>
          </a:stretch>
        </p:blipFill>
        <p:spPr>
          <a:xfrm>
            <a:off x="92764" y="119268"/>
            <a:ext cx="791760" cy="622852"/>
          </a:xfrm>
          <a:prstGeom prst="rect">
            <a:avLst/>
          </a:prstGeom>
        </p:spPr>
      </p:pic>
      <p:pic>
        <p:nvPicPr>
          <p:cNvPr id="9" name="Picture 4"/>
          <p:cNvPicPr>
            <a:picLocks noChangeAspect="1" noChangeArrowheads="1"/>
          </p:cNvPicPr>
          <p:nvPr userDrawn="1"/>
        </p:nvPicPr>
        <p:blipFill>
          <a:blip r:embed="rId16" cstate="print">
            <a:clrChange>
              <a:clrFrom>
                <a:srgbClr val="FFFFFF"/>
              </a:clrFrom>
              <a:clrTo>
                <a:srgbClr val="FFFFFF">
                  <a:alpha val="0"/>
                </a:srgbClr>
              </a:clrTo>
            </a:clrChange>
          </a:blip>
          <a:srcRect/>
          <a:stretch>
            <a:fillRect/>
          </a:stretch>
        </p:blipFill>
        <p:spPr bwMode="auto">
          <a:xfrm>
            <a:off x="959126" y="102328"/>
            <a:ext cx="710648" cy="676878"/>
          </a:xfrm>
          <a:prstGeom prst="rect">
            <a:avLst/>
          </a:prstGeom>
          <a:noFill/>
          <a:ln w="12700" cap="flat">
            <a:noFill/>
            <a:miter lim="800000"/>
            <a:headEnd/>
            <a:tailEnd/>
          </a:ln>
        </p:spPr>
      </p:pic>
      <p:pic>
        <p:nvPicPr>
          <p:cNvPr id="10" name="Picture 2"/>
          <p:cNvPicPr>
            <a:picLocks noChangeAspect="1" noChangeArrowheads="1"/>
          </p:cNvPicPr>
          <p:nvPr userDrawn="1"/>
        </p:nvPicPr>
        <p:blipFill>
          <a:blip r:embed="rId17" cstate="print"/>
          <a:srcRect/>
          <a:stretch>
            <a:fillRect/>
          </a:stretch>
        </p:blipFill>
        <p:spPr bwMode="auto">
          <a:xfrm>
            <a:off x="8526454" y="6406042"/>
            <a:ext cx="523901" cy="349304"/>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364174" lon="2436042" rev="21536619"/>
            </a:camera>
            <a:lightRig rig="soft" dir="t"/>
          </a:scene3d>
          <a:sp3d extrusionH="38100" prstMaterial="softEdge">
            <a:bevelT w="260350" h="50800" prst="softRound"/>
            <a:bevelB prst="softRound"/>
          </a:sp3d>
        </p:spPr>
      </p:pic>
      <p:sp>
        <p:nvSpPr>
          <p:cNvPr id="1027" name="Rectangle 3"/>
          <p:cNvSpPr>
            <a:spLocks noGrp="1" noChangeArrowheads="1"/>
          </p:cNvSpPr>
          <p:nvPr>
            <p:ph type="title"/>
          </p:nvPr>
        </p:nvSpPr>
        <p:spPr bwMode="auto">
          <a:xfrm>
            <a:off x="1945444" y="109455"/>
            <a:ext cx="6805440" cy="649509"/>
          </a:xfrm>
          <a:prstGeom prst="rect">
            <a:avLst/>
          </a:prstGeom>
          <a:noFill/>
          <a:ln w="9525">
            <a:noFill/>
            <a:round/>
            <a:headEnd/>
            <a:tailEnd/>
          </a:ln>
          <a:effectLst/>
        </p:spPr>
        <p:txBody>
          <a:bodyPr vert="horz" wrap="square" lIns="0" tIns="0" rIns="0" bIns="0" numCol="1" anchor="ctr" anchorCtr="0" compatLnSpc="1">
            <a:prstTxWarp prst="textNoShape">
              <a:avLst/>
            </a:prstTxWarp>
            <a:noAutofit/>
          </a:bodyPr>
          <a:lstStyle/>
          <a:p>
            <a:pPr lvl="0"/>
            <a:r>
              <a:rPr lang="en-GB" dirty="0" smtClean="0"/>
              <a:t>Click to edit the title text format</a:t>
            </a:r>
          </a:p>
        </p:txBody>
      </p:sp>
      <p:sp>
        <p:nvSpPr>
          <p:cNvPr id="1028" name="Rectangle 4"/>
          <p:cNvSpPr>
            <a:spLocks noGrp="1" noChangeArrowheads="1"/>
          </p:cNvSpPr>
          <p:nvPr>
            <p:ph type="body" idx="1"/>
          </p:nvPr>
        </p:nvSpPr>
        <p:spPr bwMode="auto">
          <a:xfrm>
            <a:off x="456481" y="1121878"/>
            <a:ext cx="8226720" cy="5279593"/>
          </a:xfrm>
          <a:prstGeom prst="rect">
            <a:avLst/>
          </a:prstGeom>
          <a:noFill/>
          <a:ln w="9525">
            <a:noFill/>
            <a:round/>
            <a:headEnd/>
            <a:tailEnd/>
          </a:ln>
          <a:effectLst/>
        </p:spPr>
        <p:txBody>
          <a:bodyPr vert="horz" wrap="square" lIns="0" tIns="10968"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1029" name="Rectangle 5"/>
          <p:cNvSpPr>
            <a:spLocks noGrp="1" noChangeArrowheads="1"/>
          </p:cNvSpPr>
          <p:nvPr>
            <p:ph type="dt"/>
          </p:nvPr>
        </p:nvSpPr>
        <p:spPr bwMode="auto">
          <a:xfrm>
            <a:off x="456484" y="6487882"/>
            <a:ext cx="1828800" cy="23042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7000"/>
              </a:lnSpc>
              <a:tabLst>
                <a:tab pos="656446" algn="l"/>
                <a:tab pos="1312888" algn="l"/>
                <a:tab pos="1969337" algn="l"/>
              </a:tabLst>
              <a:defRPr sz="1000">
                <a:solidFill>
                  <a:srgbClr val="FF9966"/>
                </a:solidFill>
                <a:latin typeface="+mn-lt"/>
              </a:defRPr>
            </a:lvl1pPr>
          </a:lstStyle>
          <a:p>
            <a:fld id="{4F79E653-BB36-4F56-A36B-B8FD0AA42CE2}" type="datetime2">
              <a:rPr lang="en-US" smtClean="0"/>
              <a:pPr/>
              <a:t>Wednesday, December 19, 2012</a:t>
            </a:fld>
            <a:endParaRPr lang="en-GB"/>
          </a:p>
        </p:txBody>
      </p:sp>
      <p:sp>
        <p:nvSpPr>
          <p:cNvPr id="1030" name="Rectangle 6"/>
          <p:cNvSpPr>
            <a:spLocks noGrp="1" noChangeArrowheads="1"/>
          </p:cNvSpPr>
          <p:nvPr>
            <p:ph type="ftr"/>
          </p:nvPr>
        </p:nvSpPr>
        <p:spPr bwMode="auto">
          <a:xfrm>
            <a:off x="2665697" y="6487882"/>
            <a:ext cx="2897280" cy="23042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marL="0" marR="0" indent="0" algn="ctr" defTabSz="407399" rtl="0" eaLnBrk="1" fontAlgn="base" latinLnBrk="0" hangingPunct="0">
              <a:lnSpc>
                <a:spcPct val="97000"/>
              </a:lnSpc>
              <a:spcBef>
                <a:spcPct val="0"/>
              </a:spcBef>
              <a:spcAft>
                <a:spcPct val="0"/>
              </a:spcAft>
              <a:buClr>
                <a:srgbClr val="000000"/>
              </a:buClr>
              <a:buSzPct val="100000"/>
              <a:buFont typeface="Times New Roman" pitchFamily="16" charset="0"/>
              <a:buNone/>
              <a:tabLst>
                <a:tab pos="656446" algn="l"/>
                <a:tab pos="1312888" algn="l"/>
                <a:tab pos="1969337" algn="l"/>
                <a:tab pos="2625782" algn="l"/>
              </a:tabLst>
              <a:defRPr sz="1000">
                <a:solidFill>
                  <a:srgbClr val="FF9966"/>
                </a:solidFill>
                <a:latin typeface="+mn-lt"/>
              </a:defRPr>
            </a:lvl1pPr>
          </a:lstStyle>
          <a:p>
            <a:r>
              <a:rPr lang="en-GB" dirty="0" smtClean="0"/>
              <a:t>Digital preservation for the modern scientist</a:t>
            </a:r>
            <a:br>
              <a:rPr lang="en-GB" dirty="0" smtClean="0"/>
            </a:br>
            <a:r>
              <a:rPr lang="en-US" sz="700" dirty="0" smtClean="0"/>
              <a:t> Workflows and the Cloud for Reproducible Bioinformatics, ISCB-Asia 2012, Shenzhen</a:t>
            </a:r>
            <a:endParaRPr lang="en-GB" sz="900" dirty="0"/>
          </a:p>
        </p:txBody>
      </p:sp>
      <p:sp>
        <p:nvSpPr>
          <p:cNvPr id="1031" name="Rectangle 7"/>
          <p:cNvSpPr>
            <a:spLocks noGrp="1" noChangeArrowheads="1"/>
          </p:cNvSpPr>
          <p:nvPr>
            <p:ph type="sldNum"/>
          </p:nvPr>
        </p:nvSpPr>
        <p:spPr bwMode="auto">
          <a:xfrm>
            <a:off x="5943392" y="6487882"/>
            <a:ext cx="457200" cy="23042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7000"/>
              </a:lnSpc>
              <a:tabLst>
                <a:tab pos="656446" algn="l"/>
                <a:tab pos="1312888" algn="l"/>
                <a:tab pos="1969337" algn="l"/>
              </a:tabLst>
              <a:defRPr sz="1000">
                <a:solidFill>
                  <a:srgbClr val="FF9966"/>
                </a:solidFill>
                <a:latin typeface="+mn-lt"/>
              </a:defRPr>
            </a:lvl1pPr>
          </a:lstStyle>
          <a:p>
            <a:fld id="{7B3E8608-9826-4A03-A3E2-BA6B004063DB}" type="slidenum">
              <a:rPr lang="en-GB"/>
              <a:pPr/>
              <a:t>‹#›</a:t>
            </a:fld>
            <a:endParaRPr lang="en-GB"/>
          </a:p>
        </p:txBody>
      </p:sp>
      <p:pic>
        <p:nvPicPr>
          <p:cNvPr id="1032" name="Picture 8"/>
          <p:cNvPicPr>
            <a:picLocks noChangeAspect="1" noChangeArrowheads="1"/>
          </p:cNvPicPr>
          <p:nvPr/>
        </p:nvPicPr>
        <p:blipFill>
          <a:blip r:embed="rId18" cstate="print"/>
          <a:srcRect/>
          <a:stretch>
            <a:fillRect/>
          </a:stretch>
        </p:blipFill>
        <p:spPr bwMode="auto">
          <a:xfrm>
            <a:off x="7399419" y="6440557"/>
            <a:ext cx="916528" cy="377687"/>
          </a:xfrm>
          <a:prstGeom prst="rect">
            <a:avLst/>
          </a:prstGeom>
          <a:noFill/>
          <a:ln w="9525">
            <a:noFill/>
            <a:round/>
            <a:headEnd/>
            <a:tailEnd/>
          </a:ln>
          <a:effectLst/>
        </p:spPr>
      </p:pic>
      <p:pic>
        <p:nvPicPr>
          <p:cNvPr id="11" name="Picture 3" descr="Picture 2"/>
          <p:cNvPicPr>
            <a:picLocks noChangeAspect="1" noChangeArrowheads="1"/>
          </p:cNvPicPr>
          <p:nvPr userDrawn="1"/>
        </p:nvPicPr>
        <p:blipFill>
          <a:blip r:embed="rId19" cstate="print"/>
          <a:srcRect r="38192"/>
          <a:stretch>
            <a:fillRect/>
          </a:stretch>
        </p:blipFill>
        <p:spPr bwMode="auto">
          <a:xfrm>
            <a:off x="6576522" y="6496334"/>
            <a:ext cx="574905" cy="245662"/>
          </a:xfrm>
          <a:prstGeom prst="rect">
            <a:avLst/>
          </a:prstGeom>
          <a:noFill/>
        </p:spPr>
      </p:pic>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hdr="0"/>
  <p:txStyles>
    <p:titleStyle>
      <a:lvl1pPr algn="l" defTabSz="407399" rtl="0" eaLnBrk="1" fontAlgn="base" hangingPunct="1">
        <a:lnSpc>
          <a:spcPct val="97000"/>
        </a:lnSpc>
        <a:spcBef>
          <a:spcPct val="0"/>
        </a:spcBef>
        <a:spcAft>
          <a:spcPct val="0"/>
        </a:spcAft>
        <a:buClr>
          <a:srgbClr val="000000"/>
        </a:buClr>
        <a:buSzPct val="100000"/>
        <a:buFont typeface="Times New Roman" pitchFamily="16" charset="0"/>
        <a:defRPr sz="3300" b="1">
          <a:solidFill>
            <a:srgbClr val="FF6309"/>
          </a:solidFill>
          <a:latin typeface="+mj-lt"/>
          <a:ea typeface="+mj-ea"/>
          <a:cs typeface="+mj-cs"/>
        </a:defRPr>
      </a:lvl1pPr>
      <a:lvl2pPr marL="673720" indent="-259124"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2pPr>
      <a:lvl3pPr marL="1036491"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3pPr>
      <a:lvl4pPr marL="1451090"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4pPr>
      <a:lvl5pPr marL="1865687"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5pPr>
      <a:lvl6pPr marL="2280285"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6pPr>
      <a:lvl7pPr marL="2694882"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7pPr>
      <a:lvl8pPr marL="3109480"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8pPr>
      <a:lvl9pPr marL="3524075" indent="-207299" algn="ctr" defTabSz="407399" rtl="0" eaLnBrk="1" fontAlgn="base" hangingPunct="1">
        <a:lnSpc>
          <a:spcPct val="97000"/>
        </a:lnSpc>
        <a:spcBef>
          <a:spcPct val="0"/>
        </a:spcBef>
        <a:spcAft>
          <a:spcPct val="0"/>
        </a:spcAft>
        <a:buClr>
          <a:srgbClr val="000000"/>
        </a:buClr>
        <a:buSzPct val="100000"/>
        <a:buFont typeface="Times New Roman" pitchFamily="16" charset="0"/>
        <a:defRPr sz="4000" b="1">
          <a:solidFill>
            <a:srgbClr val="FF6309"/>
          </a:solidFill>
          <a:latin typeface="Trebuchet MS" pitchFamily="32" charset="0"/>
          <a:cs typeface="DejaVu Sans" charset="0"/>
        </a:defRPr>
      </a:lvl9pPr>
    </p:titleStyle>
    <p:bodyStyle>
      <a:lvl1pPr marL="310948" indent="-310948" algn="l" defTabSz="407399" rtl="0" eaLnBrk="1" fontAlgn="base" hangingPunct="1">
        <a:lnSpc>
          <a:spcPct val="97000"/>
        </a:lnSpc>
        <a:spcBef>
          <a:spcPct val="0"/>
        </a:spcBef>
        <a:spcAft>
          <a:spcPts val="1293"/>
        </a:spcAft>
        <a:buClr>
          <a:srgbClr val="000000"/>
        </a:buClr>
        <a:buSzPct val="100000"/>
        <a:buFont typeface="Times New Roman" pitchFamily="16" charset="0"/>
        <a:defRPr sz="2900">
          <a:solidFill>
            <a:srgbClr val="000000"/>
          </a:solidFill>
          <a:latin typeface="+mn-lt"/>
          <a:ea typeface="+mn-ea"/>
          <a:cs typeface="+mn-cs"/>
        </a:defRPr>
      </a:lvl1pPr>
      <a:lvl2pPr marL="673720" indent="-259124" algn="l" defTabSz="407399" rtl="0" eaLnBrk="1" fontAlgn="base" hangingPunct="1">
        <a:lnSpc>
          <a:spcPct val="97000"/>
        </a:lnSpc>
        <a:spcBef>
          <a:spcPct val="0"/>
        </a:spcBef>
        <a:spcAft>
          <a:spcPts val="1032"/>
        </a:spcAft>
        <a:buClr>
          <a:srgbClr val="000000"/>
        </a:buClr>
        <a:buSzPct val="100000"/>
        <a:buFont typeface="Times New Roman" pitchFamily="16" charset="0"/>
        <a:defRPr sz="2500">
          <a:solidFill>
            <a:srgbClr val="000000"/>
          </a:solidFill>
          <a:latin typeface="+mn-lt"/>
          <a:cs typeface="+mn-cs"/>
        </a:defRPr>
      </a:lvl2pPr>
      <a:lvl3pPr marL="1036491" indent="-207299" algn="l" defTabSz="407399" rtl="0" eaLnBrk="1" fontAlgn="base" hangingPunct="1">
        <a:lnSpc>
          <a:spcPct val="97000"/>
        </a:lnSpc>
        <a:spcBef>
          <a:spcPct val="0"/>
        </a:spcBef>
        <a:spcAft>
          <a:spcPts val="771"/>
        </a:spcAft>
        <a:buClr>
          <a:srgbClr val="000000"/>
        </a:buClr>
        <a:buSzPct val="100000"/>
        <a:buFont typeface="Times New Roman" pitchFamily="16" charset="0"/>
        <a:defRPr sz="2200">
          <a:solidFill>
            <a:srgbClr val="000000"/>
          </a:solidFill>
          <a:latin typeface="+mn-lt"/>
          <a:cs typeface="+mn-cs"/>
        </a:defRPr>
      </a:lvl3pPr>
      <a:lvl4pPr marL="1451090" indent="-207299" algn="l" defTabSz="407399" rtl="0" eaLnBrk="1" fontAlgn="base" hangingPunct="1">
        <a:lnSpc>
          <a:spcPct val="97000"/>
        </a:lnSpc>
        <a:spcBef>
          <a:spcPct val="0"/>
        </a:spcBef>
        <a:spcAft>
          <a:spcPts val="522"/>
        </a:spcAft>
        <a:buClr>
          <a:srgbClr val="000000"/>
        </a:buClr>
        <a:buSzPct val="100000"/>
        <a:buFont typeface="Times New Roman" pitchFamily="16" charset="0"/>
        <a:defRPr sz="1800">
          <a:solidFill>
            <a:srgbClr val="000000"/>
          </a:solidFill>
          <a:latin typeface="+mn-lt"/>
          <a:cs typeface="+mn-cs"/>
        </a:defRPr>
      </a:lvl4pPr>
      <a:lvl5pPr marL="1865687"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5pPr>
      <a:lvl6pPr marL="2280285"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6pPr>
      <a:lvl7pPr marL="2694882"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7pPr>
      <a:lvl8pPr marL="3109480"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8pPr>
      <a:lvl9pPr marL="3524075" indent="-207299" algn="l" defTabSz="407399" rtl="0" eaLnBrk="1" fontAlgn="base" hangingPunct="1">
        <a:lnSpc>
          <a:spcPct val="97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9pPr>
    </p:bodyStyle>
    <p:otherStyle>
      <a:defPPr>
        <a:defRPr lang="en-US"/>
      </a:defPPr>
      <a:lvl1pPr marL="0" algn="l" defTabSz="829194" rtl="0" eaLnBrk="1" latinLnBrk="0" hangingPunct="1">
        <a:defRPr sz="1600" kern="1200">
          <a:solidFill>
            <a:schemeClr val="tx1"/>
          </a:solidFill>
          <a:latin typeface="+mn-lt"/>
          <a:ea typeface="+mn-ea"/>
          <a:cs typeface="+mn-cs"/>
        </a:defRPr>
      </a:lvl1pPr>
      <a:lvl2pPr marL="414597" algn="l" defTabSz="829194" rtl="0" eaLnBrk="1" latinLnBrk="0" hangingPunct="1">
        <a:defRPr sz="1600" kern="1200">
          <a:solidFill>
            <a:schemeClr val="tx1"/>
          </a:solidFill>
          <a:latin typeface="+mn-lt"/>
          <a:ea typeface="+mn-ea"/>
          <a:cs typeface="+mn-cs"/>
        </a:defRPr>
      </a:lvl2pPr>
      <a:lvl3pPr marL="829194" algn="l" defTabSz="829194" rtl="0" eaLnBrk="1" latinLnBrk="0" hangingPunct="1">
        <a:defRPr sz="1600" kern="1200">
          <a:solidFill>
            <a:schemeClr val="tx1"/>
          </a:solidFill>
          <a:latin typeface="+mn-lt"/>
          <a:ea typeface="+mn-ea"/>
          <a:cs typeface="+mn-cs"/>
        </a:defRPr>
      </a:lvl3pPr>
      <a:lvl4pPr marL="1243791" algn="l" defTabSz="829194" rtl="0" eaLnBrk="1" latinLnBrk="0" hangingPunct="1">
        <a:defRPr sz="1600" kern="1200">
          <a:solidFill>
            <a:schemeClr val="tx1"/>
          </a:solidFill>
          <a:latin typeface="+mn-lt"/>
          <a:ea typeface="+mn-ea"/>
          <a:cs typeface="+mn-cs"/>
        </a:defRPr>
      </a:lvl4pPr>
      <a:lvl5pPr marL="1658388" algn="l" defTabSz="829194" rtl="0" eaLnBrk="1" latinLnBrk="0" hangingPunct="1">
        <a:defRPr sz="1600" kern="1200">
          <a:solidFill>
            <a:schemeClr val="tx1"/>
          </a:solidFill>
          <a:latin typeface="+mn-lt"/>
          <a:ea typeface="+mn-ea"/>
          <a:cs typeface="+mn-cs"/>
        </a:defRPr>
      </a:lvl5pPr>
      <a:lvl6pPr marL="2072986" algn="l" defTabSz="829194" rtl="0" eaLnBrk="1" latinLnBrk="0" hangingPunct="1">
        <a:defRPr sz="1600" kern="1200">
          <a:solidFill>
            <a:schemeClr val="tx1"/>
          </a:solidFill>
          <a:latin typeface="+mn-lt"/>
          <a:ea typeface="+mn-ea"/>
          <a:cs typeface="+mn-cs"/>
        </a:defRPr>
      </a:lvl6pPr>
      <a:lvl7pPr marL="2487583" algn="l" defTabSz="829194" rtl="0" eaLnBrk="1" latinLnBrk="0" hangingPunct="1">
        <a:defRPr sz="1600" kern="1200">
          <a:solidFill>
            <a:schemeClr val="tx1"/>
          </a:solidFill>
          <a:latin typeface="+mn-lt"/>
          <a:ea typeface="+mn-ea"/>
          <a:cs typeface="+mn-cs"/>
        </a:defRPr>
      </a:lvl7pPr>
      <a:lvl8pPr marL="2902180" algn="l" defTabSz="829194" rtl="0" eaLnBrk="1" latinLnBrk="0" hangingPunct="1">
        <a:defRPr sz="1600" kern="1200">
          <a:solidFill>
            <a:schemeClr val="tx1"/>
          </a:solidFill>
          <a:latin typeface="+mn-lt"/>
          <a:ea typeface="+mn-ea"/>
          <a:cs typeface="+mn-cs"/>
        </a:defRPr>
      </a:lvl8pPr>
      <a:lvl9pPr marL="3316777" algn="l" defTabSz="829194"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jpeg"/><Relationship Id="rId5" Type="http://schemas.openxmlformats.org/officeDocument/2006/relationships/image" Target="../media/image11.png"/><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8.png"/><Relationship Id="rId3"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1" Type="http://schemas.openxmlformats.org/officeDocument/2006/relationships/slideLayout" Target="../slideLayouts/slideLayout13.xml"/><Relationship Id="rId2" Type="http://schemas.openxmlformats.org/officeDocument/2006/relationships/image" Target="../media/image3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1.jpeg"/><Relationship Id="rId3" Type="http://schemas.openxmlformats.org/officeDocument/2006/relationships/image" Target="../media/image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15.jpeg"/><Relationship Id="rId5" Type="http://schemas.openxmlformats.org/officeDocument/2006/relationships/image" Target="../media/image16.png"/><Relationship Id="rId1" Type="http://schemas.openxmlformats.org/officeDocument/2006/relationships/slideLayout" Target="../slideLayouts/slideLayout17.xml"/><Relationship Id="rId2"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15.jpeg"/><Relationship Id="rId6" Type="http://schemas.openxmlformats.org/officeDocument/2006/relationships/image" Target="../media/image16.png"/><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1" Type="http://schemas.openxmlformats.org/officeDocument/2006/relationships/slideLayout" Target="../slideLayouts/slideLayout25.xml"/><Relationship Id="rId2" Type="http://schemas.openxmlformats.org/officeDocument/2006/relationships/image" Target="../media/image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4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jpeg"/><Relationship Id="rId5" Type="http://schemas.openxmlformats.org/officeDocument/2006/relationships/image" Target="../media/image53.jpeg"/><Relationship Id="rId6" Type="http://schemas.openxmlformats.org/officeDocument/2006/relationships/image" Target="../media/image54.jpeg"/><Relationship Id="rId1" Type="http://schemas.openxmlformats.org/officeDocument/2006/relationships/slideLayout" Target="../slideLayouts/slideLayout25.xml"/><Relationship Id="rId2"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55.png"/><Relationship Id="rId5" Type="http://schemas.openxmlformats.org/officeDocument/2006/relationships/image" Target="../media/image15.jpeg"/><Relationship Id="rId6" Type="http://schemas.openxmlformats.org/officeDocument/2006/relationships/image" Target="../media/image16.png"/><Relationship Id="rId1" Type="http://schemas.openxmlformats.org/officeDocument/2006/relationships/slideLayout" Target="../slideLayouts/slideLayout17.xml"/><Relationship Id="rId2" Type="http://schemas.openxmlformats.org/officeDocument/2006/relationships/image" Target="../media/image4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9" Type="http://schemas.openxmlformats.org/officeDocument/2006/relationships/image" Target="../media/image6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75.png"/><Relationship Id="rId23" Type="http://schemas.openxmlformats.org/officeDocument/2006/relationships/image" Target="../media/image76.png"/><Relationship Id="rId24" Type="http://schemas.openxmlformats.org/officeDocument/2006/relationships/image" Target="../media/image77.png"/><Relationship Id="rId25" Type="http://schemas.openxmlformats.org/officeDocument/2006/relationships/image" Target="../media/image78.png"/><Relationship Id="rId26" Type="http://schemas.openxmlformats.org/officeDocument/2006/relationships/hyperlink" Target="http://www.wf4ever-project.org" TargetMode="External"/><Relationship Id="rId27" Type="http://schemas.openxmlformats.org/officeDocument/2006/relationships/image" Target="../media/image79.png"/><Relationship Id="rId28" Type="http://schemas.openxmlformats.org/officeDocument/2006/relationships/image" Target="../media/image80.png"/><Relationship Id="rId29" Type="http://schemas.openxmlformats.org/officeDocument/2006/relationships/image" Target="../media/image81.jpeg"/><Relationship Id="rId10" Type="http://schemas.openxmlformats.org/officeDocument/2006/relationships/image" Target="../media/image63.png"/><Relationship Id="rId11" Type="http://schemas.openxmlformats.org/officeDocument/2006/relationships/image" Target="../media/image64.png"/><Relationship Id="rId12" Type="http://schemas.openxmlformats.org/officeDocument/2006/relationships/image" Target="../media/image65.png"/><Relationship Id="rId13" Type="http://schemas.openxmlformats.org/officeDocument/2006/relationships/image" Target="../media/image66.png"/><Relationship Id="rId14" Type="http://schemas.openxmlformats.org/officeDocument/2006/relationships/image" Target="../media/image67.png"/><Relationship Id="rId15" Type="http://schemas.openxmlformats.org/officeDocument/2006/relationships/image" Target="../media/image68.png"/><Relationship Id="rId16" Type="http://schemas.openxmlformats.org/officeDocument/2006/relationships/image" Target="../media/image69.png"/><Relationship Id="rId17" Type="http://schemas.openxmlformats.org/officeDocument/2006/relationships/image" Target="../media/image70.png"/><Relationship Id="rId18" Type="http://schemas.openxmlformats.org/officeDocument/2006/relationships/image" Target="../media/image71.png"/><Relationship Id="rId19" Type="http://schemas.openxmlformats.org/officeDocument/2006/relationships/image" Target="../media/image72.png"/><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56.jpe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1" Type="http://schemas.openxmlformats.org/officeDocument/2006/relationships/slideLayout" Target="../slideLayouts/slideLayout13.xml"/><Relationship Id="rId2" Type="http://schemas.openxmlformats.org/officeDocument/2006/relationships/image" Target="../media/image82.jpe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jpeg"/><Relationship Id="rId6" Type="http://schemas.openxmlformats.org/officeDocument/2006/relationships/image" Target="../media/image16.png"/><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image" Target="../media/image21.gif"/><Relationship Id="rId4" Type="http://schemas.openxmlformats.org/officeDocument/2006/relationships/image" Target="../media/image22.jpeg"/><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2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png"/><Relationship Id="rId5" Type="http://schemas.openxmlformats.org/officeDocument/2006/relationships/image" Target="../media/image92.png"/><Relationship Id="rId1" Type="http://schemas.openxmlformats.org/officeDocument/2006/relationships/slideLayout" Target="../slideLayouts/slideLayout17.xml"/><Relationship Id="rId2"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png"/><Relationship Id="rId5" Type="http://schemas.openxmlformats.org/officeDocument/2006/relationships/image" Target="../media/image92.png"/><Relationship Id="rId1" Type="http://schemas.openxmlformats.org/officeDocument/2006/relationships/slideLayout" Target="../slideLayouts/slideLayout17.xml"/><Relationship Id="rId2"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png"/><Relationship Id="rId7" Type="http://schemas.openxmlformats.org/officeDocument/2006/relationships/image" Target="../media/image96.png"/><Relationship Id="rId8" Type="http://schemas.openxmlformats.org/officeDocument/2006/relationships/image" Target="../media/image97.gif"/><Relationship Id="rId9" Type="http://schemas.openxmlformats.org/officeDocument/2006/relationships/image" Target="../media/image11.png"/><Relationship Id="rId10" Type="http://schemas.openxmlformats.org/officeDocument/2006/relationships/image" Target="../media/image98.png"/><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gif"/><Relationship Id="rId4" Type="http://schemas.openxmlformats.org/officeDocument/2006/relationships/image" Target="../media/image22.jpeg"/><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2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Newton's ideas and methods are preserved forever: </a:t>
            </a:r>
            <a:br>
              <a:rPr lang="en-US" dirty="0" smtClean="0"/>
            </a:br>
            <a:r>
              <a:rPr lang="en-US" dirty="0" smtClean="0"/>
              <a:t>how about yours?</a:t>
            </a:r>
            <a:br>
              <a:rPr lang="en-US" dirty="0" smtClean="0"/>
            </a:br>
            <a:endParaRPr lang="en-US" dirty="0"/>
          </a:p>
        </p:txBody>
      </p:sp>
      <p:sp>
        <p:nvSpPr>
          <p:cNvPr id="7" name="Subtitle 6"/>
          <p:cNvSpPr>
            <a:spLocks noGrp="1"/>
          </p:cNvSpPr>
          <p:nvPr>
            <p:ph type="subTitle" idx="1"/>
          </p:nvPr>
        </p:nvSpPr>
        <p:spPr/>
        <p:txBody>
          <a:bodyPr/>
          <a:lstStyle/>
          <a:p>
            <a:r>
              <a:rPr lang="en-US" sz="2000" i="1" dirty="0" smtClean="0"/>
              <a:t>Marco </a:t>
            </a:r>
            <a:r>
              <a:rPr lang="en-US" sz="2000" i="1" dirty="0" err="1" smtClean="0"/>
              <a:t>Roos</a:t>
            </a:r>
            <a:r>
              <a:rPr lang="en-US" sz="2000" dirty="0" smtClean="0"/>
              <a:t>, Kristina </a:t>
            </a:r>
            <a:r>
              <a:rPr lang="en-US" sz="2000" dirty="0" err="1" smtClean="0"/>
              <a:t>Hettne</a:t>
            </a:r>
            <a:r>
              <a:rPr lang="en-US" sz="2000" dirty="0" smtClean="0"/>
              <a:t>, Jun Zhao, Mark Thompson</a:t>
            </a:r>
          </a:p>
          <a:p>
            <a:r>
              <a:rPr lang="en-US" dirty="0" smtClean="0"/>
              <a:t>Cloud and Workflows for Reproducible Bioinformatics</a:t>
            </a:r>
          </a:p>
          <a:p>
            <a:r>
              <a:rPr lang="en-US" dirty="0" smtClean="0"/>
              <a:t>Shenzhen, December 19, 2012 </a:t>
            </a:r>
            <a:endParaRPr lang="en-US" dirty="0"/>
          </a:p>
        </p:txBody>
      </p:sp>
      <p:pic>
        <p:nvPicPr>
          <p:cNvPr id="8" name="Picture 7" descr="cwa-logo-small.jpg"/>
          <p:cNvPicPr>
            <a:picLocks noChangeAspect="1"/>
          </p:cNvPicPr>
          <p:nvPr/>
        </p:nvPicPr>
        <p:blipFill>
          <a:blip r:embed="rId2" cstate="print"/>
          <a:stretch>
            <a:fillRect/>
          </a:stretch>
        </p:blipFill>
        <p:spPr>
          <a:xfrm>
            <a:off x="6583125" y="254605"/>
            <a:ext cx="876300" cy="689356"/>
          </a:xfrm>
          <a:prstGeom prst="rect">
            <a:avLst/>
          </a:prstGeom>
        </p:spPr>
      </p:pic>
      <p:pic>
        <p:nvPicPr>
          <p:cNvPr id="9" name="Picture 3"/>
          <p:cNvPicPr>
            <a:picLocks noChangeAspect="1" noChangeArrowheads="1"/>
          </p:cNvPicPr>
          <p:nvPr/>
        </p:nvPicPr>
        <p:blipFill>
          <a:blip r:embed="rId3" cstate="print"/>
          <a:srcRect/>
          <a:stretch>
            <a:fillRect/>
          </a:stretch>
        </p:blipFill>
        <p:spPr bwMode="auto">
          <a:xfrm>
            <a:off x="8133039" y="264548"/>
            <a:ext cx="669406" cy="669477"/>
          </a:xfrm>
          <a:prstGeom prst="rect">
            <a:avLst/>
          </a:prstGeom>
          <a:noFill/>
          <a:ln w="12700" cap="flat">
            <a:noFill/>
            <a:miter lim="800000"/>
            <a:headEnd/>
            <a:tailEnd/>
          </a:ln>
        </p:spPr>
      </p:pic>
      <p:pic>
        <p:nvPicPr>
          <p:cNvPr id="10" name="Picture 4"/>
          <p:cNvPicPr>
            <a:picLocks noChangeAspect="1" noChangeArrowheads="1"/>
          </p:cNvPicPr>
          <p:nvPr/>
        </p:nvPicPr>
        <p:blipFill>
          <a:blip r:embed="rId4" cstate="print"/>
          <a:srcRect/>
          <a:stretch>
            <a:fillRect/>
          </a:stretch>
        </p:blipFill>
        <p:spPr bwMode="auto">
          <a:xfrm>
            <a:off x="2586312" y="34473"/>
            <a:ext cx="1185984" cy="1129627"/>
          </a:xfrm>
          <a:prstGeom prst="rect">
            <a:avLst/>
          </a:prstGeom>
          <a:noFill/>
          <a:ln w="12700" cap="flat">
            <a:noFill/>
            <a:miter lim="800000"/>
            <a:headEnd/>
            <a:tailEnd/>
          </a:ln>
        </p:spPr>
      </p:pic>
      <p:pic>
        <p:nvPicPr>
          <p:cNvPr id="11" name="Picture 3" descr="Picture 2"/>
          <p:cNvPicPr>
            <a:picLocks noChangeAspect="1" noChangeArrowheads="1"/>
          </p:cNvPicPr>
          <p:nvPr/>
        </p:nvPicPr>
        <p:blipFill>
          <a:blip r:embed="rId5" cstate="print"/>
          <a:srcRect/>
          <a:stretch>
            <a:fillRect/>
          </a:stretch>
        </p:blipFill>
        <p:spPr bwMode="auto">
          <a:xfrm>
            <a:off x="4445912" y="406005"/>
            <a:ext cx="1463603" cy="38655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7"/>
          <p:cNvGrpSpPr/>
          <p:nvPr/>
        </p:nvGrpSpPr>
        <p:grpSpPr>
          <a:xfrm>
            <a:off x="5869223" y="-326572"/>
            <a:ext cx="2924175" cy="2924175"/>
            <a:chOff x="5403397" y="-326572"/>
            <a:chExt cx="2924175" cy="2924175"/>
          </a:xfrm>
        </p:grpSpPr>
        <p:pic>
          <p:nvPicPr>
            <p:cNvPr id="26" name="Picture 25" descr="speed-up-wordpress-blog.jpg"/>
            <p:cNvPicPr>
              <a:picLocks noChangeAspect="1"/>
            </p:cNvPicPr>
            <p:nvPr/>
          </p:nvPicPr>
          <p:blipFill>
            <a:blip r:embed="rId2" cstate="print">
              <a:clrChange>
                <a:clrFrom>
                  <a:srgbClr val="FDFDFD"/>
                </a:clrFrom>
                <a:clrTo>
                  <a:srgbClr val="FDFDFD">
                    <a:alpha val="0"/>
                  </a:srgbClr>
                </a:clrTo>
              </a:clrChange>
            </a:blip>
            <a:stretch>
              <a:fillRect/>
            </a:stretch>
          </p:blipFill>
          <p:spPr>
            <a:xfrm>
              <a:off x="5403397" y="-326572"/>
              <a:ext cx="2924175" cy="2924175"/>
            </a:xfrm>
            <a:prstGeom prst="rect">
              <a:avLst/>
            </a:prstGeom>
          </p:spPr>
        </p:pic>
        <p:sp>
          <p:nvSpPr>
            <p:cNvPr id="28" name="TextBox 27"/>
            <p:cNvSpPr txBox="1"/>
            <p:nvPr/>
          </p:nvSpPr>
          <p:spPr>
            <a:xfrm rot="-540000">
              <a:off x="6482443" y="375557"/>
              <a:ext cx="370614" cy="221151"/>
            </a:xfrm>
            <a:prstGeom prst="rect">
              <a:avLst/>
            </a:prstGeom>
            <a:noFill/>
          </p:spPr>
          <p:txBody>
            <a:bodyPr wrap="none" rtlCol="0">
              <a:spAutoFit/>
            </a:bodyPr>
            <a:lstStyle/>
            <a:p>
              <a:r>
                <a:rPr lang="en-US" sz="900" b="1" dirty="0" smtClean="0"/>
                <a:t>SW</a:t>
              </a:r>
              <a:endParaRPr lang="en-US" sz="900" b="1" dirty="0"/>
            </a:p>
          </p:txBody>
        </p:sp>
      </p:grpSp>
      <p:sp>
        <p:nvSpPr>
          <p:cNvPr id="4" name="Slide Number Placeholder 3"/>
          <p:cNvSpPr>
            <a:spLocks noGrp="1"/>
          </p:cNvSpPr>
          <p:nvPr>
            <p:ph type="sldNum" sz="quarter" idx="12"/>
          </p:nvPr>
        </p:nvSpPr>
        <p:spPr/>
        <p:txBody>
          <a:bodyPr/>
          <a:lstStyle/>
          <a:p>
            <a:fld id="{174A1F8A-8BA4-4DA3-83B6-F1CE9AE98CD8}" type="slidenum">
              <a:rPr lang="en-US" smtClean="0"/>
              <a:pPr/>
              <a:t>10</a:t>
            </a:fld>
            <a:endParaRPr lang="en-US" dirty="0"/>
          </a:p>
        </p:txBody>
      </p:sp>
      <p:sp>
        <p:nvSpPr>
          <p:cNvPr id="3" name="Title 2"/>
          <p:cNvSpPr>
            <a:spLocks noGrp="1"/>
          </p:cNvSpPr>
          <p:nvPr>
            <p:ph type="title"/>
          </p:nvPr>
        </p:nvSpPr>
        <p:spPr/>
        <p:txBody>
          <a:bodyPr>
            <a:noAutofit/>
          </a:bodyPr>
          <a:lstStyle/>
          <a:p>
            <a:r>
              <a:rPr lang="en-US" sz="2000" b="0" dirty="0" smtClean="0">
                <a:solidFill>
                  <a:schemeClr val="tx1"/>
                </a:solidFill>
              </a:rPr>
              <a:t>Enhance the research cycle</a:t>
            </a:r>
            <a:r>
              <a:rPr lang="en-US" sz="2800" dirty="0" smtClean="0"/>
              <a:t/>
            </a:r>
            <a:br>
              <a:rPr lang="en-US" sz="2800" dirty="0" smtClean="0"/>
            </a:br>
            <a:r>
              <a:rPr lang="en-US" sz="2800" dirty="0" smtClean="0"/>
              <a:t>What slows us down?</a:t>
            </a:r>
            <a:endParaRPr lang="en-US" sz="2800" dirty="0"/>
          </a:p>
        </p:txBody>
      </p:sp>
      <p:sp>
        <p:nvSpPr>
          <p:cNvPr id="5" name="Rectangle 4"/>
          <p:cNvSpPr/>
          <p:nvPr/>
        </p:nvSpPr>
        <p:spPr bwMode="auto">
          <a:xfrm>
            <a:off x="750010" y="1281879"/>
            <a:ext cx="1588240" cy="707886"/>
          </a:xfrm>
          <a:prstGeom prst="rect">
            <a:avLst/>
          </a:prstGeom>
          <a:solidFill>
            <a:srgbClr val="FFC000"/>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Verdana" pitchFamily="34" charset="0"/>
              </a:rPr>
              <a:t>Research</a:t>
            </a:r>
            <a:r>
              <a:rPr kumimoji="0" lang="en-US" sz="2000" b="1" i="0" u="none" strike="noStrike" cap="none" normalizeH="0" dirty="0" smtClean="0">
                <a:ln>
                  <a:noFill/>
                </a:ln>
                <a:solidFill>
                  <a:schemeClr val="tx1"/>
                </a:solidFill>
                <a:effectLst/>
                <a:latin typeface="Verdana" pitchFamily="34" charset="0"/>
              </a:rPr>
              <a:t> Question</a:t>
            </a:r>
            <a:endParaRPr kumimoji="0" lang="en-US" sz="2000" b="1" i="0" u="none" strike="noStrike" cap="none" normalizeH="0" baseline="0" dirty="0" smtClean="0">
              <a:ln>
                <a:noFill/>
              </a:ln>
              <a:solidFill>
                <a:schemeClr val="tx1"/>
              </a:solidFill>
              <a:effectLst/>
              <a:latin typeface="Verdana" pitchFamily="34" charset="0"/>
            </a:endParaRPr>
          </a:p>
        </p:txBody>
      </p:sp>
      <p:sp>
        <p:nvSpPr>
          <p:cNvPr id="6" name="Rounded Rectangle 5"/>
          <p:cNvSpPr/>
          <p:nvPr/>
        </p:nvSpPr>
        <p:spPr bwMode="auto">
          <a:xfrm>
            <a:off x="483081" y="2451858"/>
            <a:ext cx="2122098" cy="1123712"/>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Find</a:t>
            </a:r>
            <a:r>
              <a:rPr lang="en-US" sz="2000" dirty="0" smtClean="0">
                <a:latin typeface="Verdana" pitchFamily="34" charset="0"/>
              </a:rPr>
              <a:t> Methods and Data, + their Owners</a:t>
            </a:r>
          </a:p>
        </p:txBody>
      </p:sp>
      <p:sp>
        <p:nvSpPr>
          <p:cNvPr id="7" name="Rounded Rectangle 6"/>
          <p:cNvSpPr/>
          <p:nvPr/>
        </p:nvSpPr>
        <p:spPr bwMode="auto">
          <a:xfrm>
            <a:off x="2932982" y="2449815"/>
            <a:ext cx="1466491" cy="1123712"/>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Get </a:t>
            </a:r>
            <a:r>
              <a:rPr lang="en-US" sz="2000" dirty="0" smtClean="0">
                <a:latin typeface="Verdana" pitchFamily="34" charset="0"/>
              </a:rPr>
              <a:t>Methods and Data</a:t>
            </a:r>
          </a:p>
        </p:txBody>
      </p:sp>
      <p:sp>
        <p:nvSpPr>
          <p:cNvPr id="9" name="Rounded Rectangle 8"/>
          <p:cNvSpPr/>
          <p:nvPr/>
        </p:nvSpPr>
        <p:spPr bwMode="auto">
          <a:xfrm>
            <a:off x="4716410" y="2451858"/>
            <a:ext cx="2029447" cy="1123712"/>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Understand</a:t>
            </a:r>
            <a:r>
              <a:rPr lang="en-US" sz="2000" dirty="0" smtClean="0">
                <a:latin typeface="Verdana" pitchFamily="34" charset="0"/>
              </a:rPr>
              <a:t> Methods and Data</a:t>
            </a:r>
          </a:p>
        </p:txBody>
      </p:sp>
      <p:sp>
        <p:nvSpPr>
          <p:cNvPr id="10" name="Rounded Rectangle 9"/>
          <p:cNvSpPr/>
          <p:nvPr/>
        </p:nvSpPr>
        <p:spPr bwMode="auto">
          <a:xfrm>
            <a:off x="7036092" y="2451858"/>
            <a:ext cx="1569029" cy="1123712"/>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Format</a:t>
            </a:r>
            <a:r>
              <a:rPr lang="en-US" sz="2000" dirty="0" smtClean="0">
                <a:latin typeface="Verdana" pitchFamily="34" charset="0"/>
              </a:rPr>
              <a:t> (Align)</a:t>
            </a:r>
            <a:br>
              <a:rPr lang="en-US" sz="2000" dirty="0" smtClean="0">
                <a:latin typeface="Verdana" pitchFamily="34" charset="0"/>
              </a:rPr>
            </a:br>
            <a:r>
              <a:rPr lang="en-US" sz="2000" dirty="0" smtClean="0">
                <a:latin typeface="Verdana" pitchFamily="34" charset="0"/>
              </a:rPr>
              <a:t>Data</a:t>
            </a:r>
          </a:p>
        </p:txBody>
      </p:sp>
      <p:sp>
        <p:nvSpPr>
          <p:cNvPr id="11" name="Rounded Rectangle 10"/>
          <p:cNvSpPr/>
          <p:nvPr/>
        </p:nvSpPr>
        <p:spPr bwMode="auto">
          <a:xfrm>
            <a:off x="731906" y="4658530"/>
            <a:ext cx="1624448" cy="1123712"/>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Design</a:t>
            </a:r>
            <a:r>
              <a:rPr lang="en-US" sz="2000" dirty="0" smtClean="0">
                <a:latin typeface="Verdana" pitchFamily="34" charset="0"/>
              </a:rPr>
              <a:t> the Analysis</a:t>
            </a:r>
          </a:p>
        </p:txBody>
      </p:sp>
      <p:sp>
        <p:nvSpPr>
          <p:cNvPr id="12" name="Rounded Rectangle 11"/>
          <p:cNvSpPr/>
          <p:nvPr/>
        </p:nvSpPr>
        <p:spPr bwMode="auto">
          <a:xfrm>
            <a:off x="4878768" y="4828790"/>
            <a:ext cx="1642804" cy="783193"/>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Interpret</a:t>
            </a:r>
            <a:r>
              <a:rPr lang="en-US" sz="2000" dirty="0" smtClean="0">
                <a:latin typeface="Verdana" pitchFamily="34" charset="0"/>
              </a:rPr>
              <a:t> Results</a:t>
            </a:r>
          </a:p>
        </p:txBody>
      </p:sp>
      <p:cxnSp>
        <p:nvCxnSpPr>
          <p:cNvPr id="14" name="Straight Arrow Connector 13"/>
          <p:cNvCxnSpPr>
            <a:stCxn id="5" idx="2"/>
            <a:endCxn id="6" idx="0"/>
          </p:cNvCxnSpPr>
          <p:nvPr/>
        </p:nvCxnSpPr>
        <p:spPr bwMode="auto">
          <a:xfrm rot="5400000">
            <a:off x="1313084" y="2220811"/>
            <a:ext cx="462093" cy="1588"/>
          </a:xfrm>
          <a:prstGeom prst="straightConnector1">
            <a:avLst/>
          </a:prstGeom>
          <a:solidFill>
            <a:srgbClr val="FFFFCC"/>
          </a:solidFill>
          <a:ln w="9525" cap="flat" cmpd="sng" algn="ctr">
            <a:solidFill>
              <a:schemeClr val="tx1"/>
            </a:solidFill>
            <a:prstDash val="solid"/>
            <a:round/>
            <a:headEnd type="none" w="med" len="med"/>
            <a:tailEnd type="arrow"/>
          </a:ln>
          <a:effectLst/>
        </p:spPr>
      </p:cxnSp>
      <p:cxnSp>
        <p:nvCxnSpPr>
          <p:cNvPr id="20" name="Straight Arrow Connector 19"/>
          <p:cNvCxnSpPr>
            <a:stCxn id="6" idx="3"/>
            <a:endCxn id="7" idx="1"/>
          </p:cNvCxnSpPr>
          <p:nvPr/>
        </p:nvCxnSpPr>
        <p:spPr bwMode="auto">
          <a:xfrm flipV="1">
            <a:off x="2605179" y="3011671"/>
            <a:ext cx="327803" cy="2043"/>
          </a:xfrm>
          <a:prstGeom prst="straightConnector1">
            <a:avLst/>
          </a:prstGeom>
          <a:solidFill>
            <a:srgbClr val="FFFFCC"/>
          </a:solidFill>
          <a:ln w="9525" cap="flat" cmpd="sng" algn="ctr">
            <a:solidFill>
              <a:schemeClr val="tx1"/>
            </a:solidFill>
            <a:prstDash val="solid"/>
            <a:round/>
            <a:headEnd type="none" w="med" len="med"/>
            <a:tailEnd type="arrow"/>
          </a:ln>
          <a:effectLst/>
        </p:spPr>
      </p:cxnSp>
      <p:cxnSp>
        <p:nvCxnSpPr>
          <p:cNvPr id="24" name="Elbow Connector 23"/>
          <p:cNvCxnSpPr>
            <a:stCxn id="10" idx="3"/>
            <a:endCxn id="11" idx="1"/>
          </p:cNvCxnSpPr>
          <p:nvPr/>
        </p:nvCxnSpPr>
        <p:spPr bwMode="auto">
          <a:xfrm flipH="1">
            <a:off x="731906" y="3013714"/>
            <a:ext cx="7873215" cy="2206672"/>
          </a:xfrm>
          <a:prstGeom prst="bentConnector5">
            <a:avLst>
              <a:gd name="adj1" fmla="val -2904"/>
              <a:gd name="adj2" fmla="val 50000"/>
              <a:gd name="adj3" fmla="val 102904"/>
            </a:avLst>
          </a:prstGeom>
          <a:solidFill>
            <a:srgbClr val="FFFFCC"/>
          </a:solidFill>
          <a:ln w="9525" cap="flat" cmpd="sng" algn="ctr">
            <a:solidFill>
              <a:schemeClr val="tx1"/>
            </a:solidFill>
            <a:prstDash val="solid"/>
            <a:round/>
            <a:headEnd type="none" w="med" len="med"/>
            <a:tailEnd type="arrow"/>
          </a:ln>
          <a:effectLst/>
        </p:spPr>
      </p:cxnSp>
      <p:cxnSp>
        <p:nvCxnSpPr>
          <p:cNvPr id="27" name="Straight Arrow Connector 26"/>
          <p:cNvCxnSpPr>
            <a:stCxn id="11" idx="3"/>
            <a:endCxn id="60" idx="1"/>
          </p:cNvCxnSpPr>
          <p:nvPr/>
        </p:nvCxnSpPr>
        <p:spPr bwMode="auto">
          <a:xfrm>
            <a:off x="2356354" y="5220386"/>
            <a:ext cx="499168" cy="1588"/>
          </a:xfrm>
          <a:prstGeom prst="straightConnector1">
            <a:avLst/>
          </a:prstGeom>
          <a:solidFill>
            <a:srgbClr val="FFFFCC"/>
          </a:solidFill>
          <a:ln w="9525" cap="flat" cmpd="sng" algn="ctr">
            <a:solidFill>
              <a:schemeClr val="tx1"/>
            </a:solidFill>
            <a:prstDash val="solid"/>
            <a:round/>
            <a:headEnd type="none" w="med" len="med"/>
            <a:tailEnd type="arrow"/>
          </a:ln>
          <a:effectLst/>
        </p:spPr>
      </p:cxnSp>
      <p:cxnSp>
        <p:nvCxnSpPr>
          <p:cNvPr id="30" name="Straight Arrow Connector 29"/>
          <p:cNvCxnSpPr>
            <a:stCxn id="9" idx="3"/>
            <a:endCxn id="10" idx="1"/>
          </p:cNvCxnSpPr>
          <p:nvPr/>
        </p:nvCxnSpPr>
        <p:spPr bwMode="auto">
          <a:xfrm>
            <a:off x="6745857" y="3013714"/>
            <a:ext cx="290235" cy="1588"/>
          </a:xfrm>
          <a:prstGeom prst="straightConnector1">
            <a:avLst/>
          </a:prstGeom>
          <a:solidFill>
            <a:srgbClr val="FFFFCC"/>
          </a:solidFill>
          <a:ln w="9525" cap="flat" cmpd="sng" algn="ctr">
            <a:solidFill>
              <a:schemeClr val="tx1"/>
            </a:solidFill>
            <a:prstDash val="solid"/>
            <a:round/>
            <a:headEnd type="none" w="med" len="med"/>
            <a:tailEnd type="arrow"/>
          </a:ln>
          <a:effectLst/>
        </p:spPr>
      </p:cxnSp>
      <p:cxnSp>
        <p:nvCxnSpPr>
          <p:cNvPr id="33" name="Straight Arrow Connector 32"/>
          <p:cNvCxnSpPr>
            <a:stCxn id="60" idx="3"/>
            <a:endCxn id="12" idx="1"/>
          </p:cNvCxnSpPr>
          <p:nvPr/>
        </p:nvCxnSpPr>
        <p:spPr bwMode="auto">
          <a:xfrm>
            <a:off x="4479970" y="5220386"/>
            <a:ext cx="398798" cy="1"/>
          </a:xfrm>
          <a:prstGeom prst="straightConnector1">
            <a:avLst/>
          </a:prstGeom>
          <a:solidFill>
            <a:srgbClr val="FFFFCC"/>
          </a:solidFill>
          <a:ln w="9525" cap="flat" cmpd="sng" algn="ctr">
            <a:solidFill>
              <a:schemeClr val="tx1"/>
            </a:solidFill>
            <a:prstDash val="solid"/>
            <a:round/>
            <a:headEnd type="none" w="med" len="med"/>
            <a:tailEnd type="arrow"/>
          </a:ln>
          <a:effectLst/>
        </p:spPr>
      </p:cxnSp>
      <p:sp>
        <p:nvSpPr>
          <p:cNvPr id="63" name="Rounded Rectangle 62"/>
          <p:cNvSpPr/>
          <p:nvPr/>
        </p:nvSpPr>
        <p:spPr bwMode="auto">
          <a:xfrm>
            <a:off x="7131670" y="4999049"/>
            <a:ext cx="1377873" cy="442674"/>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Publish</a:t>
            </a:r>
          </a:p>
        </p:txBody>
      </p:sp>
      <p:cxnSp>
        <p:nvCxnSpPr>
          <p:cNvPr id="64" name="Straight Arrow Connector 63"/>
          <p:cNvCxnSpPr>
            <a:stCxn id="12" idx="3"/>
            <a:endCxn id="63" idx="1"/>
          </p:cNvCxnSpPr>
          <p:nvPr/>
        </p:nvCxnSpPr>
        <p:spPr bwMode="auto">
          <a:xfrm flipV="1">
            <a:off x="6521572" y="5220386"/>
            <a:ext cx="610098" cy="1"/>
          </a:xfrm>
          <a:prstGeom prst="straightConnector1">
            <a:avLst/>
          </a:prstGeom>
          <a:solidFill>
            <a:srgbClr val="FFFFCC"/>
          </a:solidFill>
          <a:ln w="9525" cap="flat" cmpd="sng" algn="ctr">
            <a:solidFill>
              <a:schemeClr val="tx1"/>
            </a:solidFill>
            <a:prstDash val="solid"/>
            <a:round/>
            <a:headEnd type="none" w="med" len="med"/>
            <a:tailEnd type="arrow"/>
          </a:ln>
          <a:effectLst/>
        </p:spPr>
      </p:cxnSp>
      <p:sp>
        <p:nvSpPr>
          <p:cNvPr id="60" name="Rounded Rectangle 59"/>
          <p:cNvSpPr/>
          <p:nvPr/>
        </p:nvSpPr>
        <p:spPr bwMode="auto">
          <a:xfrm>
            <a:off x="2855522" y="4999049"/>
            <a:ext cx="1624448" cy="442674"/>
          </a:xfrm>
          <a:prstGeom prst="roundRect">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Verdana" pitchFamily="34" charset="0"/>
              </a:rPr>
              <a:t>Compute</a:t>
            </a:r>
          </a:p>
        </p:txBody>
      </p:sp>
      <p:cxnSp>
        <p:nvCxnSpPr>
          <p:cNvPr id="74" name="Straight Arrow Connector 73"/>
          <p:cNvCxnSpPr>
            <a:stCxn id="7" idx="3"/>
            <a:endCxn id="9" idx="1"/>
          </p:cNvCxnSpPr>
          <p:nvPr/>
        </p:nvCxnSpPr>
        <p:spPr bwMode="auto">
          <a:xfrm>
            <a:off x="4399473" y="3011671"/>
            <a:ext cx="316937" cy="2043"/>
          </a:xfrm>
          <a:prstGeom prst="straightConnector1">
            <a:avLst/>
          </a:prstGeom>
          <a:solidFill>
            <a:srgbClr val="FFFFCC"/>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800" dirty="0" smtClean="0"/>
              <a:t>Bottlenecks</a:t>
            </a:r>
            <a:endParaRPr lang="en-US" sz="4000" dirty="0"/>
          </a:p>
        </p:txBody>
      </p:sp>
      <p:sp>
        <p:nvSpPr>
          <p:cNvPr id="7" name="Content Placeholder 6"/>
          <p:cNvSpPr>
            <a:spLocks noGrp="1"/>
          </p:cNvSpPr>
          <p:nvPr>
            <p:ph idx="1"/>
          </p:nvPr>
        </p:nvSpPr>
        <p:spPr/>
        <p:txBody>
          <a:bodyPr anchor="ctr"/>
          <a:lstStyle/>
          <a:p>
            <a:pPr marL="344488" indent="-223838">
              <a:buFont typeface="Arial" pitchFamily="34" charset="0"/>
              <a:buChar char="•"/>
            </a:pPr>
            <a:r>
              <a:rPr lang="en-US" sz="2800" dirty="0" smtClean="0"/>
              <a:t>Loosing track of what you did</a:t>
            </a:r>
          </a:p>
          <a:p>
            <a:pPr marL="344488" indent="-223838">
              <a:buFont typeface="Arial" pitchFamily="34" charset="0"/>
              <a:buChar char="•"/>
            </a:pPr>
            <a:r>
              <a:rPr lang="en-US" sz="2800" dirty="0" smtClean="0"/>
              <a:t>Messy storage</a:t>
            </a:r>
          </a:p>
          <a:p>
            <a:pPr marL="344488" indent="-223838">
              <a:buFont typeface="Arial" pitchFamily="34" charset="0"/>
              <a:buChar char="•"/>
            </a:pPr>
            <a:r>
              <a:rPr lang="en-US" sz="2800" dirty="0" smtClean="0"/>
              <a:t>Preparing material for a publication</a:t>
            </a:r>
          </a:p>
          <a:p>
            <a:pPr marL="344488" indent="-223838">
              <a:buFont typeface="Arial" pitchFamily="34" charset="0"/>
              <a:buChar char="•"/>
            </a:pPr>
            <a:r>
              <a:rPr lang="en-US" sz="2800" dirty="0" smtClean="0"/>
              <a:t>Understanding the computational procedure</a:t>
            </a:r>
          </a:p>
          <a:p>
            <a:pPr marL="344488" indent="-223838">
              <a:buFont typeface="Arial" pitchFamily="34" charset="0"/>
              <a:buChar char="•"/>
            </a:pPr>
            <a:r>
              <a:rPr lang="en-US" sz="2800" dirty="0" smtClean="0"/>
              <a:t>Communication with (non-technical) colleagues</a:t>
            </a:r>
          </a:p>
          <a:p>
            <a:pPr marL="344488" indent="-223838">
              <a:buFont typeface="Arial" pitchFamily="34" charset="0"/>
              <a:buChar char="•"/>
            </a:pPr>
            <a:r>
              <a:rPr lang="en-US" sz="2800" dirty="0" smtClean="0"/>
              <a:t>Keeping tools working</a:t>
            </a:r>
          </a:p>
          <a:p>
            <a:pPr marL="344488" indent="-223838">
              <a:buFont typeface="Arial" pitchFamily="34" charset="0"/>
              <a:buChar char="•"/>
            </a:pPr>
            <a:r>
              <a:rPr lang="en-US" sz="2800" dirty="0" smtClean="0"/>
              <a:t>Getting credit for digital results outside of traditional publications</a:t>
            </a:r>
          </a:p>
        </p:txBody>
      </p:sp>
      <p:sp>
        <p:nvSpPr>
          <p:cNvPr id="3" name="Date Placeholder 2"/>
          <p:cNvSpPr>
            <a:spLocks noGrp="1"/>
          </p:cNvSpPr>
          <p:nvPr>
            <p:ph type="dt" idx="10"/>
          </p:nvPr>
        </p:nvSpPr>
        <p:spPr/>
        <p:txBody>
          <a:bodyPr/>
          <a:lstStyle/>
          <a:p>
            <a:fld id="{1F28FEF3-52C8-4408-BC17-A07C62257324}" type="datetime2">
              <a:rPr lang="en-US" smtClean="0"/>
              <a:pPr/>
              <a:t>Wednesday, December 19, 2012</a:t>
            </a:fld>
            <a:endParaRPr lang="en-GB"/>
          </a:p>
        </p:txBody>
      </p:sp>
      <p:sp>
        <p:nvSpPr>
          <p:cNvPr id="4" name="Footer Placeholder 3"/>
          <p:cNvSpPr>
            <a:spLocks noGrp="1"/>
          </p:cNvSpPr>
          <p:nvPr>
            <p:ph type="ftr" idx="11"/>
          </p:nvPr>
        </p:nvSpPr>
        <p:spPr/>
        <p:txBody>
          <a:bodyPr/>
          <a:lstStyle/>
          <a:p>
            <a:r>
              <a:rPr lang="en-GB" smtClean="0"/>
              <a:t>Towards preserving bioinformatics experiments</a:t>
            </a:r>
            <a:endParaRPr lang="en-GB"/>
          </a:p>
        </p:txBody>
      </p:sp>
      <p:sp>
        <p:nvSpPr>
          <p:cNvPr id="5" name="Slide Number Placeholder 4"/>
          <p:cNvSpPr>
            <a:spLocks noGrp="1"/>
          </p:cNvSpPr>
          <p:nvPr>
            <p:ph type="sldNum" idx="12"/>
          </p:nvPr>
        </p:nvSpPr>
        <p:spPr/>
        <p:txBody>
          <a:bodyPr/>
          <a:lstStyle/>
          <a:p>
            <a:fld id="{D41B7438-1AE0-4139-AC55-EDE3D8F99377}" type="slidenum">
              <a:rPr lang="en-GB" smtClean="0"/>
              <a:pPr/>
              <a:t>11</a:t>
            </a:fld>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Getting on with workflows</a:t>
            </a:r>
            <a:endParaRPr lang="nl-NL" b="0" i="1"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12</a:t>
            </a:fld>
            <a:endParaRPr lang="en-GB"/>
          </a:p>
        </p:txBody>
      </p:sp>
      <p:pic>
        <p:nvPicPr>
          <p:cNvPr id="35842" name="Picture 2" descr="http://dev.mygrid.org.uk/wiki/download/attachments/5210845/Workbench-DesignPerspective.png?version=1&amp;modificationDate=1289295639000"/>
          <p:cNvPicPr>
            <a:picLocks noChangeAspect="1" noChangeArrowheads="1"/>
          </p:cNvPicPr>
          <p:nvPr/>
        </p:nvPicPr>
        <p:blipFill>
          <a:blip r:embed="rId3" cstate="print"/>
          <a:srcRect/>
          <a:stretch>
            <a:fillRect/>
          </a:stretch>
        </p:blipFill>
        <p:spPr bwMode="auto">
          <a:xfrm>
            <a:off x="4432939" y="1121075"/>
            <a:ext cx="3743079" cy="2625016"/>
          </a:xfrm>
          <a:prstGeom prst="rect">
            <a:avLst/>
          </a:prstGeom>
          <a:ln>
            <a:noFill/>
          </a:ln>
          <a:effectLst>
            <a:outerShdw blurRad="292100" dist="139700" dir="2700000" algn="tl" rotWithShape="0">
              <a:srgbClr val="333333">
                <a:alpha val="65000"/>
              </a:srgbClr>
            </a:outerShdw>
          </a:effectLst>
        </p:spPr>
        <p:style>
          <a:lnRef idx="1">
            <a:schemeClr val="accent3"/>
          </a:lnRef>
          <a:fillRef idx="2">
            <a:schemeClr val="accent3"/>
          </a:fillRef>
          <a:effectRef idx="1">
            <a:schemeClr val="accent3"/>
          </a:effectRef>
          <a:fontRef idx="minor">
            <a:schemeClr val="dk1"/>
          </a:fontRef>
        </p:style>
      </p:pic>
      <p:pic>
        <p:nvPicPr>
          <p:cNvPr id="35844" name="Picture 4" descr="http://www.wings-workflows.org/sites/default/files/globalWfSpecific.png"/>
          <p:cNvPicPr>
            <a:picLocks noChangeAspect="1" noChangeArrowheads="1"/>
          </p:cNvPicPr>
          <p:nvPr/>
        </p:nvPicPr>
        <p:blipFill>
          <a:blip r:embed="rId4" cstate="print"/>
          <a:srcRect b="31700"/>
          <a:stretch>
            <a:fillRect/>
          </a:stretch>
        </p:blipFill>
        <p:spPr bwMode="auto">
          <a:xfrm>
            <a:off x="539529" y="1158240"/>
            <a:ext cx="3416382" cy="5044440"/>
          </a:xfrm>
          <a:prstGeom prst="rect">
            <a:avLst/>
          </a:prstGeom>
          <a:noFill/>
        </p:spPr>
      </p:pic>
      <p:pic>
        <p:nvPicPr>
          <p:cNvPr id="35846" name="Picture 6" descr="http://gmod.org/mediawiki/images/8/88/Galaxy_Misc_2.png"/>
          <p:cNvPicPr>
            <a:picLocks noChangeAspect="1" noChangeArrowheads="1"/>
          </p:cNvPicPr>
          <p:nvPr/>
        </p:nvPicPr>
        <p:blipFill>
          <a:blip r:embed="rId5" cstate="print"/>
          <a:srcRect/>
          <a:stretch>
            <a:fillRect/>
          </a:stretch>
        </p:blipFill>
        <p:spPr bwMode="auto">
          <a:xfrm>
            <a:off x="3447910" y="3840040"/>
            <a:ext cx="5254625" cy="254268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76834" name="Picture 7"/>
          <p:cNvPicPr>
            <a:picLocks noChangeAspect="1" noChangeArrowheads="1"/>
          </p:cNvPicPr>
          <p:nvPr/>
        </p:nvPicPr>
        <p:blipFill>
          <a:blip r:embed="rId2"/>
          <a:srcRect/>
          <a:stretch>
            <a:fillRect/>
          </a:stretch>
        </p:blipFill>
        <p:spPr bwMode="auto">
          <a:xfrm>
            <a:off x="2403715" y="1138687"/>
            <a:ext cx="6631470" cy="3159996"/>
          </a:xfrm>
          <a:prstGeom prst="rect">
            <a:avLst/>
          </a:prstGeom>
          <a:noFill/>
          <a:ln w="9525">
            <a:noFill/>
            <a:miter lim="800000"/>
            <a:headEnd/>
            <a:tailEnd/>
          </a:ln>
        </p:spPr>
      </p:pic>
      <p:sp>
        <p:nvSpPr>
          <p:cNvPr id="376836" name="Title 1"/>
          <p:cNvSpPr>
            <a:spLocks noGrp="1"/>
          </p:cNvSpPr>
          <p:nvPr>
            <p:ph type="title" idx="4294967295"/>
          </p:nvPr>
        </p:nvSpPr>
        <p:spPr>
          <a:xfrm>
            <a:off x="1945444" y="143961"/>
            <a:ext cx="6805440" cy="649509"/>
          </a:xfrm>
        </p:spPr>
        <p:txBody>
          <a:bodyPr/>
          <a:lstStyle/>
          <a:p>
            <a:r>
              <a:rPr lang="en-US" sz="2400" strike="sngStrike" dirty="0" smtClean="0"/>
              <a:t>Monolithic Tool</a:t>
            </a:r>
            <a:r>
              <a:rPr lang="en-US" sz="2400" dirty="0" smtClean="0"/>
              <a:t> </a:t>
            </a:r>
            <a:r>
              <a:rPr lang="en-US" sz="2400" dirty="0" smtClean="0">
                <a:latin typeface="Calibri" charset="0"/>
              </a:rPr>
              <a:t>→</a:t>
            </a:r>
            <a:r>
              <a:rPr lang="en-US" sz="2400" dirty="0" smtClean="0"/>
              <a:t> </a:t>
            </a:r>
            <a:br>
              <a:rPr lang="en-US" sz="2400" dirty="0" smtClean="0"/>
            </a:br>
            <a:r>
              <a:rPr lang="en-US" sz="2400" dirty="0" smtClean="0"/>
              <a:t>Web </a:t>
            </a:r>
            <a:r>
              <a:rPr lang="en-US" sz="2400" dirty="0"/>
              <a:t>Services </a:t>
            </a:r>
            <a:r>
              <a:rPr lang="en-US" sz="2400" dirty="0">
                <a:latin typeface="Calibri" charset="0"/>
              </a:rPr>
              <a:t>→</a:t>
            </a:r>
            <a:r>
              <a:rPr lang="en-US" sz="2400" dirty="0"/>
              <a:t> Workflows  </a:t>
            </a:r>
            <a:r>
              <a:rPr lang="en-US" sz="2400" dirty="0">
                <a:latin typeface="Calibri" charset="0"/>
              </a:rPr>
              <a:t>→</a:t>
            </a:r>
            <a:r>
              <a:rPr lang="en-US" sz="2400" dirty="0"/>
              <a:t> </a:t>
            </a:r>
            <a:r>
              <a:rPr lang="en-US" sz="2400" dirty="0" smtClean="0"/>
              <a:t>(Web) Tool</a:t>
            </a:r>
            <a:r>
              <a:rPr lang="en-US" sz="2800" dirty="0" smtClean="0"/>
              <a:t/>
            </a:r>
            <a:br>
              <a:rPr lang="en-US" sz="2800" dirty="0" smtClean="0"/>
            </a:br>
            <a:r>
              <a:rPr lang="en-US" sz="1800" b="0" dirty="0" smtClean="0">
                <a:solidFill>
                  <a:schemeClr val="tx1"/>
                </a:solidFill>
              </a:rPr>
              <a:t>Example: </a:t>
            </a:r>
            <a:r>
              <a:rPr lang="en-US" sz="1800" b="0" dirty="0" err="1" smtClean="0">
                <a:solidFill>
                  <a:schemeClr val="tx1"/>
                </a:solidFill>
              </a:rPr>
              <a:t>Anni</a:t>
            </a:r>
            <a:r>
              <a:rPr lang="en-US" sz="1800" b="0" dirty="0" smtClean="0">
                <a:solidFill>
                  <a:schemeClr val="tx1"/>
                </a:solidFill>
              </a:rPr>
              <a:t> 2.0  </a:t>
            </a:r>
            <a:r>
              <a:rPr lang="en-US" sz="1800" b="0" dirty="0" smtClean="0">
                <a:solidFill>
                  <a:schemeClr val="tx1"/>
                </a:solidFill>
                <a:latin typeface="Calibri" charset="0"/>
              </a:rPr>
              <a:t>→</a:t>
            </a:r>
            <a:r>
              <a:rPr lang="en-US" sz="1800" b="0" dirty="0" smtClean="0">
                <a:solidFill>
                  <a:schemeClr val="tx1"/>
                </a:solidFill>
              </a:rPr>
              <a:t> </a:t>
            </a:r>
            <a:r>
              <a:rPr lang="en-US" sz="1800" b="0" dirty="0" err="1" smtClean="0">
                <a:solidFill>
                  <a:schemeClr val="tx1"/>
                </a:solidFill>
              </a:rPr>
              <a:t>Anni</a:t>
            </a:r>
            <a:r>
              <a:rPr lang="en-US" sz="1800" b="0" dirty="0" smtClean="0">
                <a:solidFill>
                  <a:schemeClr val="tx1"/>
                </a:solidFill>
              </a:rPr>
              <a:t> workflows</a:t>
            </a:r>
            <a:endParaRPr lang="en-US" sz="2800" b="0" dirty="0">
              <a:solidFill>
                <a:schemeClr val="tx1"/>
              </a:solidFill>
            </a:endParaRPr>
          </a:p>
        </p:txBody>
      </p:sp>
      <p:grpSp>
        <p:nvGrpSpPr>
          <p:cNvPr id="14" name="Group 13"/>
          <p:cNvGrpSpPr/>
          <p:nvPr/>
        </p:nvGrpSpPr>
        <p:grpSpPr>
          <a:xfrm>
            <a:off x="379561" y="3143606"/>
            <a:ext cx="6041967" cy="3340854"/>
            <a:chOff x="379561" y="3143606"/>
            <a:chExt cx="6041967" cy="3340854"/>
          </a:xfrm>
        </p:grpSpPr>
        <p:pic>
          <p:nvPicPr>
            <p:cNvPr id="368644" name="Picture 4"/>
            <p:cNvPicPr>
              <a:picLocks noChangeAspect="1" noChangeArrowheads="1"/>
            </p:cNvPicPr>
            <p:nvPr/>
          </p:nvPicPr>
          <p:blipFill>
            <a:blip r:embed="rId3"/>
            <a:srcRect l="1016"/>
            <a:stretch>
              <a:fillRect/>
            </a:stretch>
          </p:blipFill>
          <p:spPr bwMode="auto">
            <a:xfrm>
              <a:off x="379561" y="3143606"/>
              <a:ext cx="6041967" cy="334085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bwMode="auto">
            <a:xfrm>
              <a:off x="3608176" y="3358639"/>
              <a:ext cx="1222615" cy="228973"/>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wrap="square" lIns="0" tIns="0" rIns="0" bIns="0">
              <a:spAutoFit/>
            </a:bodyPr>
            <a:lstStyle/>
            <a:p>
              <a:pPr>
                <a:defRPr/>
              </a:pPr>
              <a:r>
                <a:rPr lang="en-US" sz="1600" b="1" dirty="0" err="1" smtClean="0">
                  <a:solidFill>
                    <a:srgbClr val="000000"/>
                  </a:solidFill>
                  <a:latin typeface="+mj-lt"/>
                </a:rPr>
                <a:t>AnniWF</a:t>
              </a:r>
              <a:endParaRPr lang="en-US" sz="1600" b="1" dirty="0">
                <a:solidFill>
                  <a:srgbClr val="000000"/>
                </a:solidFill>
                <a:latin typeface="+mj-lt"/>
              </a:endParaRPr>
            </a:p>
          </p:txBody>
        </p:sp>
      </p:grpSp>
      <p:sp>
        <p:nvSpPr>
          <p:cNvPr id="376842" name="Rectangle 10"/>
          <p:cNvSpPr>
            <a:spLocks noChangeArrowheads="1"/>
          </p:cNvSpPr>
          <p:nvPr/>
        </p:nvSpPr>
        <p:spPr bwMode="auto">
          <a:xfrm>
            <a:off x="328072" y="6525198"/>
            <a:ext cx="6089979" cy="349949"/>
          </a:xfrm>
          <a:prstGeom prst="rect">
            <a:avLst/>
          </a:prstGeom>
          <a:noFill/>
          <a:ln w="9525">
            <a:noFill/>
            <a:miter lim="800000"/>
            <a:headEnd/>
            <a:tailEnd/>
          </a:ln>
        </p:spPr>
        <p:txBody>
          <a:bodyPr wrap="square" lIns="91420" tIns="45711" rIns="91420" bIns="45711">
            <a:prstTxWarp prst="textNoShape">
              <a:avLst/>
            </a:prstTxWarp>
            <a:spAutoFit/>
          </a:bodyPr>
          <a:lstStyle/>
          <a:p>
            <a:r>
              <a:rPr lang="en-US" dirty="0" smtClean="0">
                <a:solidFill>
                  <a:srgbClr val="4F81BD"/>
                </a:solidFill>
              </a:rPr>
              <a:t>http://workflow.biosemantics.org/t2web/workflow/2725</a:t>
            </a:r>
            <a:endParaRPr lang="en-US" dirty="0">
              <a:solidFill>
                <a:srgbClr val="4F81BD"/>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z="2800" dirty="0" smtClean="0"/>
              <a:t>Digital Repository</a:t>
            </a:r>
            <a:br>
              <a:rPr lang="en-US" sz="2800" dirty="0" smtClean="0"/>
            </a:br>
            <a:r>
              <a:rPr lang="en-US" sz="2400" b="0" dirty="0" smtClean="0">
                <a:solidFill>
                  <a:schemeClr val="tx1"/>
                </a:solidFill>
              </a:rPr>
              <a:t>myExperiment.org</a:t>
            </a:r>
            <a:endParaRPr lang="en-US" sz="2800" b="0" dirty="0">
              <a:solidFill>
                <a:schemeClr val="tx1"/>
              </a:solidFill>
            </a:endParaRPr>
          </a:p>
        </p:txBody>
      </p:sp>
      <p:sp>
        <p:nvSpPr>
          <p:cNvPr id="9221" name="Rectangle 5"/>
          <p:cNvSpPr>
            <a:spLocks/>
          </p:cNvSpPr>
          <p:nvPr/>
        </p:nvSpPr>
        <p:spPr bwMode="auto">
          <a:xfrm>
            <a:off x="2546838" y="88900"/>
            <a:ext cx="6478466" cy="306388"/>
          </a:xfrm>
          <a:prstGeom prst="rect">
            <a:avLst/>
          </a:prstGeom>
          <a:noFill/>
          <a:ln w="12700" cap="rnd">
            <a:noFill/>
            <a:round/>
            <a:headEnd type="none" w="med" len="med"/>
            <a:tailEnd type="none" w="med" len="med"/>
          </a:ln>
        </p:spPr>
        <p:txBody>
          <a:bodyPr lIns="0" tIns="0" rIns="0" bIns="0">
            <a:prstTxWarp prst="textNoShape">
              <a:avLst/>
            </a:prstTxWarp>
          </a:bodyPr>
          <a:lstStyle/>
          <a:p>
            <a:endParaRPr lang="en-US"/>
          </a:p>
        </p:txBody>
      </p:sp>
      <p:sp>
        <p:nvSpPr>
          <p:cNvPr id="12" name="Rectangle 9"/>
          <p:cNvSpPr>
            <a:spLocks/>
          </p:cNvSpPr>
          <p:nvPr/>
        </p:nvSpPr>
        <p:spPr bwMode="auto">
          <a:xfrm>
            <a:off x="338505" y="1100139"/>
            <a:ext cx="8452338" cy="5705475"/>
          </a:xfrm>
          <a:prstGeom prst="rect">
            <a:avLst/>
          </a:prstGeom>
          <a:noFill/>
          <a:ln w="6350" cap="flat">
            <a:noFill/>
            <a:round/>
            <a:headEnd type="none" w="med" len="med"/>
            <a:tailEnd type="none" w="med" len="med"/>
          </a:ln>
        </p:spPr>
        <p:txBody>
          <a:bodyPr lIns="177800" tIns="177800" rIns="177800" bIns="177800">
            <a:prstTxWarp prst="textNoShape">
              <a:avLst/>
            </a:prstTxWarp>
          </a:bodyPr>
          <a:lstStyle/>
          <a:p>
            <a:pPr algn="just">
              <a:spcBef>
                <a:spcPts val="100"/>
              </a:spcBef>
            </a:pPr>
            <a:endParaRPr lang="en-US" sz="1800" b="0" dirty="0" smtClean="0">
              <a:solidFill>
                <a:schemeClr val="tx1"/>
              </a:solidFill>
              <a:ea typeface="Arial" charset="0"/>
              <a:cs typeface="Arial" charset="0"/>
              <a:sym typeface="Arial" charset="0"/>
            </a:endParaRPr>
          </a:p>
        </p:txBody>
      </p:sp>
      <p:sp>
        <p:nvSpPr>
          <p:cNvPr id="9" name="Rectangle 9"/>
          <p:cNvSpPr>
            <a:spLocks/>
          </p:cNvSpPr>
          <p:nvPr/>
        </p:nvSpPr>
        <p:spPr bwMode="auto">
          <a:xfrm>
            <a:off x="479181" y="1207698"/>
            <a:ext cx="4265347" cy="4885598"/>
          </a:xfrm>
          <a:prstGeom prst="rect">
            <a:avLst/>
          </a:prstGeom>
          <a:noFill/>
          <a:ln w="6350" cap="flat">
            <a:noFill/>
            <a:round/>
            <a:headEnd type="none" w="med" len="med"/>
            <a:tailEnd type="none" w="med" len="med"/>
          </a:ln>
        </p:spPr>
        <p:txBody>
          <a:bodyPr lIns="177800" tIns="177800" rIns="177800" bIns="177800">
            <a:prstTxWarp prst="textNoShape">
              <a:avLst/>
            </a:prstTxWarp>
          </a:bodyPr>
          <a:lstStyle/>
          <a:p>
            <a:pPr algn="just">
              <a:spcBef>
                <a:spcPts val="100"/>
              </a:spcBef>
            </a:pPr>
            <a:r>
              <a:rPr lang="en-US" sz="3600" b="0" dirty="0" smtClean="0">
                <a:solidFill>
                  <a:srgbClr val="5E574E"/>
                </a:solidFill>
                <a:latin typeface="+mn-lt"/>
                <a:ea typeface="Lucida Grande" charset="0"/>
                <a:cs typeface="Bradley Hand ITC TT-Bold"/>
                <a:sym typeface="Arial" charset="0"/>
              </a:rPr>
              <a:t>The recipes store</a:t>
            </a:r>
          </a:p>
          <a:p>
            <a:pPr algn="just">
              <a:spcBef>
                <a:spcPts val="100"/>
              </a:spcBef>
            </a:pPr>
            <a:endParaRPr lang="en-US" sz="2400" b="0" dirty="0" smtClean="0">
              <a:solidFill>
                <a:srgbClr val="5E574E"/>
              </a:solidFill>
              <a:latin typeface="+mn-lt"/>
              <a:ea typeface="Lucida Grande" charset="0"/>
              <a:cs typeface="Bradley Hand ITC TT-Bold"/>
              <a:sym typeface="Arial" charset="0"/>
            </a:endParaRPr>
          </a:p>
          <a:p>
            <a:pPr marL="342900" indent="-342900" algn="just">
              <a:spcBef>
                <a:spcPts val="100"/>
              </a:spcBef>
              <a:buFont typeface="Arial"/>
              <a:buChar char="•"/>
            </a:pPr>
            <a:r>
              <a:rPr lang="en-US" sz="2400" b="0" dirty="0" smtClean="0">
                <a:solidFill>
                  <a:srgbClr val="5E574E"/>
                </a:solidFill>
                <a:latin typeface="+mn-lt"/>
                <a:ea typeface="Lucida Grande" charset="0"/>
                <a:cs typeface="Bradley Hand ITC TT-Bold"/>
                <a:sym typeface="Arial" charset="0"/>
              </a:rPr>
              <a:t>Find workflows</a:t>
            </a:r>
          </a:p>
          <a:p>
            <a:pPr marL="342900" indent="-342900" algn="just">
              <a:spcBef>
                <a:spcPts val="100"/>
              </a:spcBef>
              <a:buFont typeface="Arial"/>
              <a:buChar char="•"/>
            </a:pPr>
            <a:r>
              <a:rPr lang="en-US" sz="2400" b="0" dirty="0" smtClean="0">
                <a:solidFill>
                  <a:srgbClr val="5E574E"/>
                </a:solidFill>
                <a:latin typeface="+mn-lt"/>
                <a:ea typeface="Lucida Grande" charset="0"/>
                <a:cs typeface="Bradley Hand ITC TT-Bold"/>
                <a:sym typeface="Arial" charset="0"/>
              </a:rPr>
              <a:t>Share workflows </a:t>
            </a:r>
            <a:r>
              <a:rPr lang="en-US" sz="2400" dirty="0" smtClean="0">
                <a:solidFill>
                  <a:srgbClr val="5E574E"/>
                </a:solidFill>
                <a:latin typeface="+mn-lt"/>
                <a:ea typeface="Lucida Grande" charset="0"/>
                <a:cs typeface="Bradley Hand ITC TT-Bold"/>
                <a:sym typeface="Arial" charset="0"/>
              </a:rPr>
              <a:t>&amp;</a:t>
            </a:r>
            <a:r>
              <a:rPr lang="en-US" sz="2400" b="0" dirty="0" smtClean="0">
                <a:solidFill>
                  <a:srgbClr val="5E574E"/>
                </a:solidFill>
                <a:latin typeface="+mn-lt"/>
                <a:ea typeface="Lucida Grande" charset="0"/>
                <a:cs typeface="Bradley Hand ITC TT-Bold"/>
                <a:sym typeface="Arial" charset="0"/>
              </a:rPr>
              <a:t> files</a:t>
            </a:r>
          </a:p>
          <a:p>
            <a:pPr marL="342900" indent="-342900" algn="just">
              <a:spcBef>
                <a:spcPts val="100"/>
              </a:spcBef>
              <a:buFont typeface="Arial"/>
              <a:buChar char="•"/>
            </a:pPr>
            <a:r>
              <a:rPr lang="en-US" sz="2400" b="0" dirty="0" smtClean="0">
                <a:solidFill>
                  <a:srgbClr val="5E574E"/>
                </a:solidFill>
                <a:latin typeface="+mn-lt"/>
                <a:ea typeface="Lucida Grande" charset="0"/>
                <a:cs typeface="Bradley Hand ITC TT-Bold"/>
                <a:sym typeface="Arial" charset="0"/>
              </a:rPr>
              <a:t>Find people</a:t>
            </a:r>
          </a:p>
          <a:p>
            <a:pPr marL="342900" indent="-342900" algn="just">
              <a:spcBef>
                <a:spcPts val="100"/>
              </a:spcBef>
              <a:buFont typeface="Arial"/>
              <a:buChar char="•"/>
            </a:pPr>
            <a:r>
              <a:rPr lang="en-US" sz="2400" b="0" dirty="0">
                <a:solidFill>
                  <a:srgbClr val="5E574E"/>
                </a:solidFill>
                <a:latin typeface="+mn-lt"/>
                <a:ea typeface="Lucida Grande" charset="0"/>
                <a:cs typeface="Bradley Hand ITC TT-Bold"/>
                <a:sym typeface="Arial" charset="0"/>
              </a:rPr>
              <a:t>B</a:t>
            </a:r>
            <a:r>
              <a:rPr lang="en-US" sz="2400" b="0" dirty="0" smtClean="0">
                <a:solidFill>
                  <a:srgbClr val="5E574E"/>
                </a:solidFill>
                <a:latin typeface="+mn-lt"/>
                <a:ea typeface="Lucida Grande" charset="0"/>
                <a:cs typeface="Bradley Hand ITC TT-Bold"/>
                <a:sym typeface="Arial" charset="0"/>
              </a:rPr>
              <a:t>uild communities</a:t>
            </a:r>
          </a:p>
          <a:p>
            <a:pPr marL="342900" indent="-342900" algn="just">
              <a:spcBef>
                <a:spcPts val="100"/>
              </a:spcBef>
              <a:buFont typeface="Arial"/>
              <a:buChar char="•"/>
            </a:pPr>
            <a:r>
              <a:rPr lang="en-US" sz="2400" b="0" dirty="0">
                <a:solidFill>
                  <a:srgbClr val="5E574E"/>
                </a:solidFill>
                <a:latin typeface="+mn-lt"/>
                <a:ea typeface="Lucida Grande" charset="0"/>
                <a:cs typeface="Bradley Hand ITC TT-Bold"/>
                <a:sym typeface="Arial" charset="0"/>
              </a:rPr>
              <a:t>Publish </a:t>
            </a:r>
            <a:r>
              <a:rPr lang="en-US" sz="2400" b="0" dirty="0" smtClean="0">
                <a:solidFill>
                  <a:srgbClr val="5E574E"/>
                </a:solidFill>
                <a:latin typeface="+mn-lt"/>
                <a:ea typeface="Lucida Grande" charset="0"/>
                <a:cs typeface="Bradley Hand ITC TT-Bold"/>
                <a:sym typeface="Arial" charset="0"/>
              </a:rPr>
              <a:t>packages</a:t>
            </a:r>
          </a:p>
          <a:p>
            <a:pPr marL="342900" indent="-342900" algn="just">
              <a:spcBef>
                <a:spcPts val="100"/>
              </a:spcBef>
              <a:buFont typeface="Arial"/>
              <a:buChar char="•"/>
            </a:pPr>
            <a:r>
              <a:rPr lang="en-US" sz="2400" b="0" dirty="0" smtClean="0">
                <a:solidFill>
                  <a:srgbClr val="5E574E"/>
                </a:solidFill>
                <a:latin typeface="+mn-lt"/>
                <a:ea typeface="Lucida Grande" charset="0"/>
                <a:cs typeface="Bradley Hand ITC TT-Bold"/>
                <a:sym typeface="Arial" charset="0"/>
              </a:rPr>
              <a:t>Tag workflows</a:t>
            </a:r>
          </a:p>
          <a:p>
            <a:pPr marL="342900" indent="-342900" algn="just">
              <a:spcBef>
                <a:spcPts val="100"/>
              </a:spcBef>
              <a:buFont typeface="Arial"/>
              <a:buChar char="•"/>
            </a:pPr>
            <a:r>
              <a:rPr lang="en-US" sz="2400" b="0" dirty="0" smtClean="0">
                <a:solidFill>
                  <a:srgbClr val="5E574E"/>
                </a:solidFill>
                <a:latin typeface="+mn-lt"/>
                <a:ea typeface="Lucida Grande" charset="0"/>
                <a:cs typeface="Bradley Hand ITC TT-Bold"/>
                <a:sym typeface="Arial" charset="0"/>
              </a:rPr>
              <a:t>Score, rate, comment</a:t>
            </a:r>
          </a:p>
          <a:p>
            <a:pPr marL="342900" indent="-342900" algn="just">
              <a:spcBef>
                <a:spcPts val="100"/>
              </a:spcBef>
              <a:buFont typeface="Arial"/>
              <a:buChar char="•"/>
            </a:pPr>
            <a:endParaRPr lang="en-US" sz="2400" b="0" dirty="0" smtClean="0">
              <a:solidFill>
                <a:srgbClr val="5E574E"/>
              </a:solidFill>
              <a:latin typeface="+mn-lt"/>
              <a:ea typeface="Lucida Grande" charset="0"/>
              <a:cs typeface="Bradley Hand ITC TT-Bold"/>
              <a:sym typeface="Arial" charset="0"/>
            </a:endParaRPr>
          </a:p>
        </p:txBody>
      </p:sp>
      <p:pic>
        <p:nvPicPr>
          <p:cNvPr id="3" name="Imagen 2" descr="Picture 3.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508075" y="1215856"/>
            <a:ext cx="4083836" cy="502745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6354536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Instructions for workflow authors</a:t>
            </a:r>
            <a:br>
              <a:rPr lang="en-GB" sz="2800" dirty="0" smtClean="0"/>
            </a:br>
            <a:r>
              <a:rPr lang="en-GB" sz="2000" b="0" dirty="0" smtClean="0">
                <a:solidFill>
                  <a:schemeClr val="tx1"/>
                </a:solidFill>
              </a:rPr>
              <a:t>10 Best Practices for creating workflows</a:t>
            </a:r>
            <a:endParaRPr lang="nl-NL" sz="2800" b="0" dirty="0">
              <a:solidFill>
                <a:schemeClr val="tx1"/>
              </a:solidFill>
            </a:endParaRPr>
          </a:p>
        </p:txBody>
      </p:sp>
      <p:sp>
        <p:nvSpPr>
          <p:cNvPr id="3" name="Content Placeholder 2"/>
          <p:cNvSpPr>
            <a:spLocks noGrp="1"/>
          </p:cNvSpPr>
          <p:nvPr>
            <p:ph idx="1"/>
          </p:nvPr>
        </p:nvSpPr>
        <p:spPr>
          <a:xfrm>
            <a:off x="1035169" y="1121878"/>
            <a:ext cx="7648031" cy="5141339"/>
          </a:xfrm>
        </p:spPr>
        <p:txBody>
          <a:bodyPr anchor="ctr"/>
          <a:lstStyle/>
          <a:p>
            <a:pPr marL="685587" indent="-685587">
              <a:lnSpc>
                <a:spcPct val="100000"/>
              </a:lnSpc>
              <a:spcAft>
                <a:spcPts val="600"/>
              </a:spcAft>
              <a:buFont typeface="+mj-lt"/>
              <a:buAutoNum type="arabicPeriod"/>
              <a:defRPr/>
            </a:pPr>
            <a:r>
              <a:rPr lang="en-US" sz="2400" b="1" dirty="0" smtClean="0"/>
              <a:t>Make a sketch workflow</a:t>
            </a:r>
          </a:p>
          <a:p>
            <a:pPr marL="685587" indent="-685587">
              <a:lnSpc>
                <a:spcPct val="100000"/>
              </a:lnSpc>
              <a:spcAft>
                <a:spcPts val="600"/>
              </a:spcAft>
              <a:buFont typeface="+mj-lt"/>
              <a:buAutoNum type="arabicPeriod"/>
              <a:defRPr/>
            </a:pPr>
            <a:r>
              <a:rPr lang="en-US" sz="2400" b="1" dirty="0" smtClean="0"/>
              <a:t>Use modules</a:t>
            </a:r>
          </a:p>
          <a:p>
            <a:pPr marL="685587" indent="-685587">
              <a:lnSpc>
                <a:spcPct val="100000"/>
              </a:lnSpc>
              <a:spcAft>
                <a:spcPts val="600"/>
              </a:spcAft>
              <a:buFont typeface="+mj-lt"/>
              <a:buAutoNum type="arabicPeriod"/>
              <a:defRPr/>
            </a:pPr>
            <a:r>
              <a:rPr lang="en-US" sz="2400" b="1" dirty="0" smtClean="0"/>
              <a:t>Think about the output</a:t>
            </a:r>
          </a:p>
          <a:p>
            <a:pPr marL="685587" indent="-685587">
              <a:lnSpc>
                <a:spcPct val="100000"/>
              </a:lnSpc>
              <a:spcAft>
                <a:spcPts val="600"/>
              </a:spcAft>
              <a:buFont typeface="+mj-lt"/>
              <a:buAutoNum type="arabicPeriod"/>
              <a:defRPr/>
            </a:pPr>
            <a:r>
              <a:rPr lang="en-US" sz="2400" b="1" dirty="0" smtClean="0"/>
              <a:t>Provide example inputs and outputs</a:t>
            </a:r>
          </a:p>
          <a:p>
            <a:pPr marL="685587" indent="-685587">
              <a:lnSpc>
                <a:spcPct val="100000"/>
              </a:lnSpc>
              <a:spcAft>
                <a:spcPts val="600"/>
              </a:spcAft>
              <a:buFont typeface="+mj-lt"/>
              <a:buAutoNum type="arabicPeriod"/>
              <a:defRPr/>
            </a:pPr>
            <a:r>
              <a:rPr lang="en-US" sz="2400" b="1" dirty="0" smtClean="0"/>
              <a:t>Annotate</a:t>
            </a:r>
          </a:p>
          <a:p>
            <a:pPr marL="685587" indent="-685587">
              <a:lnSpc>
                <a:spcPct val="100000"/>
              </a:lnSpc>
              <a:spcAft>
                <a:spcPts val="600"/>
              </a:spcAft>
              <a:buFont typeface="+mj-lt"/>
              <a:buAutoNum type="arabicPeriod"/>
              <a:defRPr/>
            </a:pPr>
            <a:r>
              <a:rPr lang="en-US" sz="2400" b="1" dirty="0" smtClean="0"/>
              <a:t>Test execution from outside local environment</a:t>
            </a:r>
          </a:p>
          <a:p>
            <a:pPr marL="685587" indent="-685587">
              <a:lnSpc>
                <a:spcPct val="100000"/>
              </a:lnSpc>
              <a:spcAft>
                <a:spcPts val="600"/>
              </a:spcAft>
              <a:buFont typeface="+mj-lt"/>
              <a:buAutoNum type="arabicPeriod"/>
              <a:defRPr/>
            </a:pPr>
            <a:r>
              <a:rPr lang="en-US" sz="2400" b="1" dirty="0" smtClean="0"/>
              <a:t>Choose services carefully</a:t>
            </a:r>
          </a:p>
          <a:p>
            <a:pPr marL="685587" indent="-685587">
              <a:lnSpc>
                <a:spcPct val="100000"/>
              </a:lnSpc>
              <a:spcAft>
                <a:spcPts val="600"/>
              </a:spcAft>
              <a:buFont typeface="+mj-lt"/>
              <a:buAutoNum type="arabicPeriod"/>
              <a:defRPr/>
            </a:pPr>
            <a:r>
              <a:rPr lang="en-US" sz="2400" b="1" dirty="0" smtClean="0"/>
              <a:t>Reuse existing workflows</a:t>
            </a:r>
          </a:p>
          <a:p>
            <a:pPr marL="685587" indent="-685587">
              <a:lnSpc>
                <a:spcPct val="100000"/>
              </a:lnSpc>
              <a:spcAft>
                <a:spcPts val="600"/>
              </a:spcAft>
              <a:buFont typeface="+mj-lt"/>
              <a:buAutoNum type="arabicPeriod"/>
              <a:defRPr/>
            </a:pPr>
            <a:r>
              <a:rPr lang="en-US" sz="2400" b="1" dirty="0" smtClean="0"/>
              <a:t>Advertise</a:t>
            </a:r>
          </a:p>
          <a:p>
            <a:pPr marL="685587" indent="-685587">
              <a:lnSpc>
                <a:spcPct val="100000"/>
              </a:lnSpc>
              <a:spcAft>
                <a:spcPts val="600"/>
              </a:spcAft>
              <a:buFont typeface="+mj-lt"/>
              <a:buAutoNum type="arabicPeriod"/>
              <a:defRPr/>
            </a:pPr>
            <a:r>
              <a:rPr lang="en-US" sz="2400" b="1" dirty="0" smtClean="0"/>
              <a:t>Maintain</a:t>
            </a:r>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15</a:t>
            </a:fld>
            <a:endParaRPr lang="en-GB"/>
          </a:p>
        </p:txBody>
      </p:sp>
      <p:grpSp>
        <p:nvGrpSpPr>
          <p:cNvPr id="7" name="Group 9"/>
          <p:cNvGrpSpPr/>
          <p:nvPr/>
        </p:nvGrpSpPr>
        <p:grpSpPr>
          <a:xfrm>
            <a:off x="7217332" y="5041900"/>
            <a:ext cx="1003300" cy="1003300"/>
            <a:chOff x="7217332" y="5041900"/>
            <a:chExt cx="1003300" cy="1003300"/>
          </a:xfrm>
        </p:grpSpPr>
        <p:sp>
          <p:nvSpPr>
            <p:cNvPr id="8" name="12-Point Star 7"/>
            <p:cNvSpPr/>
            <p:nvPr/>
          </p:nvSpPr>
          <p:spPr bwMode="auto">
            <a:xfrm>
              <a:off x="7217332" y="5041900"/>
              <a:ext cx="1003300" cy="1003300"/>
            </a:xfrm>
            <a:prstGeom prst="star12">
              <a:avLst/>
            </a:prstGeom>
            <a:solidFill>
              <a:srgbClr val="FF9900"/>
            </a:solidFill>
            <a:ln w="381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defTabSz="449124"/>
              <a:endParaRPr lang="en-US" dirty="0" smtClean="0"/>
            </a:p>
          </p:txBody>
        </p:sp>
        <p:sp>
          <p:nvSpPr>
            <p:cNvPr id="9" name="TextBox 8"/>
            <p:cNvSpPr txBox="1"/>
            <p:nvPr/>
          </p:nvSpPr>
          <p:spPr>
            <a:xfrm>
              <a:off x="7338109" y="5368566"/>
              <a:ext cx="761747" cy="349968"/>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b="1" dirty="0" smtClean="0">
                  <a:ln w="11430"/>
                  <a:effectLst>
                    <a:outerShdw blurRad="50800" dist="39000" dir="5460000" algn="tl">
                      <a:srgbClr val="000000">
                        <a:alpha val="38000"/>
                      </a:srgbClr>
                    </a:outerShdw>
                  </a:effectLst>
                </a:rPr>
                <a:t>10/10</a:t>
              </a:r>
              <a:endParaRPr lang="en-US" b="1" dirty="0">
                <a:ln w="11430"/>
                <a:effectLst>
                  <a:outerShdw blurRad="50800" dist="39000" dir="5460000" algn="tl">
                    <a:srgbClr val="000000">
                      <a:alpha val="38000"/>
                    </a:srgbClr>
                  </a:outerShdw>
                </a:effectLst>
              </a:endParaRP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b="0" dirty="0" smtClean="0"/>
              <a:t>Reproducible Science</a:t>
            </a:r>
            <a:r>
              <a:rPr lang="en-US" sz="2800" dirty="0" smtClean="0"/>
              <a:t/>
            </a:r>
            <a:br>
              <a:rPr lang="en-US" sz="2800" dirty="0" smtClean="0"/>
            </a:br>
            <a:r>
              <a:rPr lang="en-US" sz="2800" dirty="0" smtClean="0">
                <a:solidFill>
                  <a:srgbClr val="FF0000"/>
                </a:solidFill>
              </a:rPr>
              <a:t>Is a workflow sufficient?</a:t>
            </a:r>
            <a:endParaRPr lang="en-US" sz="2800" dirty="0"/>
          </a:p>
        </p:txBody>
      </p:sp>
      <p:sp>
        <p:nvSpPr>
          <p:cNvPr id="5" name="Content Placeholder 4"/>
          <p:cNvSpPr>
            <a:spLocks noGrp="1"/>
          </p:cNvSpPr>
          <p:nvPr>
            <p:ph idx="1"/>
          </p:nvPr>
        </p:nvSpPr>
        <p:spPr>
          <a:xfrm>
            <a:off x="597532" y="1121878"/>
            <a:ext cx="3711921" cy="5141339"/>
          </a:xfrm>
        </p:spPr>
        <p:txBody>
          <a:bodyPr anchor="ctr"/>
          <a:lstStyle/>
          <a:p>
            <a:pPr marL="0" indent="0" algn="ctr"/>
            <a:r>
              <a:rPr lang="en-GB" sz="2400" b="1" dirty="0" smtClean="0">
                <a:solidFill>
                  <a:srgbClr val="FF6309"/>
                </a:solidFill>
              </a:rPr>
              <a:t>Useful Preservation</a:t>
            </a:r>
            <a:br>
              <a:rPr lang="en-GB" sz="2400" b="1" dirty="0" smtClean="0">
                <a:solidFill>
                  <a:srgbClr val="FF6309"/>
                </a:solidFill>
              </a:rPr>
            </a:br>
            <a:r>
              <a:rPr lang="en-GB" sz="2400" b="1" dirty="0" smtClean="0">
                <a:solidFill>
                  <a:srgbClr val="FF6309"/>
                </a:solidFill>
              </a:rPr>
              <a:t> = </a:t>
            </a:r>
            <a:br>
              <a:rPr lang="en-GB" sz="2400" b="1" dirty="0" smtClean="0">
                <a:solidFill>
                  <a:srgbClr val="FF6309"/>
                </a:solidFill>
              </a:rPr>
            </a:br>
            <a:r>
              <a:rPr lang="en-GB" sz="2400" b="1" dirty="0" smtClean="0">
                <a:solidFill>
                  <a:srgbClr val="FF6309"/>
                </a:solidFill>
              </a:rPr>
              <a:t>Understandable Objects</a:t>
            </a:r>
          </a:p>
          <a:p>
            <a:pPr marL="0" indent="0" algn="ctr"/>
            <a:endParaRPr lang="en-GB" sz="2400" dirty="0" smtClean="0"/>
          </a:p>
          <a:p>
            <a:pPr marL="0" indent="0" algn="ctr"/>
            <a:r>
              <a:rPr lang="en-GB" sz="1600" dirty="0" smtClean="0"/>
              <a:t>Reproduce, Reuse, Repurpose, Repair, ...</a:t>
            </a:r>
          </a:p>
          <a:p>
            <a:endParaRPr lang="en-US" sz="2400" i="1" dirty="0">
              <a:solidFill>
                <a:srgbClr val="C00000"/>
              </a:solidFill>
            </a:endParaRPr>
          </a:p>
        </p:txBody>
      </p:sp>
      <p:sp>
        <p:nvSpPr>
          <p:cNvPr id="7" name="TextBox 6"/>
          <p:cNvSpPr txBox="1"/>
          <p:nvPr/>
        </p:nvSpPr>
        <p:spPr>
          <a:xfrm>
            <a:off x="4567331" y="5852480"/>
            <a:ext cx="4142104" cy="349939"/>
          </a:xfrm>
          <a:prstGeom prst="rect">
            <a:avLst/>
          </a:prstGeom>
          <a:noFill/>
          <a:effectLst>
            <a:outerShdw blurRad="50800" dist="38100" dir="5400000" algn="t" rotWithShape="0">
              <a:prstClr val="black">
                <a:alpha val="40000"/>
              </a:prstClr>
            </a:outerShdw>
          </a:effectLst>
        </p:spPr>
        <p:txBody>
          <a:bodyPr wrap="square" lIns="91410" tIns="45706" rIns="91410" bIns="45706" rtlCol="0">
            <a:spAutoFit/>
          </a:bodyPr>
          <a:lstStyle/>
          <a:p>
            <a:pPr algn="ctr"/>
            <a:r>
              <a:rPr lang="en-US" sz="900" dirty="0" smtClean="0">
                <a:solidFill>
                  <a:srgbClr val="C00000"/>
                </a:solidFill>
              </a:rPr>
              <a:t>Reproduced from </a:t>
            </a:r>
            <a:r>
              <a:rPr lang="en-US" sz="900" dirty="0" err="1" smtClean="0">
                <a:solidFill>
                  <a:srgbClr val="C00000"/>
                </a:solidFill>
              </a:rPr>
              <a:t>Jelier</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r>
              <a:rPr lang="en-US" sz="900" i="1" dirty="0" smtClean="0">
                <a:solidFill>
                  <a:srgbClr val="C00000"/>
                </a:solidFill>
              </a:rPr>
              <a:t> </a:t>
            </a:r>
            <a:r>
              <a:rPr lang="en-US" sz="900" dirty="0" err="1" smtClean="0">
                <a:solidFill>
                  <a:srgbClr val="C00000"/>
                </a:solidFill>
              </a:rPr>
              <a:t>Schuemie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Hettne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Haagen</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br>
              <a:rPr lang="en-US" sz="900" dirty="0" smtClean="0">
                <a:solidFill>
                  <a:srgbClr val="C00000"/>
                </a:solidFill>
              </a:rPr>
            </a:br>
            <a:r>
              <a:rPr lang="en-US" sz="900" dirty="0" smtClean="0">
                <a:solidFill>
                  <a:srgbClr val="C00000"/>
                </a:solidFill>
              </a:rPr>
              <a:t>http://biosemantics.org</a:t>
            </a:r>
            <a:r>
              <a:rPr lang="en-US" sz="900" i="1" dirty="0" smtClean="0">
                <a:solidFill>
                  <a:srgbClr val="C00000"/>
                </a:solidFill>
              </a:rPr>
              <a:t> , myExperiment.org/workflows/2197</a:t>
            </a:r>
            <a:endParaRPr lang="en-US" sz="900" i="1" dirty="0">
              <a:solidFill>
                <a:srgbClr val="C00000"/>
              </a:solidFill>
            </a:endParaRPr>
          </a:p>
        </p:txBody>
      </p:sp>
      <p:pic>
        <p:nvPicPr>
          <p:cNvPr id="8" name="Picture 2"/>
          <p:cNvPicPr>
            <a:picLocks noChangeAspect="1" noChangeArrowheads="1"/>
          </p:cNvPicPr>
          <p:nvPr/>
        </p:nvPicPr>
        <p:blipFill>
          <a:blip r:embed="rId2" cstate="print"/>
          <a:srcRect/>
          <a:stretch>
            <a:fillRect/>
          </a:stretch>
        </p:blipFill>
        <p:spPr bwMode="auto">
          <a:xfrm>
            <a:off x="4726119" y="1223469"/>
            <a:ext cx="3747925" cy="4573586"/>
          </a:xfrm>
          <a:prstGeom prst="rect">
            <a:avLst/>
          </a:prstGeom>
          <a:noFill/>
          <a:ln w="9525">
            <a:noFill/>
            <a:round/>
            <a:headEnd/>
            <a:tailEnd/>
          </a:ln>
          <a:effectLst/>
        </p:spPr>
      </p:pic>
      <p:sp>
        <p:nvSpPr>
          <p:cNvPr id="9" name="Oval Callout 8"/>
          <p:cNvSpPr/>
          <p:nvPr/>
        </p:nvSpPr>
        <p:spPr bwMode="auto">
          <a:xfrm>
            <a:off x="2218099" y="5220929"/>
            <a:ext cx="2073244" cy="872054"/>
          </a:xfrm>
          <a:prstGeom prst="wedgeEllipseCallout">
            <a:avLst>
              <a:gd name="adj1" fmla="val 67813"/>
              <a:gd name="adj2" fmla="val -45000"/>
            </a:avLst>
          </a:prstGeom>
          <a:noFill/>
          <a:ln w="38100">
            <a:solidFill>
              <a:srgbClr val="FF9900"/>
            </a:solid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10" tIns="45706" rIns="91410" bIns="45706" numCol="1" rtlCol="0" anchor="t" anchorCtr="0" compatLnSpc="1">
            <a:prstTxWarp prst="textNoShape">
              <a:avLst/>
            </a:prstTxWarp>
          </a:bodyPr>
          <a:lstStyle/>
          <a:p>
            <a:pPr algn="ctr" defTabSz="449124"/>
            <a:r>
              <a:rPr lang="en-GB" i="1" dirty="0" smtClean="0">
                <a:cs typeface="DejaVu Sans" charset="0"/>
              </a:rPr>
              <a:t>What is this doing?</a:t>
            </a:r>
            <a:endParaRPr lang="nl-NL" i="1" dirty="0" smtClean="0">
              <a:cs typeface="DejaVu Sans"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4" name="Picture 2" descr="http://raphaelhertzog.com/files/2010/10/new-package-magic-300x228.jpg"/>
          <p:cNvPicPr>
            <a:picLocks noChangeAspect="1" noChangeArrowheads="1"/>
          </p:cNvPicPr>
          <p:nvPr/>
        </p:nvPicPr>
        <p:blipFill>
          <a:blip r:embed="rId2" cstate="print"/>
          <a:srcRect/>
          <a:stretch>
            <a:fillRect/>
          </a:stretch>
        </p:blipFill>
        <p:spPr bwMode="auto">
          <a:xfrm>
            <a:off x="2515360" y="3185652"/>
            <a:ext cx="4113281" cy="3126095"/>
          </a:xfrm>
          <a:prstGeom prst="rect">
            <a:avLst/>
          </a:prstGeom>
          <a:noFill/>
        </p:spPr>
      </p:pic>
      <p:pic>
        <p:nvPicPr>
          <p:cNvPr id="38917" name="Picture 5"/>
          <p:cNvPicPr>
            <a:picLocks noChangeAspect="1" noChangeArrowheads="1"/>
          </p:cNvPicPr>
          <p:nvPr/>
        </p:nvPicPr>
        <p:blipFill>
          <a:blip r:embed="rId3" cstate="print"/>
          <a:srcRect/>
          <a:stretch>
            <a:fillRect/>
          </a:stretch>
        </p:blipFill>
        <p:spPr bwMode="auto">
          <a:xfrm rot="21087135">
            <a:off x="5412659" y="1268361"/>
            <a:ext cx="2728451" cy="1905000"/>
          </a:xfrm>
          <a:prstGeom prst="rect">
            <a:avLst/>
          </a:prstGeom>
          <a:solidFill>
            <a:srgbClr val="FFFFFF"/>
          </a:solidFill>
          <a:ln w="9525">
            <a:noFill/>
            <a:miter lim="800000"/>
            <a:headEnd/>
            <a:tailEnd/>
          </a:ln>
        </p:spPr>
      </p:pic>
      <p:sp>
        <p:nvSpPr>
          <p:cNvPr id="2" name="Title 1"/>
          <p:cNvSpPr>
            <a:spLocks noGrp="1"/>
          </p:cNvSpPr>
          <p:nvPr>
            <p:ph type="title"/>
          </p:nvPr>
        </p:nvSpPr>
        <p:spPr/>
        <p:txBody>
          <a:bodyPr/>
          <a:lstStyle/>
          <a:p>
            <a:r>
              <a:rPr lang="en-GB" sz="2400" b="0" dirty="0" smtClean="0"/>
              <a:t>Useful preservation 1</a:t>
            </a:r>
            <a:r>
              <a:rPr lang="en-GB" dirty="0" smtClean="0"/>
              <a:t/>
            </a:r>
            <a:br>
              <a:rPr lang="en-GB" dirty="0" smtClean="0"/>
            </a:br>
            <a:r>
              <a:rPr lang="en-GB" sz="2800" dirty="0" err="1" smtClean="0"/>
              <a:t>myExperiment</a:t>
            </a:r>
            <a:r>
              <a:rPr lang="en-GB" sz="2800" dirty="0" smtClean="0"/>
              <a:t> Packs</a:t>
            </a:r>
            <a:endParaRPr lang="nl-NL"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17</a:t>
            </a:fld>
            <a:endParaRPr lang="en-GB"/>
          </a:p>
        </p:txBody>
      </p:sp>
      <p:sp>
        <p:nvSpPr>
          <p:cNvPr id="11" name="Flowchart: Multidocument 10"/>
          <p:cNvSpPr/>
          <p:nvPr/>
        </p:nvSpPr>
        <p:spPr bwMode="auto">
          <a:xfrm rot="21424898">
            <a:off x="6553191" y="3323304"/>
            <a:ext cx="1666568" cy="988142"/>
          </a:xfrm>
          <a:prstGeom prst="flowChartMultidocumen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r>
              <a:rPr lang="en-GB" u="sng" dirty="0" smtClean="0"/>
              <a:t>Hypothesis document</a:t>
            </a:r>
            <a:endParaRPr kumimoji="0" lang="nl-NL" sz="1800" b="0" u="sng" strike="noStrike" cap="none" normalizeH="0" baseline="0" dirty="0" smtClean="0">
              <a:ln>
                <a:noFill/>
              </a:ln>
              <a:effectLst/>
              <a:latin typeface="Arial" charset="0"/>
              <a:cs typeface="DejaVu Sans" charset="0"/>
            </a:endParaRPr>
          </a:p>
        </p:txBody>
      </p:sp>
      <p:pic>
        <p:nvPicPr>
          <p:cNvPr id="38915" name="Picture 3"/>
          <p:cNvPicPr>
            <a:picLocks noChangeAspect="1" noChangeArrowheads="1"/>
          </p:cNvPicPr>
          <p:nvPr/>
        </p:nvPicPr>
        <p:blipFill>
          <a:blip r:embed="rId4" cstate="print"/>
          <a:srcRect/>
          <a:stretch>
            <a:fillRect/>
          </a:stretch>
        </p:blipFill>
        <p:spPr bwMode="auto">
          <a:xfrm rot="20732151">
            <a:off x="1474838" y="1344703"/>
            <a:ext cx="2182761" cy="1638771"/>
          </a:xfrm>
          <a:prstGeom prst="rect">
            <a:avLst/>
          </a:prstGeom>
          <a:solidFill>
            <a:srgbClr val="FFFFFF"/>
          </a:solidFill>
          <a:ln w="9525">
            <a:noFill/>
            <a:miter lim="800000"/>
            <a:headEnd/>
            <a:tailEnd/>
          </a:ln>
        </p:spPr>
      </p:pic>
      <p:sp>
        <p:nvSpPr>
          <p:cNvPr id="10" name="Right Arrow 9"/>
          <p:cNvSpPr/>
          <p:nvPr/>
        </p:nvSpPr>
        <p:spPr bwMode="auto">
          <a:xfrm rot="1952788">
            <a:off x="461350" y="2445996"/>
            <a:ext cx="2317841" cy="1113432"/>
          </a:xfrm>
          <a:prstGeom prst="rightArrow">
            <a:avLst/>
          </a:prstGeom>
          <a:solidFill>
            <a:srgbClr val="FFC000"/>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r>
              <a:rPr lang="en-GB" dirty="0" err="1" smtClean="0">
                <a:solidFill>
                  <a:schemeClr val="accent2">
                    <a:lumMod val="75000"/>
                  </a:schemeClr>
                </a:solidFill>
              </a:rPr>
              <a:t>MedLine</a:t>
            </a:r>
            <a:r>
              <a:rPr lang="en-GB" dirty="0" smtClean="0">
                <a:solidFill>
                  <a:schemeClr val="accent2">
                    <a:lumMod val="75000"/>
                  </a:schemeClr>
                </a:solidFill>
              </a:rPr>
              <a:t> abstracts until 2009</a:t>
            </a:r>
            <a:endParaRPr kumimoji="0" lang="nl-NL" sz="1800" b="0" u="none" strike="noStrike" cap="none" normalizeH="0" baseline="0" dirty="0" smtClean="0">
              <a:ln>
                <a:noFill/>
              </a:ln>
              <a:solidFill>
                <a:schemeClr val="accent2">
                  <a:lumMod val="75000"/>
                </a:schemeClr>
              </a:solidFill>
              <a:effectLst/>
              <a:latin typeface="Arial" charset="0"/>
              <a:cs typeface="DejaVu Sans" charset="0"/>
            </a:endParaRPr>
          </a:p>
        </p:txBody>
      </p:sp>
      <p:pic>
        <p:nvPicPr>
          <p:cNvPr id="38916" name="Picture 4"/>
          <p:cNvPicPr>
            <a:picLocks noChangeAspect="1" noChangeArrowheads="1"/>
          </p:cNvPicPr>
          <p:nvPr/>
        </p:nvPicPr>
        <p:blipFill>
          <a:blip r:embed="rId5" cstate="print"/>
          <a:srcRect/>
          <a:stretch>
            <a:fillRect/>
          </a:stretch>
        </p:blipFill>
        <p:spPr bwMode="auto">
          <a:xfrm rot="553264">
            <a:off x="3268911" y="1566262"/>
            <a:ext cx="1777042" cy="1732358"/>
          </a:xfrm>
          <a:prstGeom prst="rect">
            <a:avLst/>
          </a:prstGeom>
          <a:solidFill>
            <a:srgbClr val="FFFFFF"/>
          </a:solidFill>
          <a:ln w="9525">
            <a:noFill/>
            <a:miter lim="800000"/>
            <a:headEnd/>
            <a:tailEnd/>
          </a:ln>
        </p:spPr>
      </p:pic>
      <p:sp>
        <p:nvSpPr>
          <p:cNvPr id="9" name="Flowchart: Document 8"/>
          <p:cNvSpPr/>
          <p:nvPr/>
        </p:nvSpPr>
        <p:spPr bwMode="auto">
          <a:xfrm rot="617710">
            <a:off x="4179443" y="1496883"/>
            <a:ext cx="1476198" cy="1240356"/>
          </a:xfrm>
          <a:prstGeom prst="flowChartDocument">
            <a:avLst/>
          </a:prstGeom>
          <a:solidFill>
            <a:srgbClr val="FFFF99"/>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r>
              <a:rPr lang="en-GB" sz="1600" i="1" dirty="0" smtClean="0"/>
              <a:t>“Workflow to display supporting documents”</a:t>
            </a:r>
            <a:endParaRPr kumimoji="0" lang="nl-NL" sz="1600" b="0" i="1" u="none" strike="noStrike" cap="none" normalizeH="0" baseline="0" dirty="0" smtClean="0">
              <a:ln>
                <a:noFill/>
              </a:ln>
              <a:effectLst/>
              <a:latin typeface="Arial" charset="0"/>
              <a:cs typeface="DejaVu Sans" charset="0"/>
            </a:endParaRPr>
          </a:p>
        </p:txBody>
      </p:sp>
      <p:sp>
        <p:nvSpPr>
          <p:cNvPr id="15" name="Flowchart: Document 14"/>
          <p:cNvSpPr/>
          <p:nvPr/>
        </p:nvSpPr>
        <p:spPr bwMode="auto">
          <a:xfrm rot="21021865">
            <a:off x="7361838" y="2275680"/>
            <a:ext cx="1270998" cy="596731"/>
          </a:xfrm>
          <a:prstGeom prst="flowChartDocument">
            <a:avLst/>
          </a:prstGeom>
          <a:solidFill>
            <a:srgbClr val="FFFF99"/>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r>
              <a:rPr lang="en-GB" sz="1600" i="1" dirty="0" smtClean="0"/>
              <a:t>“SNPs from GWAS”</a:t>
            </a:r>
            <a:endParaRPr kumimoji="0" lang="nl-NL" sz="1600" b="0" i="1" u="none" strike="noStrike" cap="none" normalizeH="0" baseline="0" dirty="0" smtClean="0">
              <a:ln>
                <a:noFill/>
              </a:ln>
              <a:effectLst/>
              <a:latin typeface="Arial" charset="0"/>
              <a:cs typeface="DejaVu Sans" charset="0"/>
            </a:endParaRPr>
          </a:p>
        </p:txBody>
      </p:sp>
      <p:pic>
        <p:nvPicPr>
          <p:cNvPr id="38919" name="Picture 7" descr="http://wiki.myexperiment.org/images/MyExperiment_logo_2508x480.png"/>
          <p:cNvPicPr>
            <a:picLocks noChangeAspect="1" noChangeArrowheads="1"/>
          </p:cNvPicPr>
          <p:nvPr/>
        </p:nvPicPr>
        <p:blipFill>
          <a:blip r:embed="rId6" cstate="print"/>
          <a:srcRect/>
          <a:stretch>
            <a:fillRect/>
          </a:stretch>
        </p:blipFill>
        <p:spPr bwMode="auto">
          <a:xfrm>
            <a:off x="5604387" y="5600600"/>
            <a:ext cx="2483606" cy="475331"/>
          </a:xfrm>
          <a:prstGeom prst="rect">
            <a:avLst/>
          </a:prstGeom>
          <a:noFill/>
        </p:spPr>
      </p:pic>
      <p:sp>
        <p:nvSpPr>
          <p:cNvPr id="17" name="Flowchart: Document 16"/>
          <p:cNvSpPr/>
          <p:nvPr/>
        </p:nvSpPr>
        <p:spPr bwMode="auto">
          <a:xfrm rot="20849504">
            <a:off x="1239790" y="1372313"/>
            <a:ext cx="1346149" cy="530364"/>
          </a:xfrm>
          <a:prstGeom prst="flowChartDocument">
            <a:avLst/>
          </a:prstGeom>
          <a:solidFill>
            <a:srgbClr val="FFFF99"/>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r>
              <a:rPr lang="en-GB" sz="1600" i="1" dirty="0" smtClean="0"/>
              <a:t>“Experiment sketch”</a:t>
            </a:r>
            <a:endParaRPr kumimoji="0" lang="nl-NL" sz="1600" b="0" i="1" u="none" strike="noStrike" cap="none" normalizeH="0" baseline="0" dirty="0" smtClean="0">
              <a:ln>
                <a:noFill/>
              </a:ln>
              <a:effectLst/>
              <a:latin typeface="Arial" charset="0"/>
              <a:cs typeface="DejaVu Sans"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4" name="Picture 2" descr="http://raphaelhertzog.com/files/2010/10/new-package-magic-300x228.jpg"/>
          <p:cNvPicPr>
            <a:picLocks noChangeAspect="1" noChangeArrowheads="1"/>
          </p:cNvPicPr>
          <p:nvPr/>
        </p:nvPicPr>
        <p:blipFill>
          <a:blip r:embed="rId2" cstate="print"/>
          <a:srcRect/>
          <a:stretch>
            <a:fillRect/>
          </a:stretch>
        </p:blipFill>
        <p:spPr bwMode="auto">
          <a:xfrm>
            <a:off x="2515363" y="3185655"/>
            <a:ext cx="4113281" cy="3126095"/>
          </a:xfrm>
          <a:prstGeom prst="rect">
            <a:avLst/>
          </a:prstGeom>
          <a:noFill/>
        </p:spPr>
      </p:pic>
      <p:sp>
        <p:nvSpPr>
          <p:cNvPr id="2" name="Title 1"/>
          <p:cNvSpPr>
            <a:spLocks noGrp="1"/>
          </p:cNvSpPr>
          <p:nvPr>
            <p:ph type="title"/>
          </p:nvPr>
        </p:nvSpPr>
        <p:spPr/>
        <p:txBody>
          <a:bodyPr/>
          <a:lstStyle/>
          <a:p>
            <a:r>
              <a:rPr lang="en-GB" sz="2400" b="0" dirty="0" smtClean="0"/>
              <a:t>Useful preservation</a:t>
            </a:r>
            <a:r>
              <a:rPr lang="en-GB" dirty="0" smtClean="0"/>
              <a:t/>
            </a:r>
            <a:br>
              <a:rPr lang="en-GB" dirty="0" smtClean="0"/>
            </a:br>
            <a:r>
              <a:rPr lang="en-GB" sz="2400" dirty="0" smtClean="0"/>
              <a:t>Research Object Model</a:t>
            </a:r>
            <a:endParaRPr lang="nl-NL"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18</a:t>
            </a:fld>
            <a:endParaRPr lang="en-GB"/>
          </a:p>
        </p:txBody>
      </p:sp>
      <p:sp>
        <p:nvSpPr>
          <p:cNvPr id="16" name="Rectangle 15"/>
          <p:cNvSpPr/>
          <p:nvPr/>
        </p:nvSpPr>
        <p:spPr>
          <a:xfrm>
            <a:off x="5390262" y="5952971"/>
            <a:ext cx="3082835" cy="349939"/>
          </a:xfrm>
          <a:prstGeom prst="rect">
            <a:avLst/>
          </a:prstGeom>
        </p:spPr>
        <p:txBody>
          <a:bodyPr wrap="none" lIns="91410" tIns="45706" rIns="91410" bIns="45706">
            <a:spAutoFit/>
          </a:bodyPr>
          <a:lstStyle/>
          <a:p>
            <a:r>
              <a:rPr lang="nl-NL" dirty="0" smtClean="0"/>
              <a:t>http://wf4ever.github.com/ro/</a:t>
            </a:r>
            <a:endParaRPr lang="nl-NL" dirty="0"/>
          </a:p>
        </p:txBody>
      </p:sp>
      <p:pic>
        <p:nvPicPr>
          <p:cNvPr id="41986" name="Picture 2" descr="http://wf4ever.github.com/ro/diagrams/ro.png"/>
          <p:cNvPicPr>
            <a:picLocks noChangeAspect="1" noChangeArrowheads="1"/>
          </p:cNvPicPr>
          <p:nvPr/>
        </p:nvPicPr>
        <p:blipFill>
          <a:blip r:embed="rId3" cstate="print"/>
          <a:srcRect/>
          <a:stretch>
            <a:fillRect/>
          </a:stretch>
        </p:blipFill>
        <p:spPr bwMode="auto">
          <a:xfrm>
            <a:off x="1283111" y="1790746"/>
            <a:ext cx="6754760" cy="4320003"/>
          </a:xfrm>
          <a:prstGeom prst="rect">
            <a:avLst/>
          </a:prstGeom>
          <a:noFill/>
        </p:spPr>
      </p:pic>
      <p:sp>
        <p:nvSpPr>
          <p:cNvPr id="18" name="TextBox 17"/>
          <p:cNvSpPr txBox="1"/>
          <p:nvPr/>
        </p:nvSpPr>
        <p:spPr>
          <a:xfrm>
            <a:off x="1409081" y="1165126"/>
            <a:ext cx="6325838" cy="664769"/>
          </a:xfrm>
          <a:prstGeom prst="rect">
            <a:avLst/>
          </a:prstGeom>
          <a:noFill/>
        </p:spPr>
        <p:txBody>
          <a:bodyPr wrap="none" lIns="91410" tIns="45706" rIns="91410" bIns="45706" rtlCol="0">
            <a:spAutoFit/>
          </a:bodyPr>
          <a:lstStyle/>
          <a:p>
            <a:pPr algn="ctr"/>
            <a:r>
              <a:rPr lang="en-GB" sz="2000" b="1" dirty="0" smtClean="0"/>
              <a:t>Research Object Model</a:t>
            </a:r>
            <a:br>
              <a:rPr lang="en-GB" sz="2000" b="1" dirty="0" smtClean="0"/>
            </a:br>
            <a:r>
              <a:rPr lang="en-GB" sz="2000" dirty="0" smtClean="0"/>
              <a:t>Aggregation and Annotation Model for Digital Methods</a:t>
            </a:r>
            <a:endParaRPr lang="nl-NL"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Object (RO) Model</a:t>
            </a:r>
            <a:endParaRPr lang="en-US" dirty="0"/>
          </a:p>
        </p:txBody>
      </p:sp>
      <p:sp>
        <p:nvSpPr>
          <p:cNvPr id="3" name="Content Placeholder 2"/>
          <p:cNvSpPr>
            <a:spLocks noGrp="1"/>
          </p:cNvSpPr>
          <p:nvPr>
            <p:ph idx="1"/>
          </p:nvPr>
        </p:nvSpPr>
        <p:spPr>
          <a:xfrm>
            <a:off x="457200" y="1600200"/>
            <a:ext cx="8229600" cy="5257800"/>
          </a:xfrm>
        </p:spPr>
        <p:txBody>
          <a:bodyPr>
            <a:normAutofit fontScale="47500" lnSpcReduction="20000"/>
          </a:bodyPr>
          <a:lstStyle/>
          <a:p>
            <a:r>
              <a:rPr lang="en-US" sz="4632" dirty="0" smtClean="0"/>
              <a:t>RO = ORE + AO + vocabularies</a:t>
            </a:r>
          </a:p>
          <a:p>
            <a:r>
              <a:rPr lang="en-US" sz="4632" dirty="0" smtClean="0"/>
              <a:t>Object Re-use and Exchange (OAI-ORE)</a:t>
            </a:r>
          </a:p>
          <a:p>
            <a:pPr lvl="1"/>
            <a:r>
              <a:rPr lang="en-US" sz="4632" dirty="0" smtClean="0"/>
              <a:t>Describes aggregations of resources:</a:t>
            </a:r>
          </a:p>
          <a:p>
            <a:pPr lvl="1"/>
            <a:r>
              <a:rPr lang="en-US" sz="4632" dirty="0" smtClean="0"/>
              <a:t>data, metadata, papers, </a:t>
            </a:r>
            <a:r>
              <a:rPr lang="en-US" sz="4632" i="1" dirty="0" smtClean="0"/>
              <a:t>etc.</a:t>
            </a:r>
          </a:p>
          <a:p>
            <a:r>
              <a:rPr lang="en-US" sz="4632" dirty="0" smtClean="0"/>
              <a:t>Annotation Ontology (AO)</a:t>
            </a:r>
          </a:p>
          <a:p>
            <a:pPr lvl="1"/>
            <a:r>
              <a:rPr lang="en-US" sz="4632" dirty="0" smtClean="0"/>
              <a:t>Associates RDF metadata descriptions with resources</a:t>
            </a:r>
          </a:p>
          <a:p>
            <a:r>
              <a:rPr lang="en-US" sz="4632" dirty="0" smtClean="0"/>
              <a:t>Generic and domain-specific vocabularies</a:t>
            </a:r>
          </a:p>
          <a:p>
            <a:pPr lvl="1"/>
            <a:r>
              <a:rPr lang="en-US" sz="4632" dirty="0" smtClean="0"/>
              <a:t>Used in annotation bodies to provide information about resources (types, dependencies, descriptions, </a:t>
            </a:r>
            <a:r>
              <a:rPr lang="en-US" sz="4632" i="1" dirty="0" smtClean="0"/>
              <a:t>etc.</a:t>
            </a:r>
            <a:r>
              <a:rPr lang="en-US" sz="4632" dirty="0" smtClean="0"/>
              <a:t>)</a:t>
            </a:r>
          </a:p>
          <a:p>
            <a:r>
              <a:rPr lang="en-US" sz="4632" dirty="0" smtClean="0"/>
              <a:t>Builds on RDF, leading to RDF as a natural implementation choice</a:t>
            </a:r>
          </a:p>
          <a:p>
            <a:r>
              <a:rPr lang="en-US" sz="4632" dirty="0" smtClean="0"/>
              <a:t>Model specification: http://wf4ever.github.com/ro/</a:t>
            </a:r>
          </a:p>
          <a:p>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D534495-49FB-4EE6-AB04-8A6DD2BF6003}" type="datetime2">
              <a:rPr lang="en-US" sz="1000" smtClean="0"/>
              <a:pPr/>
              <a:t>Wednesday, December 19, 2012</a:t>
            </a:fld>
            <a:endParaRPr lang="en-GB" sz="1000" dirty="0"/>
          </a:p>
        </p:txBody>
      </p:sp>
      <p:sp>
        <p:nvSpPr>
          <p:cNvPr id="8" name="Footer Placeholder 7"/>
          <p:cNvSpPr>
            <a:spLocks noGrp="1"/>
          </p:cNvSpPr>
          <p:nvPr>
            <p:ph type="ftr" sz="quarter" idx="11"/>
          </p:nvPr>
        </p:nvSpPr>
        <p:spPr/>
        <p:txBody>
          <a:bodyPr/>
          <a:lstStyle/>
          <a:p>
            <a:r>
              <a:rPr lang="en-GB" sz="1100" dirty="0" smtClean="0"/>
              <a:t>Digital preservation for the modern scientist</a:t>
            </a:r>
            <a:endParaRPr lang="en-GB" sz="1100" dirty="0"/>
          </a:p>
        </p:txBody>
      </p:sp>
      <p:sp>
        <p:nvSpPr>
          <p:cNvPr id="7" name="Slide Number Placeholder 6"/>
          <p:cNvSpPr>
            <a:spLocks noGrp="1"/>
          </p:cNvSpPr>
          <p:nvPr>
            <p:ph type="sldNum" sz="quarter" idx="12"/>
          </p:nvPr>
        </p:nvSpPr>
        <p:spPr/>
        <p:txBody>
          <a:bodyPr/>
          <a:lstStyle/>
          <a:p>
            <a:fld id="{3956530E-618C-44E2-9BE2-7D65D03DFA39}" type="slidenum">
              <a:rPr lang="en-GB" sz="1100" smtClean="0"/>
              <a:pPr/>
              <a:t>2</a:t>
            </a:fld>
            <a:endParaRPr lang="en-GB" sz="1100" dirty="0"/>
          </a:p>
        </p:txBody>
      </p:sp>
      <p:pic>
        <p:nvPicPr>
          <p:cNvPr id="11" name="Picture 10" descr="26.png"/>
          <p:cNvPicPr>
            <a:picLocks noChangeAspect="1"/>
          </p:cNvPicPr>
          <p:nvPr/>
        </p:nvPicPr>
        <p:blipFill>
          <a:blip r:embed="rId3" cstate="print">
            <a:clrChange>
              <a:clrFrom>
                <a:srgbClr val="FFFFFF"/>
              </a:clrFrom>
              <a:clrTo>
                <a:srgbClr val="FFFFFF">
                  <a:alpha val="0"/>
                </a:srgbClr>
              </a:clrTo>
            </a:clrChange>
          </a:blip>
          <a:srcRect l="1265" t="11330" r="17162" b="3020"/>
          <a:stretch>
            <a:fillRect/>
          </a:stretch>
        </p:blipFill>
        <p:spPr>
          <a:xfrm>
            <a:off x="1520884" y="1268184"/>
            <a:ext cx="6294647" cy="4864120"/>
          </a:xfrm>
          <a:prstGeom prst="rect">
            <a:avLst/>
          </a:prstGeom>
        </p:spPr>
        <p:style>
          <a:lnRef idx="2">
            <a:schemeClr val="accent1"/>
          </a:lnRef>
          <a:fillRef idx="1">
            <a:schemeClr val="lt1"/>
          </a:fillRef>
          <a:effectRef idx="0">
            <a:schemeClr val="accent1"/>
          </a:effectRef>
          <a:fontRef idx="minor">
            <a:schemeClr val="dk1"/>
          </a:fontRef>
        </p:style>
      </p:pic>
      <p:pic>
        <p:nvPicPr>
          <p:cNvPr id="15" name="Picture 8"/>
          <p:cNvPicPr>
            <a:picLocks noChangeAspect="1" noChangeArrowheads="1"/>
          </p:cNvPicPr>
          <p:nvPr/>
        </p:nvPicPr>
        <p:blipFill>
          <a:blip r:embed="rId4" cstate="print"/>
          <a:srcRect/>
          <a:stretch>
            <a:fillRect/>
          </a:stretch>
        </p:blipFill>
        <p:spPr bwMode="auto">
          <a:xfrm>
            <a:off x="411086" y="289919"/>
            <a:ext cx="1501616" cy="618728"/>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951892" y="46036"/>
            <a:ext cx="6734908" cy="824571"/>
          </a:xfrm>
        </p:spPr>
        <p:txBody>
          <a:bodyPr/>
          <a:lstStyle/>
          <a:p>
            <a:r>
              <a:rPr lang="en-US" dirty="0" smtClean="0"/>
              <a:t>Research Object Model</a:t>
            </a:r>
            <a:endParaRPr lang="en-US" dirty="0"/>
          </a:p>
        </p:txBody>
      </p:sp>
      <p:pic>
        <p:nvPicPr>
          <p:cNvPr id="7" name="Picture 6" descr="RO-model-illustration.png"/>
          <p:cNvPicPr>
            <a:picLocks noChangeAspect="1"/>
          </p:cNvPicPr>
          <p:nvPr/>
        </p:nvPicPr>
        <p:blipFill>
          <a:blip r:embed="rId3"/>
          <a:stretch>
            <a:fillRect/>
          </a:stretch>
        </p:blipFill>
        <p:spPr>
          <a:xfrm>
            <a:off x="595027" y="1155699"/>
            <a:ext cx="7975051" cy="518160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004647" y="134941"/>
            <a:ext cx="6682154" cy="824571"/>
          </a:xfrm>
        </p:spPr>
        <p:txBody>
          <a:bodyPr/>
          <a:lstStyle/>
          <a:p>
            <a:r>
              <a:rPr lang="en-US" dirty="0" smtClean="0"/>
              <a:t>Research Object: “Hello World”</a:t>
            </a:r>
            <a:endParaRPr lang="en-US" dirty="0"/>
          </a:p>
        </p:txBody>
      </p:sp>
      <p:sp>
        <p:nvSpPr>
          <p:cNvPr id="8" name="Rectangle 7"/>
          <p:cNvSpPr/>
          <p:nvPr/>
        </p:nvSpPr>
        <p:spPr>
          <a:xfrm>
            <a:off x="0" y="6398698"/>
            <a:ext cx="7912100" cy="321278"/>
          </a:xfrm>
          <a:prstGeom prst="rect">
            <a:avLst/>
          </a:prstGeom>
        </p:spPr>
        <p:txBody>
          <a:bodyPr wrap="square" lIns="91410" tIns="45706" rIns="91410" bIns="45706">
            <a:spAutoFit/>
          </a:bodyPr>
          <a:lstStyle/>
          <a:p>
            <a:r>
              <a:rPr lang="en-US" sz="1600" dirty="0" smtClean="0"/>
              <a:t>https://github.com/wf4ever/ro-catalogue/tree/master/v0.1/HelloWorld</a:t>
            </a:r>
            <a:endParaRPr lang="en-US" sz="1600" dirty="0"/>
          </a:p>
        </p:txBody>
      </p:sp>
      <p:pic>
        <p:nvPicPr>
          <p:cNvPr id="5" name="Picture 4" descr="RO-model-illustration.png"/>
          <p:cNvPicPr>
            <a:picLocks noChangeAspect="1"/>
          </p:cNvPicPr>
          <p:nvPr/>
        </p:nvPicPr>
        <p:blipFill>
          <a:blip r:embed="rId3"/>
          <a:stretch>
            <a:fillRect/>
          </a:stretch>
        </p:blipFill>
        <p:spPr>
          <a:xfrm>
            <a:off x="508001" y="1104900"/>
            <a:ext cx="8153400" cy="52324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8"/>
          <p:cNvGrpSpPr/>
          <p:nvPr/>
        </p:nvGrpSpPr>
        <p:grpSpPr>
          <a:xfrm>
            <a:off x="130627" y="1208325"/>
            <a:ext cx="6858002" cy="3233046"/>
            <a:chOff x="195943" y="800100"/>
            <a:chExt cx="6555972" cy="3004457"/>
          </a:xfrm>
        </p:grpSpPr>
        <p:pic>
          <p:nvPicPr>
            <p:cNvPr id="6" name="Picture 5" descr="Screenshot-Research Object Digital Library - Main page - Google Chrome.png"/>
            <p:cNvPicPr>
              <a:picLocks noChangeAspect="1"/>
            </p:cNvPicPr>
            <p:nvPr/>
          </p:nvPicPr>
          <p:blipFill>
            <a:blip r:embed="rId2" cstate="print"/>
            <a:srcRect l="5183" t="22135" r="10893" b="24982"/>
            <a:stretch>
              <a:fillRect/>
            </a:stretch>
          </p:blipFill>
          <p:spPr>
            <a:xfrm>
              <a:off x="195943" y="800100"/>
              <a:ext cx="6555972" cy="3004457"/>
            </a:xfrm>
            <a:prstGeom prst="rect">
              <a:avLst/>
            </a:prstGeom>
            <a:ln>
              <a:solidFill>
                <a:schemeClr val="tx1"/>
              </a:solidFill>
            </a:ln>
            <a:effectLst>
              <a:outerShdw blurRad="50800" dist="38100" dir="5400000" algn="t" rotWithShape="0">
                <a:prstClr val="black">
                  <a:alpha val="40000"/>
                </a:prstClr>
              </a:outerShdw>
            </a:effectLst>
          </p:spPr>
        </p:pic>
        <p:pic>
          <p:nvPicPr>
            <p:cNvPr id="8" name="Picture 7" descr="Screenshot-Research Object Digital Library - Main page - Google Chrome.png"/>
            <p:cNvPicPr>
              <a:picLocks noChangeAspect="1"/>
            </p:cNvPicPr>
            <p:nvPr/>
          </p:nvPicPr>
          <p:blipFill>
            <a:blip r:embed="rId2" cstate="print"/>
            <a:srcRect l="6158" t="51355" r="52456" b="7546"/>
            <a:stretch>
              <a:fillRect/>
            </a:stretch>
          </p:blipFill>
          <p:spPr>
            <a:xfrm>
              <a:off x="375557" y="1469568"/>
              <a:ext cx="3233057" cy="2334986"/>
            </a:xfrm>
            <a:prstGeom prst="rect">
              <a:avLst/>
            </a:prstGeom>
            <a:ln>
              <a:noFill/>
            </a:ln>
            <a:effectLst/>
          </p:spPr>
        </p:pic>
      </p:grpSp>
      <p:sp>
        <p:nvSpPr>
          <p:cNvPr id="4" name="Slide Number Placeholder 3"/>
          <p:cNvSpPr>
            <a:spLocks noGrp="1"/>
          </p:cNvSpPr>
          <p:nvPr>
            <p:ph type="sldNum" sz="quarter" idx="12"/>
          </p:nvPr>
        </p:nvSpPr>
        <p:spPr/>
        <p:txBody>
          <a:bodyPr/>
          <a:lstStyle/>
          <a:p>
            <a:fld id="{174A1F8A-8BA4-4DA3-83B6-F1CE9AE98CD8}" type="slidenum">
              <a:rPr lang="en-US" smtClean="0"/>
              <a:pPr/>
              <a:t>22</a:t>
            </a:fld>
            <a:endParaRPr lang="en-US" dirty="0"/>
          </a:p>
        </p:txBody>
      </p:sp>
      <p:sp>
        <p:nvSpPr>
          <p:cNvPr id="3" name="Title 2"/>
          <p:cNvSpPr>
            <a:spLocks noGrp="1"/>
          </p:cNvSpPr>
          <p:nvPr>
            <p:ph type="title"/>
          </p:nvPr>
        </p:nvSpPr>
        <p:spPr>
          <a:xfrm>
            <a:off x="1945444" y="178467"/>
            <a:ext cx="5264251" cy="649509"/>
          </a:xfrm>
        </p:spPr>
        <p:txBody>
          <a:bodyPr>
            <a:noAutofit/>
          </a:bodyPr>
          <a:lstStyle/>
          <a:p>
            <a:r>
              <a:rPr lang="en-US" sz="2400" dirty="0" smtClean="0"/>
              <a:t>Help organize the materials and methods of computational analysis</a:t>
            </a:r>
            <a:br>
              <a:rPr lang="en-US" sz="2400" dirty="0" smtClean="0"/>
            </a:br>
            <a:r>
              <a:rPr lang="en-US" sz="2000" b="0" dirty="0" smtClean="0">
                <a:solidFill>
                  <a:schemeClr val="tx1">
                    <a:lumMod val="85000"/>
                    <a:lumOff val="15000"/>
                  </a:schemeClr>
                </a:solidFill>
              </a:rPr>
              <a:t>Research Object Portal</a:t>
            </a:r>
            <a:endParaRPr lang="en-US" sz="2400" b="0" dirty="0">
              <a:solidFill>
                <a:schemeClr val="tx1">
                  <a:lumMod val="85000"/>
                  <a:lumOff val="15000"/>
                </a:schemeClr>
              </a:solidFill>
            </a:endParaRPr>
          </a:p>
        </p:txBody>
      </p:sp>
      <p:pic>
        <p:nvPicPr>
          <p:cNvPr id="7" name="Picture 6" descr="Screenshot-Research Object Digital Library - Main page - Google Chrome-1.png"/>
          <p:cNvPicPr>
            <a:picLocks noChangeAspect="1"/>
          </p:cNvPicPr>
          <p:nvPr/>
        </p:nvPicPr>
        <p:blipFill>
          <a:blip r:embed="rId3" cstate="print"/>
          <a:srcRect l="4821" t="22254" r="12761" b="16116"/>
          <a:stretch>
            <a:fillRect/>
          </a:stretch>
        </p:blipFill>
        <p:spPr>
          <a:xfrm>
            <a:off x="2192392" y="2710546"/>
            <a:ext cx="6815718" cy="3706588"/>
          </a:xfrm>
          <a:prstGeom prst="rect">
            <a:avLst/>
          </a:prstGeom>
          <a:ln>
            <a:solidFill>
              <a:schemeClr val="tx1"/>
            </a:solidFill>
          </a:ln>
          <a:effectLst>
            <a:outerShdw blurRad="50800" dist="38100" dir="5400000" algn="t" rotWithShape="0">
              <a:prstClr val="black">
                <a:alpha val="40000"/>
              </a:prstClr>
            </a:outerShdw>
          </a:effectLst>
        </p:spPr>
      </p:pic>
      <p:sp>
        <p:nvSpPr>
          <p:cNvPr id="13" name="TextBox 12"/>
          <p:cNvSpPr txBox="1"/>
          <p:nvPr/>
        </p:nvSpPr>
        <p:spPr>
          <a:xfrm>
            <a:off x="7054727" y="1143004"/>
            <a:ext cx="2015235" cy="1094182"/>
          </a:xfrm>
          <a:prstGeom prst="rect">
            <a:avLst/>
          </a:prstGeom>
          <a:noFill/>
        </p:spPr>
        <p:txBody>
          <a:bodyPr wrap="none" lIns="91410" tIns="45706" rIns="91410" bIns="45706" rtlCol="0">
            <a:spAutoFit/>
          </a:bodyPr>
          <a:lstStyle/>
          <a:p>
            <a:pPr algn="ctr"/>
            <a:r>
              <a:rPr lang="en-US" sz="1400" i="1" dirty="0" smtClean="0"/>
              <a:t>Materials &amp; Methods of</a:t>
            </a:r>
          </a:p>
          <a:p>
            <a:pPr algn="ctr"/>
            <a:r>
              <a:rPr lang="en-US" sz="1400" i="1" dirty="0" smtClean="0"/>
              <a:t>Metabolic Syndrome </a:t>
            </a:r>
            <a:br>
              <a:rPr lang="en-US" sz="1400" i="1" dirty="0" smtClean="0"/>
            </a:br>
            <a:r>
              <a:rPr lang="en-US" sz="1400" i="1" dirty="0" smtClean="0"/>
              <a:t>Analysis</a:t>
            </a:r>
          </a:p>
          <a:p>
            <a:pPr algn="ctr"/>
            <a:r>
              <a:rPr lang="en-US" sz="1400" dirty="0" smtClean="0"/>
              <a:t>Kristina </a:t>
            </a:r>
            <a:r>
              <a:rPr lang="en-US" sz="1400" dirty="0" err="1" smtClean="0"/>
              <a:t>Hettne</a:t>
            </a:r>
            <a:endParaRPr lang="en-US" sz="1400" dirty="0" smtClean="0"/>
          </a:p>
          <a:p>
            <a:pPr algn="ctr"/>
            <a:r>
              <a:rPr lang="en-US" sz="1400" dirty="0" smtClean="0"/>
              <a:t>Harish </a:t>
            </a:r>
            <a:r>
              <a:rPr lang="en-US" sz="1400" dirty="0" err="1" smtClean="0"/>
              <a:t>Dharuri</a:t>
            </a:r>
            <a:endParaRPr lang="en-US" sz="1400" i="1" dirty="0"/>
          </a:p>
        </p:txBody>
      </p:sp>
      <p:pic>
        <p:nvPicPr>
          <p:cNvPr id="12" name="Picture 11" descr="IMG_2092.JPG"/>
          <p:cNvPicPr>
            <a:picLocks noChangeAspect="1"/>
          </p:cNvPicPr>
          <p:nvPr/>
        </p:nvPicPr>
        <p:blipFill>
          <a:blip r:embed="rId4" cstate="print"/>
          <a:srcRect l="42500" t="35655" r="49286" b="51915"/>
          <a:stretch>
            <a:fillRect/>
          </a:stretch>
        </p:blipFill>
        <p:spPr>
          <a:xfrm>
            <a:off x="7292267" y="277597"/>
            <a:ext cx="751114" cy="849068"/>
          </a:xfrm>
          <a:prstGeom prst="rect">
            <a:avLst/>
          </a:prstGeom>
        </p:spPr>
      </p:pic>
      <p:pic>
        <p:nvPicPr>
          <p:cNvPr id="14" name="Picture 13" descr="Harish.PNG"/>
          <p:cNvPicPr>
            <a:picLocks noChangeAspect="1"/>
          </p:cNvPicPr>
          <p:nvPr/>
        </p:nvPicPr>
        <p:blipFill>
          <a:blip r:embed="rId5" cstate="print"/>
          <a:srcRect l="12269" t="16790" r="20894" b="11435"/>
          <a:stretch>
            <a:fillRect/>
          </a:stretch>
        </p:blipFill>
        <p:spPr>
          <a:xfrm>
            <a:off x="8085643" y="310235"/>
            <a:ext cx="755501" cy="816429"/>
          </a:xfrm>
          <a:prstGeom prst="rect">
            <a:avLst/>
          </a:prstGeom>
        </p:spPr>
      </p:pic>
      <p:sp>
        <p:nvSpPr>
          <p:cNvPr id="11" name="TextBox 10"/>
          <p:cNvSpPr txBox="1"/>
          <p:nvPr/>
        </p:nvSpPr>
        <p:spPr>
          <a:xfrm>
            <a:off x="207034" y="6858000"/>
            <a:ext cx="4314001" cy="349968"/>
          </a:xfrm>
          <a:prstGeom prst="rect">
            <a:avLst/>
          </a:prstGeom>
          <a:noFill/>
        </p:spPr>
        <p:txBody>
          <a:bodyPr wrap="none" rtlCol="0">
            <a:spAutoFit/>
          </a:bodyPr>
          <a:lstStyle/>
          <a:p>
            <a:r>
              <a:rPr lang="en-US" dirty="0" smtClean="0"/>
              <a:t>http://sandbox.wf4ever-project.org/portal</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Expected on </a:t>
            </a:r>
            <a:r>
              <a:rPr lang="en-US" dirty="0" err="1" smtClean="0"/>
              <a:t>myExperiment</a:t>
            </a:r>
            <a:endParaRPr lang="en-US" dirty="0"/>
          </a:p>
        </p:txBody>
      </p:sp>
      <p:sp>
        <p:nvSpPr>
          <p:cNvPr id="8" name="Content Placeholder 7"/>
          <p:cNvSpPr>
            <a:spLocks noGrp="1"/>
          </p:cNvSpPr>
          <p:nvPr>
            <p:ph sz="half" idx="1"/>
          </p:nvPr>
        </p:nvSpPr>
        <p:spPr>
          <a:xfrm>
            <a:off x="594507" y="1121878"/>
            <a:ext cx="3977494" cy="5141339"/>
          </a:xfrm>
        </p:spPr>
        <p:txBody>
          <a:bodyPr/>
          <a:lstStyle/>
          <a:p>
            <a:r>
              <a:rPr lang="en-US" b="1" dirty="0" smtClean="0"/>
              <a:t>Research Objects inside!</a:t>
            </a:r>
          </a:p>
          <a:p>
            <a:pPr>
              <a:buFont typeface="Arial" pitchFamily="34" charset="0"/>
              <a:buChar char="•"/>
            </a:pPr>
            <a:r>
              <a:rPr lang="en-US" dirty="0" smtClean="0"/>
              <a:t>Packs more prominent</a:t>
            </a:r>
          </a:p>
          <a:p>
            <a:pPr>
              <a:buFont typeface="Arial" pitchFamily="34" charset="0"/>
              <a:buChar char="•"/>
            </a:pPr>
            <a:r>
              <a:rPr lang="en-US" dirty="0" smtClean="0"/>
              <a:t>Start a pack when you upload a workflow</a:t>
            </a:r>
          </a:p>
          <a:p>
            <a:pPr>
              <a:buFont typeface="Arial" pitchFamily="34" charset="0"/>
              <a:buChar char="•"/>
            </a:pPr>
            <a:r>
              <a:rPr lang="en-US" dirty="0" smtClean="0"/>
              <a:t>Upload wizards, pack management, export</a:t>
            </a:r>
          </a:p>
          <a:p>
            <a:pPr>
              <a:buFont typeface="Arial" pitchFamily="34" charset="0"/>
              <a:buChar char="•"/>
            </a:pPr>
            <a:r>
              <a:rPr lang="en-US" dirty="0" smtClean="0"/>
              <a:t>Checklists, automated star ratings</a:t>
            </a:r>
          </a:p>
          <a:p>
            <a:pPr>
              <a:buFont typeface="Arial" pitchFamily="34" charset="0"/>
              <a:buChar char="•"/>
            </a:pPr>
            <a:r>
              <a:rPr lang="en-US" dirty="0" smtClean="0"/>
              <a:t>Add workflow runs and example data</a:t>
            </a:r>
          </a:p>
          <a:p>
            <a:pPr>
              <a:buFont typeface="Arial" pitchFamily="34" charset="0"/>
              <a:buChar char="•"/>
            </a:pPr>
            <a:r>
              <a:rPr lang="en-US" dirty="0" smtClean="0"/>
              <a:t>Sticky annotations</a:t>
            </a:r>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23</a:t>
            </a:fld>
            <a:endParaRPr lang="en-GB"/>
          </a:p>
        </p:txBody>
      </p:sp>
      <p:sp>
        <p:nvSpPr>
          <p:cNvPr id="10" name="TextBox 9"/>
          <p:cNvSpPr txBox="1"/>
          <p:nvPr/>
        </p:nvSpPr>
        <p:spPr>
          <a:xfrm>
            <a:off x="4779004" y="5865963"/>
            <a:ext cx="3839513" cy="349968"/>
          </a:xfrm>
          <a:prstGeom prst="rect">
            <a:avLst/>
          </a:prstGeom>
          <a:noFill/>
        </p:spPr>
        <p:txBody>
          <a:bodyPr wrap="none" rtlCol="0">
            <a:spAutoFit/>
          </a:bodyPr>
          <a:lstStyle/>
          <a:p>
            <a:r>
              <a:rPr lang="en-US" dirty="0" smtClean="0"/>
              <a:t>RO-enabled </a:t>
            </a:r>
            <a:r>
              <a:rPr lang="en-US" dirty="0" err="1" smtClean="0"/>
              <a:t>myExperiment</a:t>
            </a:r>
            <a:r>
              <a:rPr lang="en-US" dirty="0" smtClean="0"/>
              <a:t> mockup</a:t>
            </a:r>
            <a:endParaRPr lang="en-US" dirty="0"/>
          </a:p>
        </p:txBody>
      </p:sp>
      <p:grpSp>
        <p:nvGrpSpPr>
          <p:cNvPr id="14" name="Group 13"/>
          <p:cNvGrpSpPr/>
          <p:nvPr/>
        </p:nvGrpSpPr>
        <p:grpSpPr>
          <a:xfrm>
            <a:off x="4433977" y="1259457"/>
            <a:ext cx="4157932" cy="4623758"/>
            <a:chOff x="4433977" y="1259457"/>
            <a:chExt cx="4157932" cy="4623758"/>
          </a:xfrm>
        </p:grpSpPr>
        <p:pic>
          <p:nvPicPr>
            <p:cNvPr id="9" name="Picture 8" descr="ro-with-tree.png"/>
            <p:cNvPicPr>
              <a:picLocks noChangeAspect="1"/>
            </p:cNvPicPr>
            <p:nvPr/>
          </p:nvPicPr>
          <p:blipFill>
            <a:blip r:embed="rId2"/>
            <a:srcRect l="18391" t="5431" r="18970" b="3648"/>
            <a:stretch>
              <a:fillRect/>
            </a:stretch>
          </p:blipFill>
          <p:spPr>
            <a:xfrm>
              <a:off x="4433977" y="1259457"/>
              <a:ext cx="4157932" cy="4623758"/>
            </a:xfrm>
            <a:prstGeom prst="rect">
              <a:avLst/>
            </a:prstGeom>
          </p:spPr>
        </p:pic>
        <p:sp>
          <p:nvSpPr>
            <p:cNvPr id="13" name="Rectangle 12"/>
            <p:cNvSpPr/>
            <p:nvPr/>
          </p:nvSpPr>
          <p:spPr bwMode="auto">
            <a:xfrm>
              <a:off x="4515479" y="4805362"/>
              <a:ext cx="2275846" cy="71437"/>
            </a:xfrm>
            <a:prstGeom prst="rect">
              <a:avLst/>
            </a:prstGeom>
            <a:solidFill>
              <a:schemeClr val="accent5">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cs typeface="DejaVu Sans" charset="0"/>
              </a:endParaRP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C6E8575-2826-4BAA-A5FF-B12EE90B7F49}" type="slidenum">
              <a:rPr lang="en-US" smtClean="0"/>
              <a:pPr/>
              <a:t>24</a:t>
            </a:fld>
            <a:endParaRPr lang="en-US"/>
          </a:p>
        </p:txBody>
      </p:sp>
      <p:sp>
        <p:nvSpPr>
          <p:cNvPr id="3" name="Title 2"/>
          <p:cNvSpPr>
            <a:spLocks noGrp="1"/>
          </p:cNvSpPr>
          <p:nvPr>
            <p:ph type="title"/>
          </p:nvPr>
        </p:nvSpPr>
        <p:spPr/>
        <p:txBody>
          <a:bodyPr>
            <a:noAutofit/>
          </a:bodyPr>
          <a:lstStyle/>
          <a:p>
            <a:r>
              <a:rPr lang="en-US" sz="3200" dirty="0" smtClean="0"/>
              <a:t>Fame and Glory</a:t>
            </a:r>
            <a:endParaRPr lang="en-US" sz="3200" dirty="0"/>
          </a:p>
        </p:txBody>
      </p:sp>
      <p:pic>
        <p:nvPicPr>
          <p:cNvPr id="5" name="Picture 4" descr="geek-zombie-icon.png"/>
          <p:cNvPicPr>
            <a:picLocks noChangeAspect="1"/>
          </p:cNvPicPr>
          <p:nvPr/>
        </p:nvPicPr>
        <p:blipFill>
          <a:blip r:embed="rId3" cstate="print"/>
          <a:stretch>
            <a:fillRect/>
          </a:stretch>
        </p:blipFill>
        <p:spPr>
          <a:xfrm>
            <a:off x="2645478" y="2416632"/>
            <a:ext cx="1359859" cy="1359859"/>
          </a:xfrm>
          <a:prstGeom prst="rect">
            <a:avLst/>
          </a:prstGeom>
        </p:spPr>
      </p:pic>
      <p:sp>
        <p:nvSpPr>
          <p:cNvPr id="6" name="Rounded Rectangular Callout 5"/>
          <p:cNvSpPr/>
          <p:nvPr/>
        </p:nvSpPr>
        <p:spPr bwMode="auto">
          <a:xfrm>
            <a:off x="604158" y="901773"/>
            <a:ext cx="2073728" cy="1328023"/>
          </a:xfrm>
          <a:prstGeom prst="wedgeRoundRectCallout">
            <a:avLst>
              <a:gd name="adj1" fmla="val 63108"/>
              <a:gd name="adj2" fmla="val 85588"/>
              <a:gd name="adj3" fmla="val 16667"/>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sz="2400" b="1" dirty="0" smtClean="0">
                <a:solidFill>
                  <a:srgbClr val="FF0000"/>
                </a:solidFill>
                <a:latin typeface="Verdana" pitchFamily="34" charset="0"/>
              </a:rPr>
              <a:t>It was me, me, me!</a:t>
            </a:r>
          </a:p>
        </p:txBody>
      </p:sp>
      <p:sp>
        <p:nvSpPr>
          <p:cNvPr id="8" name="Rounded Rectangular Callout 7"/>
          <p:cNvSpPr/>
          <p:nvPr/>
        </p:nvSpPr>
        <p:spPr bwMode="auto">
          <a:xfrm>
            <a:off x="3837221" y="1491351"/>
            <a:ext cx="1094015" cy="1113889"/>
          </a:xfrm>
          <a:prstGeom prst="wedgeRoundRectCallout">
            <a:avLst>
              <a:gd name="adj1" fmla="val 78872"/>
              <a:gd name="adj2" fmla="val -20058"/>
              <a:gd name="adj3" fmla="val 16667"/>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sz="2000" dirty="0" smtClean="0">
                <a:latin typeface="Verdana" pitchFamily="34" charset="0"/>
              </a:rPr>
              <a:t>What I found</a:t>
            </a:r>
          </a:p>
        </p:txBody>
      </p:sp>
      <p:sp>
        <p:nvSpPr>
          <p:cNvPr id="9" name="Rounded Rectangular Callout 8"/>
          <p:cNvSpPr/>
          <p:nvPr/>
        </p:nvSpPr>
        <p:spPr bwMode="auto">
          <a:xfrm>
            <a:off x="3205848" y="4158345"/>
            <a:ext cx="1094015" cy="1113889"/>
          </a:xfrm>
          <a:prstGeom prst="wedgeRoundRectCallout">
            <a:avLst>
              <a:gd name="adj1" fmla="val -86799"/>
              <a:gd name="adj2" fmla="val 28275"/>
              <a:gd name="adj3" fmla="val 16667"/>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sz="2000" dirty="0" smtClean="0">
                <a:latin typeface="Verdana" pitchFamily="34" charset="0"/>
              </a:rPr>
              <a:t>How I found it</a:t>
            </a:r>
          </a:p>
        </p:txBody>
      </p:sp>
      <p:pic>
        <p:nvPicPr>
          <p:cNvPr id="13" name="Picture 12" descr="bioaid_proteindiscovery_181667.png"/>
          <p:cNvPicPr>
            <a:picLocks noChangeAspect="1"/>
          </p:cNvPicPr>
          <p:nvPr/>
        </p:nvPicPr>
        <p:blipFill>
          <a:blip r:embed="rId4" cstate="print">
            <a:clrChange>
              <a:clrFrom>
                <a:srgbClr val="FFFFFF"/>
              </a:clrFrom>
              <a:clrTo>
                <a:srgbClr val="FFFFFF">
                  <a:alpha val="0"/>
                </a:srgbClr>
              </a:clrTo>
            </a:clrChange>
          </a:blip>
          <a:stretch>
            <a:fillRect/>
          </a:stretch>
        </p:blipFill>
        <p:spPr>
          <a:xfrm>
            <a:off x="489858" y="4200604"/>
            <a:ext cx="2203704" cy="1861948"/>
          </a:xfrm>
          <a:prstGeom prst="rect">
            <a:avLst/>
          </a:prstGeom>
          <a:solidFill>
            <a:schemeClr val="bg1"/>
          </a:solidFill>
          <a:ln w="12700">
            <a:solidFill>
              <a:schemeClr val="tx1"/>
            </a:solidFill>
          </a:ln>
          <a:effectLst>
            <a:outerShdw blurRad="50800" dist="38100" dir="5400000" algn="t" rotWithShape="0">
              <a:prstClr val="black">
                <a:alpha val="40000"/>
              </a:prstClr>
            </a:outerShdw>
          </a:effectLst>
        </p:spPr>
      </p:pic>
      <p:sp>
        <p:nvSpPr>
          <p:cNvPr id="14" name="Rectangle 13"/>
          <p:cNvSpPr/>
          <p:nvPr/>
        </p:nvSpPr>
        <p:spPr>
          <a:xfrm>
            <a:off x="5325714" y="1562500"/>
            <a:ext cx="2888807" cy="369304"/>
          </a:xfrm>
          <a:prstGeom prst="rect">
            <a:avLst/>
          </a:prstGeom>
          <a:solidFill>
            <a:schemeClr val="bg1"/>
          </a:solidFill>
          <a:ln w="12700">
            <a:solidFill>
              <a:schemeClr val="tx1"/>
            </a:solidFill>
          </a:ln>
          <a:effectLst/>
        </p:spPr>
        <p:txBody>
          <a:bodyPr wrap="none" lIns="91410" tIns="45706" rIns="91410" bIns="45706">
            <a:spAutoFit/>
          </a:bodyPr>
          <a:lstStyle/>
          <a:p>
            <a:pPr marL="310948" indent="-309509" algn="ctr" hangingPunct="1">
              <a:lnSpc>
                <a:spcPct val="100000"/>
              </a:lnSpc>
              <a:spcBef>
                <a:spcPts val="794"/>
              </a:spcBef>
              <a:buClrTx/>
              <a:tabLst>
                <a:tab pos="656446" algn="l"/>
                <a:tab pos="1312888" algn="l"/>
                <a:tab pos="1969337" algn="l"/>
                <a:tab pos="2625782" algn="l"/>
                <a:tab pos="3282226" algn="l"/>
                <a:tab pos="3938674" algn="l"/>
                <a:tab pos="4595118" algn="l"/>
              </a:tabLst>
            </a:pPr>
            <a:r>
              <a:rPr lang="en-US" b="1" dirty="0" smtClean="0">
                <a:solidFill>
                  <a:srgbClr val="FF0000"/>
                </a:solidFill>
                <a:latin typeface="Calibri" pitchFamily="32" charset="0"/>
                <a:ea typeface="Droid Sans Fallback" charset="0"/>
                <a:cs typeface="Droid Sans Fallback" charset="0"/>
              </a:rPr>
              <a:t>HDAC1</a:t>
            </a:r>
            <a:r>
              <a:rPr lang="en-US" b="1" dirty="0" smtClean="0">
                <a:solidFill>
                  <a:srgbClr val="000000"/>
                </a:solidFill>
                <a:latin typeface="Calibri" pitchFamily="32" charset="0"/>
                <a:ea typeface="Droid Sans Fallback" charset="0"/>
                <a:cs typeface="Droid Sans Fallback" charset="0"/>
              </a:rPr>
              <a:t>  </a:t>
            </a:r>
            <a:r>
              <a:rPr lang="en-US" i="1" dirty="0" smtClean="0">
                <a:solidFill>
                  <a:srgbClr val="0070C0"/>
                </a:solidFill>
                <a:latin typeface="Calibri" pitchFamily="32" charset="0"/>
                <a:ea typeface="Droid Sans Fallback" charset="0"/>
                <a:cs typeface="Droid Sans Fallback" charset="0"/>
              </a:rPr>
              <a:t>interacts with</a:t>
            </a:r>
            <a:r>
              <a:rPr lang="en-US" b="1" i="1" dirty="0" smtClean="0">
                <a:solidFill>
                  <a:srgbClr val="0070C0"/>
                </a:solidFill>
                <a:latin typeface="Calibri" pitchFamily="32" charset="0"/>
                <a:ea typeface="Droid Sans Fallback" charset="0"/>
                <a:cs typeface="Droid Sans Fallback" charset="0"/>
              </a:rPr>
              <a:t>  </a:t>
            </a:r>
            <a:r>
              <a:rPr lang="en-US" b="1" dirty="0" err="1" smtClean="0">
                <a:solidFill>
                  <a:srgbClr val="00B050"/>
                </a:solidFill>
                <a:latin typeface="Calibri" pitchFamily="32" charset="0"/>
                <a:ea typeface="Droid Sans Fallback" charset="0"/>
                <a:cs typeface="Droid Sans Fallback" charset="0"/>
              </a:rPr>
              <a:t>Parvb</a:t>
            </a:r>
            <a:endParaRPr lang="en-US" b="1" i="1" dirty="0">
              <a:solidFill>
                <a:srgbClr val="000000"/>
              </a:solidFill>
              <a:latin typeface="Calibri" pitchFamily="32" charset="0"/>
              <a:ea typeface="Droid Sans Fallback" charset="0"/>
              <a:cs typeface="Droid Sans Fallback" charset="0"/>
            </a:endParaRPr>
          </a:p>
        </p:txBody>
      </p:sp>
      <p:sp>
        <p:nvSpPr>
          <p:cNvPr id="15" name="TextBox 14"/>
          <p:cNvSpPr txBox="1"/>
          <p:nvPr/>
        </p:nvSpPr>
        <p:spPr>
          <a:xfrm>
            <a:off x="5325713" y="2024742"/>
            <a:ext cx="2236449" cy="607574"/>
          </a:xfrm>
          <a:prstGeom prst="rect">
            <a:avLst/>
          </a:prstGeom>
          <a:solidFill>
            <a:schemeClr val="bg1"/>
          </a:solidFill>
          <a:ln w="12700">
            <a:solidFill>
              <a:schemeClr val="tx1"/>
            </a:solidFill>
          </a:ln>
          <a:effectLst/>
        </p:spPr>
        <p:txBody>
          <a:bodyPr wrap="none" lIns="91410" tIns="45706" rIns="91410" bIns="45706" rtlCol="0">
            <a:spAutoFit/>
          </a:bodyPr>
          <a:lstStyle/>
          <a:p>
            <a:r>
              <a:rPr lang="en-US" b="1" dirty="0" smtClean="0"/>
              <a:t>Discovered by: </a:t>
            </a:r>
            <a:r>
              <a:rPr lang="en-US" b="1" dirty="0" smtClean="0">
                <a:solidFill>
                  <a:srgbClr val="FF0000"/>
                </a:solidFill>
              </a:rPr>
              <a:t>me</a:t>
            </a:r>
          </a:p>
          <a:p>
            <a:r>
              <a:rPr lang="en-US" b="1" dirty="0" smtClean="0"/>
              <a:t>Published by: </a:t>
            </a:r>
            <a:r>
              <a:rPr lang="en-US" b="1" dirty="0" smtClean="0">
                <a:solidFill>
                  <a:srgbClr val="FF0000"/>
                </a:solidFill>
              </a:rPr>
              <a:t>me</a:t>
            </a:r>
            <a:endParaRPr lang="en-US" b="1" dirty="0">
              <a:solidFill>
                <a:srgbClr val="FF0000"/>
              </a:solidFill>
            </a:endParaRPr>
          </a:p>
        </p:txBody>
      </p:sp>
      <p:sp>
        <p:nvSpPr>
          <p:cNvPr id="11" name="TextBox 10"/>
          <p:cNvSpPr txBox="1"/>
          <p:nvPr/>
        </p:nvSpPr>
        <p:spPr>
          <a:xfrm>
            <a:off x="489861" y="3792389"/>
            <a:ext cx="2207656" cy="378565"/>
          </a:xfrm>
          <a:prstGeom prst="rect">
            <a:avLst/>
          </a:prstGeom>
          <a:solidFill>
            <a:schemeClr val="bg1"/>
          </a:solidFill>
          <a:ln w="12700">
            <a:solidFill>
              <a:schemeClr val="tx1"/>
            </a:solidFill>
          </a:ln>
          <a:effectLst>
            <a:outerShdw blurRad="50800" dist="38100" dir="5400000" algn="t" rotWithShape="0">
              <a:prstClr val="black">
                <a:alpha val="40000"/>
              </a:prstClr>
            </a:outerShdw>
          </a:effectLst>
        </p:spPr>
        <p:txBody>
          <a:bodyPr wrap="none" lIns="91410" tIns="45706" rIns="91410" bIns="45706" rtlCol="0">
            <a:spAutoFit/>
          </a:bodyPr>
          <a:lstStyle/>
          <a:p>
            <a:r>
              <a:rPr lang="en-US" sz="2000" b="1" dirty="0" smtClean="0"/>
              <a:t>Research Object</a:t>
            </a:r>
            <a:endParaRPr lang="en-US" sz="2000" b="1" dirty="0"/>
          </a:p>
        </p:txBody>
      </p:sp>
      <p:pic>
        <p:nvPicPr>
          <p:cNvPr id="12" name="Picture 11" descr="IMG_2092.JPG"/>
          <p:cNvPicPr>
            <a:picLocks noChangeAspect="1"/>
          </p:cNvPicPr>
          <p:nvPr/>
        </p:nvPicPr>
        <p:blipFill>
          <a:blip r:embed="rId5" cstate="print"/>
          <a:srcRect l="42500" t="35655" r="49286" b="51915"/>
          <a:stretch>
            <a:fillRect/>
          </a:stretch>
        </p:blipFill>
        <p:spPr>
          <a:xfrm>
            <a:off x="7292267" y="277597"/>
            <a:ext cx="751114" cy="849068"/>
          </a:xfrm>
          <a:prstGeom prst="rect">
            <a:avLst/>
          </a:prstGeom>
        </p:spPr>
      </p:pic>
      <p:pic>
        <p:nvPicPr>
          <p:cNvPr id="16" name="Picture 15" descr="Harish.PNG"/>
          <p:cNvPicPr>
            <a:picLocks noChangeAspect="1"/>
          </p:cNvPicPr>
          <p:nvPr/>
        </p:nvPicPr>
        <p:blipFill>
          <a:blip r:embed="rId6" cstate="print"/>
          <a:srcRect l="12269" t="16790" r="20894" b="11435"/>
          <a:stretch>
            <a:fillRect/>
          </a:stretch>
        </p:blipFill>
        <p:spPr>
          <a:xfrm>
            <a:off x="8085643" y="310235"/>
            <a:ext cx="755501" cy="81642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err="1" smtClean="0">
                <a:solidFill>
                  <a:schemeClr val="tx1"/>
                </a:solidFill>
              </a:rPr>
              <a:t>Nanopublication</a:t>
            </a:r>
            <a:r>
              <a:rPr lang="en-US" sz="2800" b="0" dirty="0" smtClean="0">
                <a:solidFill>
                  <a:schemeClr val="tx1"/>
                </a:solidFill>
              </a:rPr>
              <a:t> Model</a:t>
            </a:r>
            <a:r>
              <a:rPr lang="en-US" dirty="0" smtClean="0"/>
              <a:t/>
            </a:r>
            <a:br>
              <a:rPr lang="en-US" dirty="0" smtClean="0"/>
            </a:br>
            <a:r>
              <a:rPr lang="en-US" dirty="0" smtClean="0"/>
              <a:t>Getting credit for digital results</a:t>
            </a:r>
            <a:endParaRPr lang="en-US" dirty="0"/>
          </a:p>
        </p:txBody>
      </p:sp>
      <p:sp>
        <p:nvSpPr>
          <p:cNvPr id="3" name="Date Placeholder 2"/>
          <p:cNvSpPr>
            <a:spLocks noGrp="1"/>
          </p:cNvSpPr>
          <p:nvPr>
            <p:ph type="dt" idx="10"/>
          </p:nvPr>
        </p:nvSpPr>
        <p:spPr/>
        <p:txBody>
          <a:bodyPr/>
          <a:lstStyle/>
          <a:p>
            <a:fld id="{1F28FEF3-52C8-4408-BC17-A07C62257324}" type="datetime2">
              <a:rPr lang="en-US" smtClean="0"/>
              <a:pPr/>
              <a:t>Wednesday, December 19, 2012</a:t>
            </a:fld>
            <a:endParaRPr lang="en-GB"/>
          </a:p>
        </p:txBody>
      </p:sp>
      <p:sp>
        <p:nvSpPr>
          <p:cNvPr id="4" name="Footer Placeholder 3"/>
          <p:cNvSpPr>
            <a:spLocks noGrp="1"/>
          </p:cNvSpPr>
          <p:nvPr>
            <p:ph type="ftr" idx="11"/>
          </p:nvPr>
        </p:nvSpPr>
        <p:spPr/>
        <p:txBody>
          <a:bodyPr/>
          <a:lstStyle/>
          <a:p>
            <a:r>
              <a:rPr lang="en-GB" smtClean="0"/>
              <a:t>Towards preserving bioinformatics experiments</a:t>
            </a:r>
            <a:endParaRPr lang="en-GB"/>
          </a:p>
        </p:txBody>
      </p:sp>
      <p:sp>
        <p:nvSpPr>
          <p:cNvPr id="5" name="Slide Number Placeholder 4"/>
          <p:cNvSpPr>
            <a:spLocks noGrp="1"/>
          </p:cNvSpPr>
          <p:nvPr>
            <p:ph type="sldNum" idx="12"/>
          </p:nvPr>
        </p:nvSpPr>
        <p:spPr/>
        <p:txBody>
          <a:bodyPr/>
          <a:lstStyle/>
          <a:p>
            <a:fld id="{D41B7438-1AE0-4139-AC55-EDE3D8F99377}" type="slidenum">
              <a:rPr lang="en-GB" smtClean="0"/>
              <a:pPr/>
              <a:t>25</a:t>
            </a:fld>
            <a:endParaRPr lang="en-GB"/>
          </a:p>
        </p:txBody>
      </p:sp>
      <p:grpSp>
        <p:nvGrpSpPr>
          <p:cNvPr id="8" name="Group 7"/>
          <p:cNvGrpSpPr/>
          <p:nvPr/>
        </p:nvGrpSpPr>
        <p:grpSpPr>
          <a:xfrm>
            <a:off x="9686676" y="3389775"/>
            <a:ext cx="6846842" cy="2757303"/>
            <a:chOff x="1094767" y="2371858"/>
            <a:chExt cx="6846842" cy="2757303"/>
          </a:xfrm>
        </p:grpSpPr>
        <p:sp>
          <p:nvSpPr>
            <p:cNvPr id="9" name="Rounded Rectangle 8"/>
            <p:cNvSpPr/>
            <p:nvPr/>
          </p:nvSpPr>
          <p:spPr>
            <a:xfrm>
              <a:off x="1094767" y="2371858"/>
              <a:ext cx="6846842" cy="2757303"/>
            </a:xfrm>
            <a:prstGeom prst="roundRect">
              <a:avLst>
                <a:gd name="adj" fmla="val 6668"/>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3834387" y="3225703"/>
              <a:ext cx="3981373" cy="1760801"/>
            </a:xfrm>
            <a:prstGeom prst="roundRect">
              <a:avLst>
                <a:gd name="adj" fmla="val 6668"/>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3994559" y="3744245"/>
              <a:ext cx="1693227" cy="1036824"/>
            </a:xfrm>
            <a:prstGeom prst="roundRect">
              <a:avLst>
                <a:gd name="adj" fmla="val 66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6011797" y="3744244"/>
              <a:ext cx="1693227" cy="1036825"/>
            </a:xfrm>
            <a:prstGeom prst="roundRect">
              <a:avLst>
                <a:gd name="adj" fmla="val 66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ounded Rectangle 12"/>
            <p:cNvSpPr/>
            <p:nvPr/>
          </p:nvSpPr>
          <p:spPr>
            <a:xfrm>
              <a:off x="1266651" y="3225703"/>
              <a:ext cx="2193863" cy="1760801"/>
            </a:xfrm>
            <a:prstGeom prst="roundRect">
              <a:avLst>
                <a:gd name="adj" fmla="val 7892"/>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1342819" y="3223775"/>
              <a:ext cx="2101423" cy="461665"/>
            </a:xfrm>
            <a:prstGeom prst="rect">
              <a:avLst/>
            </a:prstGeom>
            <a:noFill/>
          </p:spPr>
          <p:txBody>
            <a:bodyPr wrap="square" rtlCol="0">
              <a:spAutoFit/>
            </a:bodyPr>
            <a:lstStyle/>
            <a:p>
              <a:pPr algn="ctr"/>
              <a:r>
                <a:rPr lang="en-US" sz="2400" b="1" spc="100" dirty="0">
                  <a:latin typeface="Helvetica"/>
                  <a:cs typeface="Helvetica"/>
                </a:rPr>
                <a:t>Assertion</a:t>
              </a:r>
            </a:p>
          </p:txBody>
        </p:sp>
        <p:sp>
          <p:nvSpPr>
            <p:cNvPr id="15" name="TextBox 14"/>
            <p:cNvSpPr txBox="1"/>
            <p:nvPr/>
          </p:nvSpPr>
          <p:spPr>
            <a:xfrm>
              <a:off x="4779867" y="3223775"/>
              <a:ext cx="2101423" cy="461665"/>
            </a:xfrm>
            <a:prstGeom prst="rect">
              <a:avLst/>
            </a:prstGeom>
            <a:noFill/>
          </p:spPr>
          <p:txBody>
            <a:bodyPr wrap="square" rtlCol="0">
              <a:spAutoFit/>
            </a:bodyPr>
            <a:lstStyle/>
            <a:p>
              <a:pPr algn="ctr"/>
              <a:r>
                <a:rPr lang="en-US" sz="2400" b="1" spc="100" dirty="0" smtClean="0">
                  <a:latin typeface="Helvetica"/>
                  <a:cs typeface="Helvetica"/>
                </a:rPr>
                <a:t>Provenance</a:t>
              </a:r>
              <a:endParaRPr lang="en-US" sz="2400" b="1" spc="100" dirty="0">
                <a:latin typeface="Helvetica"/>
                <a:cs typeface="Helvetica"/>
              </a:endParaRPr>
            </a:p>
          </p:txBody>
        </p:sp>
        <p:sp>
          <p:nvSpPr>
            <p:cNvPr id="16" name="TextBox 15"/>
            <p:cNvSpPr txBox="1"/>
            <p:nvPr/>
          </p:nvSpPr>
          <p:spPr>
            <a:xfrm>
              <a:off x="3800064" y="3734862"/>
              <a:ext cx="2101423" cy="400110"/>
            </a:xfrm>
            <a:prstGeom prst="rect">
              <a:avLst/>
            </a:prstGeom>
            <a:noFill/>
          </p:spPr>
          <p:txBody>
            <a:bodyPr wrap="square" rtlCol="0">
              <a:spAutoFit/>
            </a:bodyPr>
            <a:lstStyle/>
            <a:p>
              <a:pPr algn="ctr"/>
              <a:r>
                <a:rPr lang="en-US" sz="2000" b="1" spc="100" dirty="0" smtClean="0">
                  <a:latin typeface="Helvetica"/>
                  <a:cs typeface="Helvetica"/>
                </a:rPr>
                <a:t>Supporting</a:t>
              </a:r>
              <a:endParaRPr lang="en-US" sz="2000" b="1" spc="100" dirty="0">
                <a:latin typeface="Helvetica"/>
                <a:cs typeface="Helvetica"/>
              </a:endParaRPr>
            </a:p>
          </p:txBody>
        </p:sp>
        <p:sp>
          <p:nvSpPr>
            <p:cNvPr id="17" name="TextBox 16"/>
            <p:cNvSpPr txBox="1"/>
            <p:nvPr/>
          </p:nvSpPr>
          <p:spPr>
            <a:xfrm>
              <a:off x="5830578" y="3744244"/>
              <a:ext cx="2101423" cy="400110"/>
            </a:xfrm>
            <a:prstGeom prst="rect">
              <a:avLst/>
            </a:prstGeom>
            <a:noFill/>
          </p:spPr>
          <p:txBody>
            <a:bodyPr wrap="square" rtlCol="0">
              <a:spAutoFit/>
            </a:bodyPr>
            <a:lstStyle/>
            <a:p>
              <a:pPr algn="ctr"/>
              <a:r>
                <a:rPr lang="en-US" sz="2000" b="1" spc="100" dirty="0">
                  <a:latin typeface="Helvetica"/>
                  <a:cs typeface="Helvetica"/>
                </a:rPr>
                <a:t>Attribution</a:t>
              </a:r>
            </a:p>
          </p:txBody>
        </p:sp>
        <p:sp>
          <p:nvSpPr>
            <p:cNvPr id="18" name="Oval 17"/>
            <p:cNvSpPr>
              <a:spLocks noChangeAspect="1"/>
            </p:cNvSpPr>
            <p:nvPr/>
          </p:nvSpPr>
          <p:spPr>
            <a:xfrm>
              <a:off x="2178105" y="4156933"/>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sio:</a:t>
              </a:r>
              <a:br>
                <a:rPr lang="en-US" sz="500" spc="-70" dirty="0" smtClean="0"/>
              </a:br>
              <a:r>
                <a:rPr lang="en-US" sz="500" spc="-70" dirty="0" smtClean="0"/>
                <a:t>refers-to</a:t>
              </a:r>
              <a:endParaRPr lang="en-US" sz="500" spc="-70" dirty="0"/>
            </a:p>
          </p:txBody>
        </p:sp>
        <p:cxnSp>
          <p:nvCxnSpPr>
            <p:cNvPr id="19" name="Straight Arrow Connector 18"/>
            <p:cNvCxnSpPr>
              <a:stCxn id="18" idx="6"/>
              <a:endCxn id="27" idx="2"/>
            </p:cNvCxnSpPr>
            <p:nvPr/>
          </p:nvCxnSpPr>
          <p:spPr>
            <a:xfrm>
              <a:off x="2576391" y="4341972"/>
              <a:ext cx="240791" cy="45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20" name="Group 2"/>
            <p:cNvGrpSpPr/>
            <p:nvPr/>
          </p:nvGrpSpPr>
          <p:grpSpPr>
            <a:xfrm>
              <a:off x="2817182" y="4161527"/>
              <a:ext cx="398286" cy="370078"/>
              <a:chOff x="1832600" y="4787642"/>
              <a:chExt cx="398286" cy="370078"/>
            </a:xfrm>
          </p:grpSpPr>
          <p:sp>
            <p:nvSpPr>
              <p:cNvPr id="27" name="Oval 26"/>
              <p:cNvSpPr>
                <a:spLocks noChangeAspect="1"/>
              </p:cNvSpPr>
              <p:nvPr/>
            </p:nvSpPr>
            <p:spPr>
              <a:xfrm>
                <a:off x="1832600" y="4787642"/>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solidFill>
                      <a:schemeClr val="lt1">
                        <a:alpha val="51000"/>
                      </a:schemeClr>
                    </a:solidFill>
                  </a:rPr>
                  <a:t>http://bio2rdf.org/omim:210600</a:t>
                </a:r>
              </a:p>
            </p:txBody>
          </p:sp>
          <p:pic>
            <p:nvPicPr>
              <p:cNvPr id="28" name="Picture 27"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855000" y="4826000"/>
                <a:ext cx="342355" cy="305353"/>
              </a:xfrm>
              <a:prstGeom prst="rect">
                <a:avLst/>
              </a:prstGeom>
            </p:spPr>
          </p:pic>
        </p:grpSp>
        <p:grpSp>
          <p:nvGrpSpPr>
            <p:cNvPr id="21" name="Group 68"/>
            <p:cNvGrpSpPr/>
            <p:nvPr/>
          </p:nvGrpSpPr>
          <p:grpSpPr>
            <a:xfrm>
              <a:off x="1573292" y="4153908"/>
              <a:ext cx="398286" cy="370078"/>
              <a:chOff x="1336295" y="4787365"/>
              <a:chExt cx="398286" cy="370078"/>
            </a:xfrm>
          </p:grpSpPr>
          <p:sp>
            <p:nvSpPr>
              <p:cNvPr id="25" name="Oval 24"/>
              <p:cNvSpPr>
                <a:spLocks noChangeAspect="1"/>
              </p:cNvSpPr>
              <p:nvPr/>
            </p:nvSpPr>
            <p:spPr>
              <a:xfrm>
                <a:off x="1336295" y="4787365"/>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solidFill>
                      <a:schemeClr val="lt1">
                        <a:alpha val="51000"/>
                      </a:schemeClr>
                    </a:solidFill>
                  </a:rPr>
                  <a:t>http://bio2rdf.org/</a:t>
                </a:r>
                <a:r>
                  <a:rPr lang="en-US" sz="500" spc="-70" smtClean="0">
                    <a:solidFill>
                      <a:schemeClr val="lt1">
                        <a:alpha val="51000"/>
                      </a:schemeClr>
                    </a:solidFill>
                  </a:rPr>
                  <a:t>geneid:55835</a:t>
                </a:r>
                <a:endParaRPr lang="en-US" sz="500" spc="-70" dirty="0">
                  <a:solidFill>
                    <a:schemeClr val="lt1">
                      <a:alpha val="51000"/>
                    </a:schemeClr>
                  </a:solidFill>
                </a:endParaRPr>
              </a:p>
            </p:txBody>
          </p:sp>
          <p:pic>
            <p:nvPicPr>
              <p:cNvPr id="26" name="Picture 25"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358695" y="4825723"/>
                <a:ext cx="342355" cy="305353"/>
              </a:xfrm>
              <a:prstGeom prst="rect">
                <a:avLst/>
              </a:prstGeom>
            </p:spPr>
          </p:pic>
        </p:grpSp>
        <p:cxnSp>
          <p:nvCxnSpPr>
            <p:cNvPr id="22" name="Straight Arrow Connector 21"/>
            <p:cNvCxnSpPr>
              <a:stCxn id="18" idx="2"/>
              <a:endCxn id="25" idx="6"/>
            </p:cNvCxnSpPr>
            <p:nvPr/>
          </p:nvCxnSpPr>
          <p:spPr>
            <a:xfrm flipH="1" flipV="1">
              <a:off x="1971578" y="4338947"/>
              <a:ext cx="206527" cy="30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1266651" y="2519807"/>
              <a:ext cx="6549109" cy="575750"/>
            </a:xfrm>
            <a:prstGeom prst="roundRect">
              <a:avLst>
                <a:gd name="adj" fmla="val 18591"/>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TextBox 23"/>
            <p:cNvSpPr txBox="1"/>
            <p:nvPr/>
          </p:nvSpPr>
          <p:spPr>
            <a:xfrm>
              <a:off x="1190461" y="2569229"/>
              <a:ext cx="5758664" cy="435825"/>
            </a:xfrm>
            <a:prstGeom prst="rect">
              <a:avLst/>
            </a:prstGeom>
            <a:noFill/>
          </p:spPr>
          <p:txBody>
            <a:bodyPr wrap="square" rtlCol="0">
              <a:spAutoFit/>
            </a:bodyPr>
            <a:lstStyle/>
            <a:p>
              <a:r>
                <a:rPr lang="en-US" sz="2400" b="1" spc="100" dirty="0" smtClean="0">
                  <a:latin typeface="Helvetica"/>
                  <a:cs typeface="Helvetica"/>
                </a:rPr>
                <a:t> </a:t>
              </a:r>
              <a:r>
                <a:rPr lang="en-US" sz="2400" b="1" spc="100" dirty="0" err="1" smtClean="0">
                  <a:latin typeface="Helvetica"/>
                  <a:cs typeface="Helvetica"/>
                </a:rPr>
                <a:t>Nanopublication</a:t>
              </a:r>
              <a:r>
                <a:rPr lang="en-US" sz="2400" b="1" spc="100" dirty="0" smtClean="0">
                  <a:latin typeface="Helvetica"/>
                  <a:cs typeface="Helvetica"/>
                </a:rPr>
                <a:t> 123</a:t>
              </a:r>
              <a:endParaRPr lang="en-US" sz="2400" b="1" spc="100" dirty="0">
                <a:latin typeface="Helvetica"/>
                <a:cs typeface="Helvetica"/>
              </a:endParaRPr>
            </a:p>
          </p:txBody>
        </p:sp>
      </p:grpSp>
      <p:grpSp>
        <p:nvGrpSpPr>
          <p:cNvPr id="29" name="Group 28"/>
          <p:cNvGrpSpPr/>
          <p:nvPr/>
        </p:nvGrpSpPr>
        <p:grpSpPr>
          <a:xfrm>
            <a:off x="1274061" y="1927134"/>
            <a:ext cx="6846842" cy="3318363"/>
            <a:chOff x="1094767" y="2321584"/>
            <a:chExt cx="6846842" cy="3318363"/>
          </a:xfrm>
        </p:grpSpPr>
        <p:sp>
          <p:nvSpPr>
            <p:cNvPr id="30" name="Rounded Rectangle 29"/>
            <p:cNvSpPr/>
            <p:nvPr/>
          </p:nvSpPr>
          <p:spPr>
            <a:xfrm>
              <a:off x="1094767" y="2321584"/>
              <a:ext cx="6846842" cy="3318363"/>
            </a:xfrm>
            <a:prstGeom prst="roundRect">
              <a:avLst>
                <a:gd name="adj" fmla="val 6668"/>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ounded Rectangle 30"/>
            <p:cNvSpPr/>
            <p:nvPr/>
          </p:nvSpPr>
          <p:spPr>
            <a:xfrm>
              <a:off x="3834387" y="3225703"/>
              <a:ext cx="3981373" cy="2288384"/>
            </a:xfrm>
            <a:prstGeom prst="roundRect">
              <a:avLst>
                <a:gd name="adj" fmla="val 6668"/>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ounded Rectangle 31"/>
            <p:cNvSpPr/>
            <p:nvPr/>
          </p:nvSpPr>
          <p:spPr>
            <a:xfrm>
              <a:off x="3994559" y="3744244"/>
              <a:ext cx="1693227" cy="1662733"/>
            </a:xfrm>
            <a:prstGeom prst="roundRect">
              <a:avLst>
                <a:gd name="adj" fmla="val 66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Rounded Rectangle 32"/>
            <p:cNvSpPr/>
            <p:nvPr/>
          </p:nvSpPr>
          <p:spPr>
            <a:xfrm>
              <a:off x="6011797" y="3744244"/>
              <a:ext cx="1693227" cy="1662733"/>
            </a:xfrm>
            <a:prstGeom prst="roundRect">
              <a:avLst>
                <a:gd name="adj" fmla="val 66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ounded Rectangle 33"/>
            <p:cNvSpPr/>
            <p:nvPr/>
          </p:nvSpPr>
          <p:spPr>
            <a:xfrm>
              <a:off x="1266651" y="3225703"/>
              <a:ext cx="2193863" cy="2288384"/>
            </a:xfrm>
            <a:prstGeom prst="roundRect">
              <a:avLst>
                <a:gd name="adj" fmla="val 7892"/>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ounded Rectangle 34"/>
            <p:cNvSpPr/>
            <p:nvPr/>
          </p:nvSpPr>
          <p:spPr>
            <a:xfrm>
              <a:off x="1266651" y="2470537"/>
              <a:ext cx="6549109" cy="575750"/>
            </a:xfrm>
            <a:prstGeom prst="roundRect">
              <a:avLst>
                <a:gd name="adj" fmla="val 18591"/>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TextBox 35"/>
            <p:cNvSpPr txBox="1"/>
            <p:nvPr/>
          </p:nvSpPr>
          <p:spPr>
            <a:xfrm>
              <a:off x="1342819" y="3223775"/>
              <a:ext cx="2101423" cy="461665"/>
            </a:xfrm>
            <a:prstGeom prst="rect">
              <a:avLst/>
            </a:prstGeom>
            <a:noFill/>
          </p:spPr>
          <p:txBody>
            <a:bodyPr wrap="square" rtlCol="0">
              <a:spAutoFit/>
            </a:bodyPr>
            <a:lstStyle/>
            <a:p>
              <a:pPr algn="ctr"/>
              <a:r>
                <a:rPr lang="en-US" sz="2400" b="1" spc="100" dirty="0">
                  <a:latin typeface="Helvetica"/>
                  <a:cs typeface="Helvetica"/>
                </a:rPr>
                <a:t>Assertion</a:t>
              </a:r>
            </a:p>
          </p:txBody>
        </p:sp>
        <p:sp>
          <p:nvSpPr>
            <p:cNvPr id="37" name="TextBox 36"/>
            <p:cNvSpPr txBox="1"/>
            <p:nvPr/>
          </p:nvSpPr>
          <p:spPr>
            <a:xfrm>
              <a:off x="4779867" y="3223775"/>
              <a:ext cx="2101423" cy="461665"/>
            </a:xfrm>
            <a:prstGeom prst="rect">
              <a:avLst/>
            </a:prstGeom>
            <a:noFill/>
          </p:spPr>
          <p:txBody>
            <a:bodyPr wrap="square" rtlCol="0">
              <a:spAutoFit/>
            </a:bodyPr>
            <a:lstStyle/>
            <a:p>
              <a:pPr algn="ctr"/>
              <a:r>
                <a:rPr lang="en-US" sz="2400" b="1" spc="100" dirty="0" smtClean="0">
                  <a:latin typeface="Helvetica"/>
                  <a:cs typeface="Helvetica"/>
                </a:rPr>
                <a:t>Provenance</a:t>
              </a:r>
              <a:endParaRPr lang="en-US" sz="2400" b="1" spc="100" dirty="0">
                <a:latin typeface="Helvetica"/>
                <a:cs typeface="Helvetica"/>
              </a:endParaRPr>
            </a:p>
          </p:txBody>
        </p:sp>
        <p:sp>
          <p:nvSpPr>
            <p:cNvPr id="38" name="TextBox 37"/>
            <p:cNvSpPr txBox="1"/>
            <p:nvPr/>
          </p:nvSpPr>
          <p:spPr>
            <a:xfrm>
              <a:off x="1190461" y="2519959"/>
              <a:ext cx="5758664" cy="461665"/>
            </a:xfrm>
            <a:prstGeom prst="rect">
              <a:avLst/>
            </a:prstGeom>
            <a:noFill/>
          </p:spPr>
          <p:txBody>
            <a:bodyPr wrap="square" rtlCol="0">
              <a:spAutoFit/>
            </a:bodyPr>
            <a:lstStyle/>
            <a:p>
              <a:r>
                <a:rPr lang="en-US" sz="2400" b="1" spc="100" smtClean="0">
                  <a:latin typeface="Helvetica"/>
                  <a:cs typeface="Helvetica"/>
                </a:rPr>
                <a:t> Nanopublication </a:t>
              </a:r>
              <a:r>
                <a:rPr lang="en-US" sz="2400" b="1" spc="100" dirty="0" smtClean="0">
                  <a:latin typeface="Helvetica"/>
                  <a:cs typeface="Helvetica"/>
                </a:rPr>
                <a:t>ID</a:t>
              </a:r>
              <a:endParaRPr lang="en-US" sz="2400" b="1" spc="100" dirty="0">
                <a:latin typeface="Helvetica"/>
                <a:cs typeface="Helvetica"/>
              </a:endParaRPr>
            </a:p>
          </p:txBody>
        </p:sp>
        <p:sp>
          <p:nvSpPr>
            <p:cNvPr id="39" name="TextBox 38"/>
            <p:cNvSpPr txBox="1"/>
            <p:nvPr/>
          </p:nvSpPr>
          <p:spPr>
            <a:xfrm>
              <a:off x="3800064" y="3734862"/>
              <a:ext cx="2101423" cy="400110"/>
            </a:xfrm>
            <a:prstGeom prst="rect">
              <a:avLst/>
            </a:prstGeom>
            <a:noFill/>
          </p:spPr>
          <p:txBody>
            <a:bodyPr wrap="square" rtlCol="0">
              <a:spAutoFit/>
            </a:bodyPr>
            <a:lstStyle/>
            <a:p>
              <a:pPr algn="ctr"/>
              <a:r>
                <a:rPr lang="en-US" sz="2000" b="1" spc="100" dirty="0" smtClean="0">
                  <a:latin typeface="Helvetica"/>
                  <a:cs typeface="Helvetica"/>
                </a:rPr>
                <a:t>Supporting</a:t>
              </a:r>
              <a:endParaRPr lang="en-US" sz="2000" b="1" spc="100" dirty="0">
                <a:latin typeface="Helvetica"/>
                <a:cs typeface="Helvetica"/>
              </a:endParaRPr>
            </a:p>
          </p:txBody>
        </p:sp>
        <p:sp>
          <p:nvSpPr>
            <p:cNvPr id="40" name="TextBox 39"/>
            <p:cNvSpPr txBox="1"/>
            <p:nvPr/>
          </p:nvSpPr>
          <p:spPr>
            <a:xfrm>
              <a:off x="5830578" y="3744244"/>
              <a:ext cx="2101423" cy="400110"/>
            </a:xfrm>
            <a:prstGeom prst="rect">
              <a:avLst/>
            </a:prstGeom>
            <a:noFill/>
          </p:spPr>
          <p:txBody>
            <a:bodyPr wrap="square" rtlCol="0">
              <a:spAutoFit/>
            </a:bodyPr>
            <a:lstStyle/>
            <a:p>
              <a:pPr algn="ctr"/>
              <a:r>
                <a:rPr lang="en-US" sz="2000" b="1" spc="100" dirty="0">
                  <a:latin typeface="Helvetica"/>
                  <a:cs typeface="Helvetica"/>
                </a:rPr>
                <a:t>Attribution</a:t>
              </a:r>
            </a:p>
          </p:txBody>
        </p:sp>
        <p:sp>
          <p:nvSpPr>
            <p:cNvPr id="41" name="Oval 40"/>
            <p:cNvSpPr>
              <a:spLocks noChangeAspect="1"/>
            </p:cNvSpPr>
            <p:nvPr/>
          </p:nvSpPr>
          <p:spPr>
            <a:xfrm>
              <a:off x="4068048" y="4396168"/>
              <a:ext cx="398286" cy="370078"/>
            </a:xfrm>
            <a:prstGeom prst="ellipse">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600" dirty="0"/>
                <a:t>assertion</a:t>
              </a:r>
            </a:p>
          </p:txBody>
        </p:sp>
        <p:sp>
          <p:nvSpPr>
            <p:cNvPr id="42" name="Oval 41"/>
            <p:cNvSpPr>
              <a:spLocks noChangeAspect="1"/>
            </p:cNvSpPr>
            <p:nvPr/>
          </p:nvSpPr>
          <p:spPr>
            <a:xfrm>
              <a:off x="4636484" y="4396168"/>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a:t>opm:</a:t>
              </a:r>
              <a:br>
                <a:rPr lang="en-US" sz="500" spc="-70" dirty="0"/>
              </a:br>
              <a:r>
                <a:rPr lang="en-US" sz="500" spc="-70" dirty="0" smtClean="0"/>
                <a:t>was</a:t>
              </a:r>
              <a:br>
                <a:rPr lang="en-US" sz="500" spc="-70" dirty="0" smtClean="0"/>
              </a:br>
              <a:r>
                <a:rPr lang="en-US" sz="500" spc="-70" dirty="0" smtClean="0"/>
                <a:t>Derived</a:t>
              </a:r>
              <a:r>
                <a:rPr lang="en-US" sz="500" spc="-70" dirty="0"/>
                <a:t/>
              </a:r>
              <a:br>
                <a:rPr lang="en-US" sz="500" spc="-70" dirty="0"/>
              </a:br>
              <a:r>
                <a:rPr lang="en-US" sz="500" spc="-70" dirty="0"/>
                <a:t>From</a:t>
              </a:r>
            </a:p>
          </p:txBody>
        </p:sp>
        <p:sp>
          <p:nvSpPr>
            <p:cNvPr id="43" name="Oval 42"/>
            <p:cNvSpPr>
              <a:spLocks noChangeAspect="1"/>
            </p:cNvSpPr>
            <p:nvPr/>
          </p:nvSpPr>
          <p:spPr>
            <a:xfrm>
              <a:off x="5200010" y="4396168"/>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400" spc="-70" dirty="0">
                  <a:solidFill>
                    <a:schemeClr val="lt1">
                      <a:alpha val="51000"/>
                    </a:schemeClr>
                  </a:solidFill>
                </a:rPr>
                <a:t>http://rdf.biosemantics.org/…profiles_matching_1980_2010</a:t>
              </a:r>
            </a:p>
          </p:txBody>
        </p:sp>
        <p:cxnSp>
          <p:nvCxnSpPr>
            <p:cNvPr id="44" name="Straight Arrow Connector 43"/>
            <p:cNvCxnSpPr>
              <a:stCxn id="41" idx="6"/>
              <a:endCxn id="42" idx="2"/>
            </p:cNvCxnSpPr>
            <p:nvPr/>
          </p:nvCxnSpPr>
          <p:spPr>
            <a:xfrm>
              <a:off x="4466334" y="4581207"/>
              <a:ext cx="1701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42" idx="6"/>
              <a:endCxn id="43" idx="2"/>
            </p:cNvCxnSpPr>
            <p:nvPr/>
          </p:nvCxnSpPr>
          <p:spPr>
            <a:xfrm>
              <a:off x="5034770" y="4581207"/>
              <a:ext cx="16524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6" name="Oval 45"/>
            <p:cNvSpPr>
              <a:spLocks noChangeAspect="1"/>
            </p:cNvSpPr>
            <p:nvPr/>
          </p:nvSpPr>
          <p:spPr>
            <a:xfrm>
              <a:off x="4636484" y="4830069"/>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dirty="0"/>
                <a:t>o</a:t>
              </a:r>
              <a:r>
                <a:rPr lang="en-US" sz="500" dirty="0" smtClean="0"/>
                <a:t>pm:</a:t>
              </a:r>
              <a:br>
                <a:rPr lang="en-US" sz="500" dirty="0" smtClean="0"/>
              </a:br>
              <a:r>
                <a:rPr lang="en-US" sz="500" dirty="0" smtClean="0"/>
                <a:t>wasGene-ratedBy</a:t>
              </a:r>
              <a:endParaRPr lang="en-US" sz="800" dirty="0" smtClean="0"/>
            </a:p>
          </p:txBody>
        </p:sp>
        <p:cxnSp>
          <p:nvCxnSpPr>
            <p:cNvPr id="47" name="Straight Arrow Connector 46"/>
            <p:cNvCxnSpPr>
              <a:stCxn id="41" idx="5"/>
              <a:endCxn id="46" idx="2"/>
            </p:cNvCxnSpPr>
            <p:nvPr/>
          </p:nvCxnSpPr>
          <p:spPr>
            <a:xfrm>
              <a:off x="4408007" y="4712050"/>
              <a:ext cx="228477" cy="3030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46" idx="6"/>
              <a:endCxn id="43" idx="4"/>
            </p:cNvCxnSpPr>
            <p:nvPr/>
          </p:nvCxnSpPr>
          <p:spPr>
            <a:xfrm flipV="1">
              <a:off x="5034770" y="4766246"/>
              <a:ext cx="364383" cy="2488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9" name="Rounded Rectangle 48"/>
            <p:cNvSpPr/>
            <p:nvPr/>
          </p:nvSpPr>
          <p:spPr>
            <a:xfrm>
              <a:off x="5901487" y="2509799"/>
              <a:ext cx="1846341" cy="486175"/>
            </a:xfrm>
            <a:prstGeom prst="roundRect">
              <a:avLst>
                <a:gd name="adj" fmla="val 18591"/>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Integrity Key</a:t>
              </a:r>
              <a:endParaRPr lang="en-US" sz="2000" dirty="0"/>
            </a:p>
          </p:txBody>
        </p:sp>
        <p:sp>
          <p:nvSpPr>
            <p:cNvPr id="50" name="Oval 49"/>
            <p:cNvSpPr>
              <a:spLocks noChangeAspect="1"/>
            </p:cNvSpPr>
            <p:nvPr/>
          </p:nvSpPr>
          <p:spPr>
            <a:xfrm>
              <a:off x="6069643" y="4095244"/>
              <a:ext cx="398286" cy="370078"/>
            </a:xfrm>
            <a:prstGeom prst="ellipse">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600" dirty="0" smtClean="0"/>
                <a:t>this</a:t>
              </a:r>
              <a:br>
                <a:rPr lang="en-US" sz="600" dirty="0" smtClean="0"/>
              </a:br>
              <a:r>
                <a:rPr lang="en-US" sz="600" dirty="0" smtClean="0"/>
                <a:t>nanopub</a:t>
              </a:r>
              <a:endParaRPr lang="en-US" sz="600" dirty="0"/>
            </a:p>
          </p:txBody>
        </p:sp>
        <p:sp>
          <p:nvSpPr>
            <p:cNvPr id="51" name="Oval 50"/>
            <p:cNvSpPr>
              <a:spLocks noChangeAspect="1"/>
            </p:cNvSpPr>
            <p:nvPr/>
          </p:nvSpPr>
          <p:spPr>
            <a:xfrm>
              <a:off x="6638079" y="4095244"/>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dcterms:</a:t>
              </a:r>
              <a:br>
                <a:rPr lang="en-US" sz="500" spc="-70" dirty="0" smtClean="0"/>
              </a:br>
              <a:r>
                <a:rPr lang="en-US" sz="500" spc="-70" dirty="0" smtClean="0"/>
                <a:t>created</a:t>
              </a:r>
              <a:endParaRPr lang="en-US" sz="500" spc="-70" dirty="0"/>
            </a:p>
          </p:txBody>
        </p:sp>
        <p:sp>
          <p:nvSpPr>
            <p:cNvPr id="52" name="Oval 51"/>
            <p:cNvSpPr>
              <a:spLocks noChangeAspect="1"/>
            </p:cNvSpPr>
            <p:nvPr/>
          </p:nvSpPr>
          <p:spPr>
            <a:xfrm>
              <a:off x="7201605" y="4095244"/>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a:solidFill>
                    <a:schemeClr val="lt1">
                      <a:alpha val="51000"/>
                    </a:schemeClr>
                  </a:solidFill>
                </a:rPr>
                <a:t>2012-03-28T11:32</a:t>
              </a:r>
              <a:br>
                <a:rPr lang="en-US" sz="500" spc="-70" dirty="0">
                  <a:solidFill>
                    <a:schemeClr val="lt1">
                      <a:alpha val="51000"/>
                    </a:schemeClr>
                  </a:solidFill>
                </a:rPr>
              </a:br>
              <a:r>
                <a:rPr lang="en-US" sz="500" spc="-70" dirty="0">
                  <a:solidFill>
                    <a:schemeClr val="lt1">
                      <a:alpha val="51000"/>
                    </a:schemeClr>
                  </a:solidFill>
                </a:rPr>
                <a:t>^^xsd:dateTime</a:t>
              </a:r>
            </a:p>
          </p:txBody>
        </p:sp>
        <p:cxnSp>
          <p:nvCxnSpPr>
            <p:cNvPr id="53" name="Straight Arrow Connector 52"/>
            <p:cNvCxnSpPr>
              <a:stCxn id="50" idx="6"/>
              <a:endCxn id="51" idx="2"/>
            </p:cNvCxnSpPr>
            <p:nvPr/>
          </p:nvCxnSpPr>
          <p:spPr>
            <a:xfrm>
              <a:off x="6467929" y="4280283"/>
              <a:ext cx="1701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51" idx="6"/>
              <a:endCxn id="52" idx="2"/>
            </p:cNvCxnSpPr>
            <p:nvPr/>
          </p:nvCxnSpPr>
          <p:spPr>
            <a:xfrm>
              <a:off x="7036365" y="4280283"/>
              <a:ext cx="16524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5" name="Oval 54"/>
            <p:cNvSpPr>
              <a:spLocks noChangeAspect="1"/>
            </p:cNvSpPr>
            <p:nvPr/>
          </p:nvSpPr>
          <p:spPr>
            <a:xfrm>
              <a:off x="6638079" y="4529145"/>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dirty="0" smtClean="0"/>
                <a:t>pav:</a:t>
              </a:r>
              <a:br>
                <a:rPr lang="en-US" sz="500" dirty="0" smtClean="0"/>
              </a:br>
              <a:r>
                <a:rPr lang="en-US" sz="500" dirty="0" smtClean="0"/>
                <a:t>authored-By</a:t>
              </a:r>
              <a:endParaRPr lang="en-US" sz="800" dirty="0" smtClean="0"/>
            </a:p>
          </p:txBody>
        </p:sp>
        <p:cxnSp>
          <p:nvCxnSpPr>
            <p:cNvPr id="56" name="Straight Arrow Connector 55"/>
            <p:cNvCxnSpPr>
              <a:stCxn id="50" idx="5"/>
              <a:endCxn id="55" idx="2"/>
            </p:cNvCxnSpPr>
            <p:nvPr/>
          </p:nvCxnSpPr>
          <p:spPr>
            <a:xfrm>
              <a:off x="6409602" y="4411126"/>
              <a:ext cx="228477" cy="3030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7" name="Oval 56"/>
            <p:cNvSpPr>
              <a:spLocks noChangeAspect="1"/>
            </p:cNvSpPr>
            <p:nvPr/>
          </p:nvSpPr>
          <p:spPr>
            <a:xfrm>
              <a:off x="1568000" y="3650380"/>
              <a:ext cx="398286" cy="370078"/>
            </a:xfrm>
            <a:prstGeom prst="ellipse">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600" dirty="0"/>
                <a:t>a</a:t>
              </a:r>
              <a:r>
                <a:rPr lang="en-US" sz="600" dirty="0" smtClean="0"/>
                <a:t>ssocia-tion</a:t>
              </a:r>
              <a:endParaRPr lang="en-US" sz="1400" dirty="0"/>
            </a:p>
          </p:txBody>
        </p:sp>
        <p:sp>
          <p:nvSpPr>
            <p:cNvPr id="58" name="Oval 57"/>
            <p:cNvSpPr>
              <a:spLocks noChangeAspect="1"/>
            </p:cNvSpPr>
            <p:nvPr/>
          </p:nvSpPr>
          <p:spPr>
            <a:xfrm>
              <a:off x="2316364" y="3650380"/>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is</a:t>
              </a:r>
              <a:endParaRPr lang="en-US" sz="500" spc="-70" dirty="0"/>
            </a:p>
          </p:txBody>
        </p:sp>
        <p:sp>
          <p:nvSpPr>
            <p:cNvPr id="59" name="Oval 58"/>
            <p:cNvSpPr>
              <a:spLocks noChangeAspect="1"/>
            </p:cNvSpPr>
            <p:nvPr/>
          </p:nvSpPr>
          <p:spPr>
            <a:xfrm>
              <a:off x="2879890" y="3650380"/>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smtClean="0"/>
                <a:t>sio</a:t>
              </a:r>
              <a:r>
                <a:rPr lang="en-US" sz="500" spc="-70" dirty="0" smtClean="0"/>
                <a:t>:statis-ticalAssociation</a:t>
              </a:r>
              <a:endParaRPr lang="en-US" sz="500" spc="-70" dirty="0"/>
            </a:p>
          </p:txBody>
        </p:sp>
        <p:cxnSp>
          <p:nvCxnSpPr>
            <p:cNvPr id="60" name="Straight Arrow Connector 59"/>
            <p:cNvCxnSpPr>
              <a:stCxn id="57" idx="6"/>
              <a:endCxn id="58" idx="2"/>
            </p:cNvCxnSpPr>
            <p:nvPr/>
          </p:nvCxnSpPr>
          <p:spPr>
            <a:xfrm>
              <a:off x="1966286" y="3835419"/>
              <a:ext cx="35007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8" idx="6"/>
              <a:endCxn id="59" idx="2"/>
            </p:cNvCxnSpPr>
            <p:nvPr/>
          </p:nvCxnSpPr>
          <p:spPr>
            <a:xfrm>
              <a:off x="2714650" y="3835419"/>
              <a:ext cx="16524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2" name="Oval 61"/>
            <p:cNvSpPr>
              <a:spLocks noChangeAspect="1"/>
            </p:cNvSpPr>
            <p:nvPr/>
          </p:nvSpPr>
          <p:spPr>
            <a:xfrm>
              <a:off x="2316364" y="4084281"/>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mtClean="0"/>
                <a:t>sio</a:t>
              </a:r>
              <a:r>
                <a:rPr lang="en-US" sz="500" dirty="0" smtClean="0"/>
                <a:t>:has-measurementValue</a:t>
              </a:r>
              <a:endParaRPr lang="en-US" sz="800" dirty="0" smtClean="0"/>
            </a:p>
          </p:txBody>
        </p:sp>
        <p:cxnSp>
          <p:nvCxnSpPr>
            <p:cNvPr id="63" name="Straight Arrow Connector 62"/>
            <p:cNvCxnSpPr>
              <a:stCxn id="57" idx="5"/>
              <a:endCxn id="62" idx="2"/>
            </p:cNvCxnSpPr>
            <p:nvPr/>
          </p:nvCxnSpPr>
          <p:spPr>
            <a:xfrm>
              <a:off x="1907958" y="3966261"/>
              <a:ext cx="408406" cy="3030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Oval 63"/>
            <p:cNvSpPr>
              <a:spLocks noChangeAspect="1"/>
            </p:cNvSpPr>
            <p:nvPr/>
          </p:nvSpPr>
          <p:spPr>
            <a:xfrm>
              <a:off x="2879890" y="4084281"/>
              <a:ext cx="398286" cy="370078"/>
            </a:xfrm>
            <a:prstGeom prst="ellipse">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Association_1_p_value</a:t>
              </a:r>
              <a:endParaRPr lang="en-US" sz="500" spc="-70" dirty="0"/>
            </a:p>
          </p:txBody>
        </p:sp>
        <p:sp>
          <p:nvSpPr>
            <p:cNvPr id="65" name="Oval 64"/>
            <p:cNvSpPr>
              <a:spLocks noChangeAspect="1"/>
            </p:cNvSpPr>
            <p:nvPr/>
          </p:nvSpPr>
          <p:spPr>
            <a:xfrm>
              <a:off x="2397290" y="4604981"/>
              <a:ext cx="398286" cy="370078"/>
            </a:xfrm>
            <a:prstGeom prst="ellipse">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is</a:t>
              </a:r>
              <a:endParaRPr lang="en-US" sz="500" spc="-70" dirty="0"/>
            </a:p>
          </p:txBody>
        </p:sp>
        <p:sp>
          <p:nvSpPr>
            <p:cNvPr id="66" name="Oval 65"/>
            <p:cNvSpPr>
              <a:spLocks noChangeAspect="1"/>
            </p:cNvSpPr>
            <p:nvPr/>
          </p:nvSpPr>
          <p:spPr>
            <a:xfrm>
              <a:off x="2397290" y="5104800"/>
              <a:ext cx="398286" cy="370078"/>
            </a:xfrm>
            <a:prstGeom prst="ellipse">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smtClean="0"/>
                <a:t>Sio</a:t>
              </a:r>
              <a:r>
                <a:rPr lang="en-US" sz="500" spc="-70" dirty="0" smtClean="0"/>
                <a:t>:probability-value</a:t>
              </a:r>
              <a:endParaRPr lang="en-US" sz="500" spc="-70" dirty="0"/>
            </a:p>
          </p:txBody>
        </p:sp>
        <p:sp>
          <p:nvSpPr>
            <p:cNvPr id="67" name="Oval 66"/>
            <p:cNvSpPr>
              <a:spLocks noChangeAspect="1"/>
            </p:cNvSpPr>
            <p:nvPr/>
          </p:nvSpPr>
          <p:spPr>
            <a:xfrm>
              <a:off x="2879890" y="4604981"/>
              <a:ext cx="398286" cy="370078"/>
            </a:xfrm>
            <a:prstGeom prst="ellipse">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a:t>s</a:t>
              </a:r>
              <a:r>
                <a:rPr lang="en-US" sz="500" spc="-70" smtClean="0"/>
                <a:t>io</a:t>
              </a:r>
              <a:r>
                <a:rPr lang="en-US" sz="500" spc="-70" dirty="0" smtClean="0"/>
                <a:t>:has-value</a:t>
              </a:r>
              <a:endParaRPr lang="en-US" sz="500" spc="-70" dirty="0"/>
            </a:p>
          </p:txBody>
        </p:sp>
        <p:sp>
          <p:nvSpPr>
            <p:cNvPr id="68" name="Oval 67"/>
            <p:cNvSpPr>
              <a:spLocks noChangeAspect="1"/>
            </p:cNvSpPr>
            <p:nvPr/>
          </p:nvSpPr>
          <p:spPr>
            <a:xfrm>
              <a:off x="2892535" y="5104800"/>
              <a:ext cx="398286" cy="370078"/>
            </a:xfrm>
            <a:prstGeom prst="ellipse">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6.56 e</a:t>
              </a:r>
              <a:r>
                <a:rPr lang="en-US" sz="500" spc="-70" baseline="30000" dirty="0" smtClean="0"/>
                <a:t>-5</a:t>
              </a:r>
              <a:r>
                <a:rPr lang="en-US" sz="500" spc="-70" dirty="0"/>
                <a:t/>
              </a:r>
              <a:br>
                <a:rPr lang="en-US" sz="500" spc="-70" dirty="0"/>
              </a:br>
              <a:r>
                <a:rPr lang="en-US" sz="500" spc="-70" dirty="0" smtClean="0"/>
                <a:t>^^xsd:float</a:t>
              </a:r>
              <a:endParaRPr lang="en-US" sz="500" spc="-70" dirty="0"/>
            </a:p>
          </p:txBody>
        </p:sp>
        <p:cxnSp>
          <p:nvCxnSpPr>
            <p:cNvPr id="69" name="Straight Arrow Connector 68"/>
            <p:cNvCxnSpPr>
              <a:stCxn id="62" idx="6"/>
              <a:endCxn id="64" idx="2"/>
            </p:cNvCxnSpPr>
            <p:nvPr/>
          </p:nvCxnSpPr>
          <p:spPr>
            <a:xfrm>
              <a:off x="2714650" y="4269320"/>
              <a:ext cx="16524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64" idx="3"/>
              <a:endCxn id="65" idx="0"/>
            </p:cNvCxnSpPr>
            <p:nvPr/>
          </p:nvCxnSpPr>
          <p:spPr>
            <a:xfrm flipH="1">
              <a:off x="2596433" y="4400162"/>
              <a:ext cx="341785" cy="2048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4" idx="4"/>
              <a:endCxn id="67" idx="0"/>
            </p:cNvCxnSpPr>
            <p:nvPr/>
          </p:nvCxnSpPr>
          <p:spPr>
            <a:xfrm>
              <a:off x="3079033" y="4454359"/>
              <a:ext cx="0" cy="1506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7" idx="4"/>
            </p:cNvCxnSpPr>
            <p:nvPr/>
          </p:nvCxnSpPr>
          <p:spPr>
            <a:xfrm>
              <a:off x="3079033" y="4975059"/>
              <a:ext cx="0" cy="1297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6" idx="0"/>
            </p:cNvCxnSpPr>
            <p:nvPr/>
          </p:nvCxnSpPr>
          <p:spPr>
            <a:xfrm>
              <a:off x="2596433" y="4975059"/>
              <a:ext cx="0" cy="1297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Oval 73"/>
            <p:cNvSpPr>
              <a:spLocks noChangeAspect="1"/>
            </p:cNvSpPr>
            <p:nvPr/>
          </p:nvSpPr>
          <p:spPr>
            <a:xfrm>
              <a:off x="1573292" y="4215123"/>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t>sio:</a:t>
              </a:r>
              <a:br>
                <a:rPr lang="en-US" sz="500" spc="-70" dirty="0" smtClean="0"/>
              </a:br>
              <a:r>
                <a:rPr lang="en-US" sz="500" spc="-70" dirty="0" smtClean="0"/>
                <a:t>refers-to</a:t>
              </a:r>
              <a:endParaRPr lang="en-US" sz="500" spc="-70" dirty="0"/>
            </a:p>
          </p:txBody>
        </p:sp>
        <p:sp>
          <p:nvSpPr>
            <p:cNvPr id="75" name="Oval 74"/>
            <p:cNvSpPr>
              <a:spLocks noChangeAspect="1"/>
            </p:cNvSpPr>
            <p:nvPr/>
          </p:nvSpPr>
          <p:spPr>
            <a:xfrm>
              <a:off x="1832600" y="4787642"/>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solidFill>
                    <a:schemeClr val="lt1">
                      <a:alpha val="51000"/>
                    </a:schemeClr>
                  </a:solidFill>
                </a:rPr>
                <a:t>http://bio2rdf.org/omim:210600</a:t>
              </a:r>
            </a:p>
          </p:txBody>
        </p:sp>
        <p:cxnSp>
          <p:nvCxnSpPr>
            <p:cNvPr id="76" name="Straight Arrow Connector 75"/>
            <p:cNvCxnSpPr>
              <a:stCxn id="57" idx="4"/>
              <a:endCxn id="74" idx="0"/>
            </p:cNvCxnSpPr>
            <p:nvPr/>
          </p:nvCxnSpPr>
          <p:spPr>
            <a:xfrm>
              <a:off x="1767143" y="4020458"/>
              <a:ext cx="5292" cy="1946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74" idx="5"/>
              <a:endCxn id="75" idx="0"/>
            </p:cNvCxnSpPr>
            <p:nvPr/>
          </p:nvCxnSpPr>
          <p:spPr>
            <a:xfrm>
              <a:off x="1913250" y="4531004"/>
              <a:ext cx="118493" cy="2566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8" name="Oval 77"/>
            <p:cNvSpPr>
              <a:spLocks noChangeAspect="1"/>
            </p:cNvSpPr>
            <p:nvPr/>
          </p:nvSpPr>
          <p:spPr>
            <a:xfrm>
              <a:off x="7201605" y="4527011"/>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a:solidFill>
                    <a:schemeClr val="lt1">
                      <a:alpha val="51000"/>
                    </a:schemeClr>
                  </a:solidFill>
                </a:rPr>
                <a:t>researcherid.com/rB-6035-2012</a:t>
              </a:r>
            </a:p>
          </p:txBody>
        </p:sp>
        <p:cxnSp>
          <p:nvCxnSpPr>
            <p:cNvPr id="79" name="Straight Arrow Connector 78"/>
            <p:cNvCxnSpPr>
              <a:stCxn id="55" idx="6"/>
              <a:endCxn id="78" idx="2"/>
            </p:cNvCxnSpPr>
            <p:nvPr/>
          </p:nvCxnSpPr>
          <p:spPr>
            <a:xfrm flipV="1">
              <a:off x="7036365" y="4712050"/>
              <a:ext cx="165240" cy="21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Oval 79"/>
            <p:cNvSpPr>
              <a:spLocks noChangeAspect="1"/>
            </p:cNvSpPr>
            <p:nvPr/>
          </p:nvSpPr>
          <p:spPr>
            <a:xfrm>
              <a:off x="6638079" y="5013159"/>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dirty="0" smtClean="0"/>
                <a:t>dcterms:</a:t>
              </a:r>
              <a:br>
                <a:rPr lang="en-US" sz="500" dirty="0" smtClean="0"/>
              </a:br>
              <a:r>
                <a:rPr lang="en-US" sz="500" dirty="0" smtClean="0"/>
                <a:t>DOI</a:t>
              </a:r>
              <a:endParaRPr lang="en-US" sz="800" dirty="0" smtClean="0"/>
            </a:p>
          </p:txBody>
        </p:sp>
        <p:sp>
          <p:nvSpPr>
            <p:cNvPr id="81" name="Oval 80"/>
            <p:cNvSpPr>
              <a:spLocks noChangeAspect="1"/>
            </p:cNvSpPr>
            <p:nvPr/>
          </p:nvSpPr>
          <p:spPr>
            <a:xfrm>
              <a:off x="7201605" y="5011025"/>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a:solidFill>
                    <a:schemeClr val="lt1">
                      <a:alpha val="51000"/>
                    </a:schemeClr>
                  </a:solidFill>
                </a:rPr>
                <a:t>http://dx.doi.org/</a:t>
              </a:r>
              <a:br>
                <a:rPr lang="en-US" sz="500" spc="-70" dirty="0">
                  <a:solidFill>
                    <a:schemeClr val="lt1">
                      <a:alpha val="51000"/>
                    </a:schemeClr>
                  </a:solidFill>
                </a:rPr>
              </a:br>
              <a:r>
                <a:rPr lang="en-US" sz="500" spc="-70" dirty="0">
                  <a:solidFill>
                    <a:schemeClr val="lt1">
                      <a:alpha val="51000"/>
                    </a:schemeClr>
                  </a:solidFill>
                </a:rPr>
                <a:t>….</a:t>
              </a:r>
            </a:p>
          </p:txBody>
        </p:sp>
        <p:cxnSp>
          <p:nvCxnSpPr>
            <p:cNvPr id="82" name="Straight Arrow Connector 81"/>
            <p:cNvCxnSpPr>
              <a:stCxn id="80" idx="6"/>
              <a:endCxn id="81" idx="2"/>
            </p:cNvCxnSpPr>
            <p:nvPr/>
          </p:nvCxnSpPr>
          <p:spPr>
            <a:xfrm flipV="1">
              <a:off x="7036365" y="5196064"/>
              <a:ext cx="165240" cy="21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a:stCxn id="50" idx="4"/>
              <a:endCxn id="80" idx="2"/>
            </p:cNvCxnSpPr>
            <p:nvPr/>
          </p:nvCxnSpPr>
          <p:spPr>
            <a:xfrm>
              <a:off x="6268786" y="4465322"/>
              <a:ext cx="369293" cy="7328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6943820" y="4723472"/>
              <a:ext cx="603250" cy="723275"/>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pic>
          <p:nvPicPr>
            <p:cNvPr id="85" name="Picture 84"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855000" y="4826000"/>
              <a:ext cx="342355" cy="305353"/>
            </a:xfrm>
            <a:prstGeom prst="rect">
              <a:avLst/>
            </a:prstGeom>
          </p:spPr>
        </p:pic>
        <p:pic>
          <p:nvPicPr>
            <p:cNvPr id="86" name="Picture 85"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227975" y="4425779"/>
              <a:ext cx="342355" cy="305353"/>
            </a:xfrm>
            <a:prstGeom prst="rect">
              <a:avLst/>
            </a:prstGeom>
          </p:spPr>
        </p:pic>
        <p:pic>
          <p:nvPicPr>
            <p:cNvPr id="87" name="Picture 86"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29705" y="5051378"/>
              <a:ext cx="342355" cy="305353"/>
            </a:xfrm>
            <a:prstGeom prst="rect">
              <a:avLst/>
            </a:prstGeom>
          </p:spPr>
        </p:pic>
        <p:pic>
          <p:nvPicPr>
            <p:cNvPr id="88" name="Picture 87"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25797" y="4571329"/>
              <a:ext cx="342355" cy="305353"/>
            </a:xfrm>
            <a:prstGeom prst="rect">
              <a:avLst/>
            </a:prstGeom>
          </p:spPr>
        </p:pic>
        <p:pic>
          <p:nvPicPr>
            <p:cNvPr id="89" name="Picture 88"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25755" y="4144354"/>
              <a:ext cx="342355" cy="305353"/>
            </a:xfrm>
            <a:prstGeom prst="rect">
              <a:avLst/>
            </a:prstGeom>
          </p:spPr>
        </p:pic>
        <p:sp>
          <p:nvSpPr>
            <p:cNvPr id="90" name="Oval 89"/>
            <p:cNvSpPr>
              <a:spLocks noChangeAspect="1"/>
            </p:cNvSpPr>
            <p:nvPr/>
          </p:nvSpPr>
          <p:spPr>
            <a:xfrm>
              <a:off x="1336295" y="4787365"/>
              <a:ext cx="398286" cy="370078"/>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500" spc="-70" dirty="0" smtClean="0">
                  <a:solidFill>
                    <a:schemeClr val="lt1">
                      <a:alpha val="51000"/>
                    </a:schemeClr>
                  </a:solidFill>
                </a:rPr>
                <a:t>http://bio2rdf.org/</a:t>
              </a:r>
              <a:r>
                <a:rPr lang="en-US" sz="500" spc="-70" smtClean="0">
                  <a:solidFill>
                    <a:schemeClr val="lt1">
                      <a:alpha val="51000"/>
                    </a:schemeClr>
                  </a:solidFill>
                </a:rPr>
                <a:t>geneid:55835</a:t>
              </a:r>
              <a:endParaRPr lang="en-US" sz="500" spc="-70" dirty="0">
                <a:solidFill>
                  <a:schemeClr val="lt1">
                    <a:alpha val="51000"/>
                  </a:schemeClr>
                </a:solidFill>
              </a:endParaRPr>
            </a:p>
          </p:txBody>
        </p:sp>
        <p:pic>
          <p:nvPicPr>
            <p:cNvPr id="91" name="Picture 90" descr="c11f6261397e.png"/>
            <p:cNvPicPr>
              <a:picLocks noChangeAspect="1"/>
            </p:cNvPicPr>
            <p:nvPr/>
          </p:nvPicPr>
          <p:blipFill>
            <a:blip r:embed="rId2" cstate="print">
              <a:alphaModFix amt="65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358695" y="4825723"/>
              <a:ext cx="342355" cy="305353"/>
            </a:xfrm>
            <a:prstGeom prst="rect">
              <a:avLst/>
            </a:prstGeom>
          </p:spPr>
        </p:pic>
        <p:cxnSp>
          <p:nvCxnSpPr>
            <p:cNvPr id="92" name="Straight Arrow Connector 91"/>
            <p:cNvCxnSpPr>
              <a:stCxn id="74" idx="3"/>
            </p:cNvCxnSpPr>
            <p:nvPr/>
          </p:nvCxnSpPr>
          <p:spPr>
            <a:xfrm flipH="1">
              <a:off x="1523164" y="4531004"/>
              <a:ext cx="108456" cy="2352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9"/>
          <p:cNvSpPr/>
          <p:nvPr/>
        </p:nvSpPr>
        <p:spPr bwMode="auto">
          <a:xfrm>
            <a:off x="0" y="0"/>
            <a:ext cx="1880558" cy="8626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cs typeface="DejaVu Sans" charset="0"/>
            </a:endParaRPr>
          </a:p>
        </p:txBody>
      </p:sp>
      <p:sp>
        <p:nvSpPr>
          <p:cNvPr id="2" name="Title 1"/>
          <p:cNvSpPr>
            <a:spLocks noGrp="1"/>
          </p:cNvSpPr>
          <p:nvPr>
            <p:ph type="title"/>
          </p:nvPr>
        </p:nvSpPr>
        <p:spPr/>
        <p:txBody>
          <a:bodyPr/>
          <a:lstStyle/>
          <a:p>
            <a:r>
              <a:rPr lang="en-US" dirty="0" smtClean="0"/>
              <a:t>Nanopub.org</a:t>
            </a:r>
            <a:endParaRPr lang="en-US"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26</a:t>
            </a:fld>
            <a:endParaRPr lang="en-GB"/>
          </a:p>
        </p:txBody>
      </p:sp>
      <p:pic>
        <p:nvPicPr>
          <p:cNvPr id="8" name="Picture 7" descr="cwa-logo-small.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66831" y="34506"/>
            <a:ext cx="1040864" cy="818814"/>
          </a:xfrm>
          <a:prstGeom prst="rect">
            <a:avLst/>
          </a:prstGeom>
        </p:spPr>
      </p:pic>
      <p:pic>
        <p:nvPicPr>
          <p:cNvPr id="13" name="Picture 12" descr="euretos logo nanopublishing.png"/>
          <p:cNvPicPr>
            <a:picLocks noChangeAspect="1"/>
          </p:cNvPicPr>
          <p:nvPr/>
        </p:nvPicPr>
        <p:blipFill>
          <a:blip r:embed="rId3"/>
          <a:stretch>
            <a:fillRect/>
          </a:stretch>
        </p:blipFill>
        <p:spPr>
          <a:xfrm>
            <a:off x="7437298" y="120772"/>
            <a:ext cx="1741207" cy="724618"/>
          </a:xfrm>
          <a:prstGeom prst="rect">
            <a:avLst/>
          </a:prstGeom>
        </p:spPr>
      </p:pic>
      <p:pic>
        <p:nvPicPr>
          <p:cNvPr id="12" name="Content Placeholder 11" descr="Screenshot_2012-12-16-11-13-06.png"/>
          <p:cNvPicPr>
            <a:picLocks noGrp="1" noChangeAspect="1"/>
          </p:cNvPicPr>
          <p:nvPr>
            <p:ph idx="1"/>
          </p:nvPr>
        </p:nvPicPr>
        <p:blipFill>
          <a:blip r:embed="rId4"/>
          <a:stretch>
            <a:fillRect/>
          </a:stretch>
        </p:blipFill>
        <p:spPr>
          <a:xfrm>
            <a:off x="458152" y="1122363"/>
            <a:ext cx="8224520" cy="514032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pic>
        <p:nvPicPr>
          <p:cNvPr id="7" name="Content Placeholder 6" descr="Screenshot_2012-12-16-11-16-01.png"/>
          <p:cNvPicPr>
            <a:picLocks noGrp="1" noChangeAspect="1"/>
          </p:cNvPicPr>
          <p:nvPr>
            <p:ph idx="1"/>
          </p:nvPr>
        </p:nvPicPr>
        <p:blipFill>
          <a:blip r:embed="rId2"/>
          <a:stretch>
            <a:fillRect/>
          </a:stretch>
        </p:blipFill>
        <p:spPr>
          <a:xfrm>
            <a:off x="458152" y="1122363"/>
            <a:ext cx="8224520" cy="5140325"/>
          </a:xfrm>
        </p:spPr>
      </p:pic>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27</a:t>
            </a:fld>
            <a:endParaRPr lang="en-GB"/>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in RDF format</a:t>
            </a:r>
            <a:endParaRPr lang="en-US" dirty="0"/>
          </a:p>
        </p:txBody>
      </p:sp>
      <p:pic>
        <p:nvPicPr>
          <p:cNvPr id="7" name="Content Placeholder 6" descr="Screenshot_2012-12-16-11-16-28.png"/>
          <p:cNvPicPr>
            <a:picLocks noGrp="1" noChangeAspect="1"/>
          </p:cNvPicPr>
          <p:nvPr>
            <p:ph idx="1"/>
          </p:nvPr>
        </p:nvPicPr>
        <p:blipFill>
          <a:blip r:embed="rId2"/>
          <a:stretch>
            <a:fillRect/>
          </a:stretch>
        </p:blipFill>
        <p:spPr>
          <a:xfrm>
            <a:off x="458152" y="1122363"/>
            <a:ext cx="8224520" cy="5140325"/>
          </a:xfrm>
        </p:spPr>
      </p:pic>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28</a:t>
            </a:fld>
            <a:endParaRPr lang="en-GB"/>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Validator</a:t>
            </a:r>
            <a:endParaRPr lang="en-US" dirty="0"/>
          </a:p>
        </p:txBody>
      </p:sp>
      <p:pic>
        <p:nvPicPr>
          <p:cNvPr id="7" name="Content Placeholder 6" descr="Screenshot_2012-12-16-11-16-47.png"/>
          <p:cNvPicPr>
            <a:picLocks noGrp="1" noChangeAspect="1"/>
          </p:cNvPicPr>
          <p:nvPr>
            <p:ph idx="1"/>
          </p:nvPr>
        </p:nvPicPr>
        <p:blipFill>
          <a:blip r:embed="rId2"/>
          <a:stretch>
            <a:fillRect/>
          </a:stretch>
        </p:blipFill>
        <p:spPr>
          <a:xfrm>
            <a:off x="458152" y="1122363"/>
            <a:ext cx="8224520" cy="5140325"/>
          </a:xfrm>
        </p:spPr>
      </p:pic>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29</a:t>
            </a:fld>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Reproduced workflows</a:t>
            </a:r>
            <a:endParaRPr lang="en-US"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3</a:t>
            </a:fld>
            <a:endParaRPr lang="en-GB"/>
          </a:p>
        </p:txBody>
      </p:sp>
      <p:sp>
        <p:nvSpPr>
          <p:cNvPr id="7" name="Rounded Rectangle 6"/>
          <p:cNvSpPr/>
          <p:nvPr/>
        </p:nvSpPr>
        <p:spPr bwMode="auto">
          <a:xfrm>
            <a:off x="3663950" y="2984500"/>
            <a:ext cx="1816100" cy="1079500"/>
          </a:xfrm>
          <a:prstGeom prst="roundRect">
            <a:avLst/>
          </a:prstGeom>
          <a:ln w="38100">
            <a:solidFill>
              <a:schemeClr val="accent6">
                <a:lumMod val="50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10" tIns="45706" rIns="91410" bIns="45706" numCol="1" rtlCol="0" anchor="ctr" anchorCtr="0" compatLnSpc="1">
            <a:prstTxWarp prst="textNoShape">
              <a:avLst/>
            </a:prstTxWarp>
          </a:bodyPr>
          <a:lstStyle/>
          <a:p>
            <a:pPr algn="ctr" defTabSz="449124"/>
            <a:r>
              <a:rPr lang="en-US" dirty="0" smtClean="0">
                <a:latin typeface="Arial" charset="0"/>
                <a:cs typeface="DejaVu Sans" charset="0"/>
              </a:rPr>
              <a:t>Power &amp; Mass Web Service</a:t>
            </a:r>
          </a:p>
        </p:txBody>
      </p:sp>
      <p:sp>
        <p:nvSpPr>
          <p:cNvPr id="8" name="TextBox 7"/>
          <p:cNvSpPr txBox="1"/>
          <p:nvPr/>
        </p:nvSpPr>
        <p:spPr>
          <a:xfrm>
            <a:off x="1581748" y="2959103"/>
            <a:ext cx="736038" cy="349939"/>
          </a:xfrm>
          <a:prstGeom prst="rect">
            <a:avLst/>
          </a:prstGeom>
          <a:noFill/>
        </p:spPr>
        <p:txBody>
          <a:bodyPr wrap="none" lIns="91410" tIns="45706" rIns="91410" bIns="45706" rtlCol="0">
            <a:spAutoFit/>
          </a:bodyPr>
          <a:lstStyle/>
          <a:p>
            <a:r>
              <a:rPr lang="en-US" dirty="0" smtClean="0"/>
              <a:t>Mass</a:t>
            </a:r>
            <a:endParaRPr lang="en-US" dirty="0"/>
          </a:p>
        </p:txBody>
      </p:sp>
      <p:sp>
        <p:nvSpPr>
          <p:cNvPr id="9" name="TextBox 8"/>
          <p:cNvSpPr txBox="1"/>
          <p:nvPr/>
        </p:nvSpPr>
        <p:spPr>
          <a:xfrm>
            <a:off x="863600" y="3746501"/>
            <a:ext cx="1454184" cy="349939"/>
          </a:xfrm>
          <a:prstGeom prst="rect">
            <a:avLst/>
          </a:prstGeom>
          <a:noFill/>
        </p:spPr>
        <p:txBody>
          <a:bodyPr wrap="none" lIns="91410" tIns="45706" rIns="91410" bIns="45706" rtlCol="0">
            <a:spAutoFit/>
          </a:bodyPr>
          <a:lstStyle/>
          <a:p>
            <a:r>
              <a:rPr lang="en-US" dirty="0" smtClean="0"/>
              <a:t>Acceleration</a:t>
            </a:r>
            <a:endParaRPr lang="en-US" dirty="0"/>
          </a:p>
        </p:txBody>
      </p:sp>
      <p:cxnSp>
        <p:nvCxnSpPr>
          <p:cNvPr id="11" name="Elbow Connector 10"/>
          <p:cNvCxnSpPr>
            <a:stCxn id="8" idx="3"/>
            <a:endCxn id="7" idx="1"/>
          </p:cNvCxnSpPr>
          <p:nvPr/>
        </p:nvCxnSpPr>
        <p:spPr bwMode="auto">
          <a:xfrm>
            <a:off x="2317786" y="3134073"/>
            <a:ext cx="1346164" cy="390177"/>
          </a:xfrm>
          <a:prstGeom prst="bentConnector3">
            <a:avLst>
              <a:gd name="adj1" fmla="val 50000"/>
            </a:avLst>
          </a:prstGeom>
          <a:solidFill>
            <a:srgbClr val="00B8FF"/>
          </a:solidFill>
          <a:ln w="9525" cap="flat" cmpd="sng" algn="ctr">
            <a:solidFill>
              <a:schemeClr val="tx1"/>
            </a:solidFill>
            <a:prstDash val="solid"/>
            <a:round/>
            <a:headEnd type="none" w="med" len="med"/>
            <a:tailEnd type="arrow"/>
          </a:ln>
          <a:effectLst/>
        </p:spPr>
      </p:cxnSp>
      <p:cxnSp>
        <p:nvCxnSpPr>
          <p:cNvPr id="14" name="Elbow Connector 13"/>
          <p:cNvCxnSpPr>
            <a:stCxn id="9" idx="3"/>
            <a:endCxn id="7" idx="1"/>
          </p:cNvCxnSpPr>
          <p:nvPr/>
        </p:nvCxnSpPr>
        <p:spPr bwMode="auto">
          <a:xfrm flipV="1">
            <a:off x="2317784" y="3524250"/>
            <a:ext cx="1346166" cy="397221"/>
          </a:xfrm>
          <a:prstGeom prst="bentConnector3">
            <a:avLst>
              <a:gd name="adj1" fmla="val 50000"/>
            </a:avLst>
          </a:prstGeom>
          <a:solidFill>
            <a:srgbClr val="00B8FF"/>
          </a:solidFill>
          <a:ln w="9525" cap="flat" cmpd="sng" algn="ctr">
            <a:solidFill>
              <a:schemeClr val="tx1"/>
            </a:solidFill>
            <a:prstDash val="solid"/>
            <a:round/>
            <a:headEnd type="none" w="med" len="med"/>
            <a:tailEnd type="arrow"/>
          </a:ln>
          <a:effectLst/>
        </p:spPr>
      </p:cxnSp>
      <p:sp>
        <p:nvSpPr>
          <p:cNvPr id="17" name="TextBox 16"/>
          <p:cNvSpPr txBox="1"/>
          <p:nvPr/>
        </p:nvSpPr>
        <p:spPr>
          <a:xfrm>
            <a:off x="6318845" y="3349267"/>
            <a:ext cx="1047155" cy="349939"/>
          </a:xfrm>
          <a:prstGeom prst="rect">
            <a:avLst/>
          </a:prstGeom>
          <a:noFill/>
        </p:spPr>
        <p:txBody>
          <a:bodyPr wrap="square" lIns="91410" tIns="45706" rIns="91410" bIns="45706" rtlCol="0">
            <a:spAutoFit/>
          </a:bodyPr>
          <a:lstStyle/>
          <a:p>
            <a:r>
              <a:rPr lang="en-US" dirty="0" smtClean="0"/>
              <a:t>Force</a:t>
            </a:r>
            <a:endParaRPr lang="en-US" dirty="0"/>
          </a:p>
        </p:txBody>
      </p:sp>
      <p:cxnSp>
        <p:nvCxnSpPr>
          <p:cNvPr id="18" name="Elbow Connector 17"/>
          <p:cNvCxnSpPr>
            <a:stCxn id="7" idx="3"/>
            <a:endCxn id="17" idx="1"/>
          </p:cNvCxnSpPr>
          <p:nvPr/>
        </p:nvCxnSpPr>
        <p:spPr bwMode="auto">
          <a:xfrm flipV="1">
            <a:off x="5480050" y="3524237"/>
            <a:ext cx="838795" cy="13"/>
          </a:xfrm>
          <a:prstGeom prst="bentConnector3">
            <a:avLst>
              <a:gd name="adj1" fmla="val 50000"/>
            </a:avLst>
          </a:prstGeom>
          <a:solidFill>
            <a:srgbClr val="00B8FF"/>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000" dirty="0" smtClean="0"/>
              <a:t>Example: LOVD</a:t>
            </a:r>
            <a:endParaRPr lang="en-US" sz="2000" dirty="0"/>
          </a:p>
        </p:txBody>
      </p:sp>
      <p:pic>
        <p:nvPicPr>
          <p:cNvPr id="8" name="Picture 7" descr="Screenshot-Search unique variants - Leiden Muscular Dystrophy pages - Leiden Open Variation Database - Google Chrome.png"/>
          <p:cNvPicPr>
            <a:picLocks noChangeAspect="1"/>
          </p:cNvPicPr>
          <p:nvPr/>
        </p:nvPicPr>
        <p:blipFill>
          <a:blip r:embed="rId2" cstate="print"/>
          <a:srcRect t="10714" r="5714" b="21518"/>
          <a:stretch>
            <a:fillRect/>
          </a:stretch>
        </p:blipFill>
        <p:spPr>
          <a:xfrm>
            <a:off x="505567" y="1439925"/>
            <a:ext cx="7972119" cy="4167244"/>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1945444" y="109455"/>
            <a:ext cx="5093711" cy="649509"/>
          </a:xfrm>
        </p:spPr>
        <p:txBody>
          <a:bodyPr>
            <a:noAutofit/>
          </a:bodyPr>
          <a:lstStyle/>
          <a:p>
            <a:r>
              <a:rPr lang="en-US" sz="2000" dirty="0" err="1" smtClean="0"/>
              <a:t>Nanopublications</a:t>
            </a:r>
            <a:r>
              <a:rPr lang="en-US" sz="2000" dirty="0" smtClean="0"/>
              <a:t> of Genetic Variations visualized on the genome</a:t>
            </a:r>
            <a:endParaRPr lang="en-US" sz="2000" dirty="0"/>
          </a:p>
        </p:txBody>
      </p:sp>
      <p:sp>
        <p:nvSpPr>
          <p:cNvPr id="4" name="Slide Number Placeholder 3"/>
          <p:cNvSpPr>
            <a:spLocks noGrp="1"/>
          </p:cNvSpPr>
          <p:nvPr>
            <p:ph type="sldNum" idx="12"/>
          </p:nvPr>
        </p:nvSpPr>
        <p:spPr/>
        <p:txBody>
          <a:bodyPr/>
          <a:lstStyle/>
          <a:p>
            <a:fld id="{174A1F8A-8BA4-4DA3-83B6-F1CE9AE98CD8}" type="slidenum">
              <a:rPr lang="en-US" smtClean="0"/>
              <a:pPr/>
              <a:t>31</a:t>
            </a:fld>
            <a:endParaRPr lang="en-US" dirty="0"/>
          </a:p>
        </p:txBody>
      </p:sp>
      <p:sp>
        <p:nvSpPr>
          <p:cNvPr id="7" name="Flowchart: Magnetic Disk 6"/>
          <p:cNvSpPr/>
          <p:nvPr/>
        </p:nvSpPr>
        <p:spPr bwMode="auto">
          <a:xfrm>
            <a:off x="3174550" y="4669989"/>
            <a:ext cx="2794907" cy="1812472"/>
          </a:xfrm>
          <a:prstGeom prst="flowChartMagneticDisk">
            <a:avLst/>
          </a:prstGeom>
          <a:solidFill>
            <a:srgbClr val="0070C0"/>
          </a:solidFill>
          <a:ln w="9525" cap="flat" cmpd="sng" algn="ctr">
            <a:solidFill>
              <a:schemeClr val="bg1"/>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10" tIns="45706" rIns="91410" bIns="45706" numCol="1" rtlCol="0" anchor="ctr" anchorCtr="0" compatLnSpc="1">
            <a:prstTxWarp prst="textNoShape">
              <a:avLst/>
            </a:prstTxWarp>
            <a:noAutofit/>
          </a:bodyPr>
          <a:lstStyle/>
          <a:p>
            <a:pPr algn="ctr" defTabSz="914116" hangingPunct="1">
              <a:lnSpc>
                <a:spcPct val="100000"/>
              </a:lnSpc>
              <a:buClrTx/>
              <a:buSzTx/>
            </a:pPr>
            <a:r>
              <a:rPr lang="en-US" sz="2000" b="1" dirty="0" err="1" smtClean="0">
                <a:solidFill>
                  <a:schemeClr val="bg1"/>
                </a:solidFill>
                <a:latin typeface="Verdana" pitchFamily="34" charset="0"/>
              </a:rPr>
              <a:t>Nanopublication</a:t>
            </a:r>
            <a:r>
              <a:rPr lang="en-US" sz="2000" b="1" dirty="0" smtClean="0">
                <a:solidFill>
                  <a:schemeClr val="bg1"/>
                </a:solidFill>
                <a:latin typeface="Verdana" pitchFamily="34" charset="0"/>
              </a:rPr>
              <a:t/>
            </a:r>
            <a:br>
              <a:rPr lang="en-US" sz="2000" b="1" dirty="0" smtClean="0">
                <a:solidFill>
                  <a:schemeClr val="bg1"/>
                </a:solidFill>
                <a:latin typeface="Verdana" pitchFamily="34" charset="0"/>
              </a:rPr>
            </a:br>
            <a:r>
              <a:rPr lang="en-US" sz="2000" b="1" dirty="0" smtClean="0">
                <a:solidFill>
                  <a:schemeClr val="bg1"/>
                </a:solidFill>
                <a:latin typeface="Verdana" pitchFamily="34" charset="0"/>
              </a:rPr>
              <a:t>Store</a:t>
            </a:r>
          </a:p>
        </p:txBody>
      </p:sp>
      <p:pic>
        <p:nvPicPr>
          <p:cNvPr id="8" name="Picture 7" descr="Screenshot-Search unique variants - Leiden Muscular Dystrophy pages - Leiden Open Variation Database - Google Chrome.png"/>
          <p:cNvPicPr>
            <a:picLocks noChangeAspect="1"/>
          </p:cNvPicPr>
          <p:nvPr/>
        </p:nvPicPr>
        <p:blipFill>
          <a:blip r:embed="rId2" cstate="print"/>
          <a:srcRect t="10714" r="5714" b="21518"/>
          <a:stretch>
            <a:fillRect/>
          </a:stretch>
        </p:blipFill>
        <p:spPr>
          <a:xfrm>
            <a:off x="212270" y="1664212"/>
            <a:ext cx="3467336" cy="1812471"/>
          </a:xfrm>
          <a:prstGeom prst="rect">
            <a:avLst/>
          </a:prstGeom>
          <a:ln>
            <a:solidFill>
              <a:schemeClr val="tx1"/>
            </a:solidFill>
          </a:ln>
        </p:spPr>
      </p:pic>
      <p:pic>
        <p:nvPicPr>
          <p:cNvPr id="9" name="Picture 8" descr="Screenshot-Search unique variants - Leiden Muscular Dystrophy pages - Leiden Open Variation Database - Google Chrome.png"/>
          <p:cNvPicPr>
            <a:picLocks noChangeAspect="1"/>
          </p:cNvPicPr>
          <p:nvPr/>
        </p:nvPicPr>
        <p:blipFill>
          <a:blip r:embed="rId2" cstate="print"/>
          <a:srcRect l="933" t="11431" r="86845" b="82247"/>
          <a:stretch>
            <a:fillRect/>
          </a:stretch>
        </p:blipFill>
        <p:spPr>
          <a:xfrm>
            <a:off x="2356465" y="1328048"/>
            <a:ext cx="1464416" cy="550836"/>
          </a:xfrm>
          <a:prstGeom prst="rect">
            <a:avLst/>
          </a:prstGeom>
          <a:ln>
            <a:solidFill>
              <a:schemeClr val="tx1"/>
            </a:solidFill>
          </a:ln>
          <a:effectLst>
            <a:outerShdw blurRad="50800" dist="38100" dir="5400000" algn="t" rotWithShape="0">
              <a:prstClr val="black">
                <a:alpha val="40000"/>
              </a:prstClr>
            </a:outerShdw>
          </a:effectLst>
        </p:spPr>
      </p:pic>
      <p:sp>
        <p:nvSpPr>
          <p:cNvPr id="10" name="Down Arrow 9"/>
          <p:cNvSpPr/>
          <p:nvPr/>
        </p:nvSpPr>
        <p:spPr bwMode="auto">
          <a:xfrm rot="20284649">
            <a:off x="3314703" y="3877613"/>
            <a:ext cx="587829" cy="490738"/>
          </a:xfrm>
          <a:prstGeom prst="downArrow">
            <a:avLst/>
          </a:prstGeom>
          <a:solidFill>
            <a:srgbClr val="00B05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endParaRPr lang="en-US" dirty="0" smtClean="0">
              <a:solidFill>
                <a:schemeClr val="tx1"/>
              </a:solidFill>
              <a:latin typeface="Verdana" pitchFamily="34" charset="0"/>
            </a:endParaRPr>
          </a:p>
        </p:txBody>
      </p:sp>
      <p:sp>
        <p:nvSpPr>
          <p:cNvPr id="11" name="Down Arrow 10"/>
          <p:cNvSpPr/>
          <p:nvPr/>
        </p:nvSpPr>
        <p:spPr bwMode="auto">
          <a:xfrm rot="16782908">
            <a:off x="2242461" y="4585186"/>
            <a:ext cx="587829" cy="490738"/>
          </a:xfrm>
          <a:prstGeom prst="downArrow">
            <a:avLst/>
          </a:prstGeom>
          <a:solidFill>
            <a:srgbClr val="00B05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endParaRPr lang="en-US" dirty="0" smtClean="0">
              <a:solidFill>
                <a:schemeClr val="tx1"/>
              </a:solidFill>
              <a:latin typeface="Verdana" pitchFamily="34" charset="0"/>
            </a:endParaRPr>
          </a:p>
        </p:txBody>
      </p:sp>
      <p:sp>
        <p:nvSpPr>
          <p:cNvPr id="12" name="Down Arrow 11"/>
          <p:cNvSpPr/>
          <p:nvPr/>
        </p:nvSpPr>
        <p:spPr bwMode="auto">
          <a:xfrm rot="15421682">
            <a:off x="2166261" y="5668316"/>
            <a:ext cx="587829" cy="490738"/>
          </a:xfrm>
          <a:prstGeom prst="downArrow">
            <a:avLst/>
          </a:prstGeom>
          <a:solidFill>
            <a:srgbClr val="00B05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endParaRPr lang="en-US" dirty="0" smtClean="0">
              <a:solidFill>
                <a:schemeClr val="tx1"/>
              </a:solidFill>
              <a:latin typeface="Verdana" pitchFamily="34" charset="0"/>
            </a:endParaRPr>
          </a:p>
        </p:txBody>
      </p:sp>
      <p:pic>
        <p:nvPicPr>
          <p:cNvPr id="13" name="Picture 12" descr="33,031,597-33,041,570 - UCSC Genome Browser v266 - Google Chrome.png"/>
          <p:cNvPicPr>
            <a:picLocks noChangeAspect="1"/>
          </p:cNvPicPr>
          <p:nvPr/>
        </p:nvPicPr>
        <p:blipFill>
          <a:blip r:embed="rId3" cstate="print"/>
          <a:srcRect l="4107" t="24219" r="18963" b="23973"/>
          <a:stretch>
            <a:fillRect/>
          </a:stretch>
        </p:blipFill>
        <p:spPr>
          <a:xfrm>
            <a:off x="5029203" y="1557310"/>
            <a:ext cx="3918858" cy="1919370"/>
          </a:xfrm>
          <a:prstGeom prst="rect">
            <a:avLst/>
          </a:prstGeom>
          <a:ln>
            <a:solidFill>
              <a:schemeClr val="tx1"/>
            </a:solidFill>
          </a:ln>
        </p:spPr>
      </p:pic>
      <p:sp>
        <p:nvSpPr>
          <p:cNvPr id="14" name="Down Arrow 13"/>
          <p:cNvSpPr/>
          <p:nvPr/>
        </p:nvSpPr>
        <p:spPr bwMode="auto">
          <a:xfrm rot="11527736">
            <a:off x="5001988" y="3801410"/>
            <a:ext cx="587829" cy="490738"/>
          </a:xfrm>
          <a:prstGeom prst="downArrow">
            <a:avLst/>
          </a:prstGeom>
          <a:solidFill>
            <a:srgbClr val="FF000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endParaRPr lang="en-US" dirty="0" smtClean="0">
              <a:solidFill>
                <a:schemeClr val="tx1"/>
              </a:solidFill>
              <a:latin typeface="Verdana" pitchFamily="34" charset="0"/>
            </a:endParaRPr>
          </a:p>
        </p:txBody>
      </p:sp>
      <p:sp>
        <p:nvSpPr>
          <p:cNvPr id="15" name="Down Arrow 14"/>
          <p:cNvSpPr/>
          <p:nvPr/>
        </p:nvSpPr>
        <p:spPr bwMode="auto">
          <a:xfrm rot="15491598">
            <a:off x="6509655" y="4590624"/>
            <a:ext cx="587829" cy="490738"/>
          </a:xfrm>
          <a:prstGeom prst="downArrow">
            <a:avLst/>
          </a:prstGeom>
          <a:solidFill>
            <a:srgbClr val="FF000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endParaRPr lang="en-US" dirty="0" smtClean="0">
              <a:solidFill>
                <a:schemeClr val="tx1"/>
              </a:solidFill>
              <a:latin typeface="Verdana" pitchFamily="34" charset="0"/>
            </a:endParaRPr>
          </a:p>
        </p:txBody>
      </p:sp>
      <p:sp>
        <p:nvSpPr>
          <p:cNvPr id="16" name="Down Arrow 15"/>
          <p:cNvSpPr/>
          <p:nvPr/>
        </p:nvSpPr>
        <p:spPr bwMode="auto">
          <a:xfrm rot="16710887">
            <a:off x="6564083" y="5608439"/>
            <a:ext cx="587829" cy="490738"/>
          </a:xfrm>
          <a:prstGeom prst="downArrow">
            <a:avLst/>
          </a:prstGeom>
          <a:solidFill>
            <a:srgbClr val="FF0000"/>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endParaRPr lang="en-US" dirty="0" smtClean="0">
              <a:solidFill>
                <a:schemeClr val="tx1"/>
              </a:solidFill>
              <a:latin typeface="Verdana" pitchFamily="34" charset="0"/>
            </a:endParaRPr>
          </a:p>
        </p:txBody>
      </p:sp>
      <p:pic>
        <p:nvPicPr>
          <p:cNvPr id="17" name="Picture 16" descr="UCSC.jpg"/>
          <p:cNvPicPr>
            <a:picLocks noChangeAspect="1"/>
          </p:cNvPicPr>
          <p:nvPr/>
        </p:nvPicPr>
        <p:blipFill>
          <a:blip r:embed="rId4" cstate="print"/>
          <a:stretch>
            <a:fillRect/>
          </a:stretch>
        </p:blipFill>
        <p:spPr>
          <a:xfrm>
            <a:off x="5566235" y="1328048"/>
            <a:ext cx="3479800" cy="364695"/>
          </a:xfrm>
          <a:prstGeom prst="rect">
            <a:avLst/>
          </a:prstGeom>
          <a:ln>
            <a:solidFill>
              <a:schemeClr val="tx1"/>
            </a:solidFill>
          </a:ln>
          <a:effectLst>
            <a:outerShdw blurRad="50800" dist="38100" dir="5400000" algn="t" rotWithShape="0">
              <a:prstClr val="black">
                <a:alpha val="40000"/>
              </a:prstClr>
            </a:outerShdw>
          </a:effectLst>
        </p:spPr>
      </p:pic>
      <p:sp>
        <p:nvSpPr>
          <p:cNvPr id="18" name="Cloud Callout 17"/>
          <p:cNvSpPr/>
          <p:nvPr/>
        </p:nvSpPr>
        <p:spPr bwMode="auto">
          <a:xfrm>
            <a:off x="81648" y="4392385"/>
            <a:ext cx="1861457" cy="1371600"/>
          </a:xfrm>
          <a:prstGeom prst="cloudCallout">
            <a:avLst>
              <a:gd name="adj1" fmla="val -120272"/>
              <a:gd name="adj2" fmla="val -19775"/>
            </a:avLst>
          </a:prstGeom>
          <a:solidFill>
            <a:srgbClr val="FFFFCC"/>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10" tIns="45706" rIns="91410" bIns="45706" numCol="1" rtlCol="0" anchor="ctr" anchorCtr="0" compatLnSpc="1">
            <a:prstTxWarp prst="textNoShape">
              <a:avLst/>
            </a:prstTxWarp>
            <a:noAutofit/>
          </a:bodyPr>
          <a:lstStyle/>
          <a:p>
            <a:pPr algn="ctr" defTabSz="914116" hangingPunct="1">
              <a:lnSpc>
                <a:spcPct val="100000"/>
              </a:lnSpc>
              <a:buClrTx/>
              <a:buSzTx/>
            </a:pPr>
            <a:r>
              <a:rPr kumimoji="0" lang="en-US" b="1" i="0" u="none" strike="noStrike" cap="none" normalizeH="0" baseline="0" dirty="0" smtClean="0">
                <a:ln>
                  <a:noFill/>
                </a:ln>
                <a:solidFill>
                  <a:schemeClr val="tx1">
                    <a:lumMod val="75000"/>
                    <a:lumOff val="25000"/>
                  </a:schemeClr>
                </a:solidFill>
                <a:effectLst/>
                <a:latin typeface="Verdana" pitchFamily="34" charset="0"/>
              </a:rPr>
              <a:t>Other Sources</a:t>
            </a:r>
          </a:p>
        </p:txBody>
      </p:sp>
      <p:sp>
        <p:nvSpPr>
          <p:cNvPr id="19" name="Cloud Callout 18"/>
          <p:cNvSpPr/>
          <p:nvPr/>
        </p:nvSpPr>
        <p:spPr bwMode="auto">
          <a:xfrm>
            <a:off x="7233559" y="4512132"/>
            <a:ext cx="1861457" cy="1371600"/>
          </a:xfrm>
          <a:prstGeom prst="cloudCallout">
            <a:avLst>
              <a:gd name="adj1" fmla="val 111307"/>
              <a:gd name="adj2" fmla="val -7870"/>
            </a:avLst>
          </a:prstGeom>
          <a:solidFill>
            <a:srgbClr val="FFFFCC"/>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10" tIns="45706" rIns="91410" bIns="45706" numCol="1" rtlCol="0" anchor="ctr" anchorCtr="0" compatLnSpc="1">
            <a:prstTxWarp prst="textNoShape">
              <a:avLst/>
            </a:prstTxWarp>
            <a:noAutofit/>
          </a:bodyPr>
          <a:lstStyle/>
          <a:p>
            <a:pPr algn="ctr" defTabSz="914116" hangingPunct="1">
              <a:lnSpc>
                <a:spcPct val="100000"/>
              </a:lnSpc>
              <a:buClrTx/>
              <a:buSzTx/>
            </a:pPr>
            <a:r>
              <a:rPr kumimoji="0" lang="en-US" b="1" i="0" u="none" strike="noStrike" cap="none" normalizeH="0" baseline="0" dirty="0" smtClean="0">
                <a:ln>
                  <a:noFill/>
                </a:ln>
                <a:solidFill>
                  <a:schemeClr val="tx1">
                    <a:lumMod val="75000"/>
                    <a:lumOff val="25000"/>
                  </a:schemeClr>
                </a:solidFill>
                <a:effectLst/>
                <a:latin typeface="Verdana" pitchFamily="34" charset="0"/>
              </a:rPr>
              <a:t>Other Tools</a:t>
            </a:r>
          </a:p>
        </p:txBody>
      </p:sp>
      <p:pic>
        <p:nvPicPr>
          <p:cNvPr id="20" name="Picture 19" descr="Zuotian.jpg"/>
          <p:cNvPicPr>
            <a:picLocks noChangeAspect="1"/>
          </p:cNvPicPr>
          <p:nvPr/>
        </p:nvPicPr>
        <p:blipFill>
          <a:blip r:embed="rId5" cstate="print"/>
          <a:srcRect l="55978" t="4285" r="15273" b="47499"/>
          <a:stretch>
            <a:fillRect/>
          </a:stretch>
        </p:blipFill>
        <p:spPr>
          <a:xfrm>
            <a:off x="7263177" y="146952"/>
            <a:ext cx="558212" cy="702137"/>
          </a:xfrm>
          <a:prstGeom prst="rect">
            <a:avLst/>
          </a:prstGeom>
        </p:spPr>
      </p:pic>
      <p:pic>
        <p:nvPicPr>
          <p:cNvPr id="21" name="Picture 20" descr="jesse.jpg"/>
          <p:cNvPicPr>
            <a:picLocks noChangeAspect="1"/>
          </p:cNvPicPr>
          <p:nvPr/>
        </p:nvPicPr>
        <p:blipFill>
          <a:blip r:embed="rId6" cstate="print"/>
          <a:srcRect l="8587" t="5453" r="17357" b="19950"/>
          <a:stretch>
            <a:fillRect/>
          </a:stretch>
        </p:blipFill>
        <p:spPr>
          <a:xfrm>
            <a:off x="7935695" y="146953"/>
            <a:ext cx="538842" cy="724067"/>
          </a:xfrm>
          <a:prstGeom prst="rect">
            <a:avLst/>
          </a:prstGeom>
        </p:spPr>
      </p:pic>
      <p:sp>
        <p:nvSpPr>
          <p:cNvPr id="22" name="TextBox 21"/>
          <p:cNvSpPr txBox="1"/>
          <p:nvPr/>
        </p:nvSpPr>
        <p:spPr>
          <a:xfrm>
            <a:off x="6629400" y="849082"/>
            <a:ext cx="2647524" cy="292681"/>
          </a:xfrm>
          <a:prstGeom prst="rect">
            <a:avLst/>
          </a:prstGeom>
          <a:noFill/>
        </p:spPr>
        <p:txBody>
          <a:bodyPr wrap="none" lIns="91410" tIns="45706" rIns="91410" bIns="45706" rtlCol="0">
            <a:spAutoFit/>
          </a:bodyPr>
          <a:lstStyle/>
          <a:p>
            <a:r>
              <a:rPr lang="en-US" sz="1400" dirty="0" err="1" smtClean="0"/>
              <a:t>Zuotian</a:t>
            </a:r>
            <a:r>
              <a:rPr lang="en-US" sz="1400" dirty="0" smtClean="0"/>
              <a:t> Tatum, Jesse van Dam</a:t>
            </a:r>
            <a:endParaRPr lang="en-US" sz="1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 name="Rectangle 22"/>
          <p:cNvSpPr/>
          <p:nvPr/>
        </p:nvSpPr>
        <p:spPr bwMode="auto">
          <a:xfrm>
            <a:off x="5274127" y="1469571"/>
            <a:ext cx="3804557" cy="1240975"/>
          </a:xfrm>
          <a:prstGeom prst="rect">
            <a:avLst/>
          </a:prstGeom>
          <a:solidFill>
            <a:schemeClr val="bg1"/>
          </a:solidFill>
          <a:ln w="127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10" tIns="45706" rIns="91410" bIns="45706" numCol="1" rtlCol="0" anchor="t" anchorCtr="0" compatLnSpc="1">
            <a:prstTxWarp prst="textNoShape">
              <a:avLst/>
            </a:prstTxWarp>
            <a:noAutofit/>
          </a:bodyPr>
          <a:lstStyle/>
          <a:p>
            <a:pPr algn="ctr" defTabSz="914116" hangingPunct="1">
              <a:lnSpc>
                <a:spcPct val="100000"/>
              </a:lnSpc>
              <a:buClrTx/>
              <a:buSzTx/>
            </a:pPr>
            <a:endParaRPr lang="en-US" dirty="0" smtClean="0">
              <a:latin typeface="Verdana" pitchFamily="34" charset="0"/>
            </a:endParaRPr>
          </a:p>
        </p:txBody>
      </p:sp>
      <p:sp>
        <p:nvSpPr>
          <p:cNvPr id="2" name="Slide Number Placeholder 1"/>
          <p:cNvSpPr>
            <a:spLocks noGrp="1"/>
          </p:cNvSpPr>
          <p:nvPr>
            <p:ph type="sldNum" sz="quarter" idx="12"/>
          </p:nvPr>
        </p:nvSpPr>
        <p:spPr/>
        <p:txBody>
          <a:bodyPr/>
          <a:lstStyle/>
          <a:p>
            <a:fld id="{3C6E8575-2826-4BAA-A5FF-B12EE90B7F49}" type="slidenum">
              <a:rPr lang="en-US" smtClean="0"/>
              <a:pPr/>
              <a:t>32</a:t>
            </a:fld>
            <a:endParaRPr lang="en-US"/>
          </a:p>
        </p:txBody>
      </p:sp>
      <p:sp>
        <p:nvSpPr>
          <p:cNvPr id="3" name="Title 2"/>
          <p:cNvSpPr>
            <a:spLocks noGrp="1"/>
          </p:cNvSpPr>
          <p:nvPr>
            <p:ph type="title"/>
          </p:nvPr>
        </p:nvSpPr>
        <p:spPr/>
        <p:txBody>
          <a:bodyPr>
            <a:noAutofit/>
          </a:bodyPr>
          <a:lstStyle/>
          <a:p>
            <a:r>
              <a:rPr lang="en-US" sz="3200" dirty="0" smtClean="0"/>
              <a:t>Fame and Glory</a:t>
            </a:r>
            <a:endParaRPr lang="en-US" sz="3200" dirty="0"/>
          </a:p>
        </p:txBody>
      </p:sp>
      <p:pic>
        <p:nvPicPr>
          <p:cNvPr id="5" name="Picture 4" descr="geek-zombie-icon.png"/>
          <p:cNvPicPr>
            <a:picLocks noChangeAspect="1"/>
          </p:cNvPicPr>
          <p:nvPr/>
        </p:nvPicPr>
        <p:blipFill>
          <a:blip r:embed="rId2" cstate="print"/>
          <a:stretch>
            <a:fillRect/>
          </a:stretch>
        </p:blipFill>
        <p:spPr>
          <a:xfrm>
            <a:off x="2645478" y="2416632"/>
            <a:ext cx="1359859" cy="1359859"/>
          </a:xfrm>
          <a:prstGeom prst="rect">
            <a:avLst/>
          </a:prstGeom>
        </p:spPr>
      </p:pic>
      <p:sp>
        <p:nvSpPr>
          <p:cNvPr id="6" name="Rounded Rectangular Callout 5"/>
          <p:cNvSpPr/>
          <p:nvPr/>
        </p:nvSpPr>
        <p:spPr bwMode="auto">
          <a:xfrm>
            <a:off x="604158" y="832761"/>
            <a:ext cx="2073728" cy="1328023"/>
          </a:xfrm>
          <a:prstGeom prst="wedgeRoundRectCallout">
            <a:avLst>
              <a:gd name="adj1" fmla="val 63108"/>
              <a:gd name="adj2" fmla="val 85588"/>
              <a:gd name="adj3" fmla="val 16667"/>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sz="2400" b="1" dirty="0" smtClean="0">
                <a:solidFill>
                  <a:srgbClr val="FF0000"/>
                </a:solidFill>
                <a:latin typeface="Verdana" pitchFamily="34" charset="0"/>
              </a:rPr>
              <a:t>It was me, me, me!</a:t>
            </a:r>
          </a:p>
        </p:txBody>
      </p:sp>
      <p:sp>
        <p:nvSpPr>
          <p:cNvPr id="8" name="Rounded Rectangular Callout 7"/>
          <p:cNvSpPr/>
          <p:nvPr/>
        </p:nvSpPr>
        <p:spPr bwMode="auto">
          <a:xfrm>
            <a:off x="3837221" y="1491351"/>
            <a:ext cx="1094015" cy="1113889"/>
          </a:xfrm>
          <a:prstGeom prst="wedgeRoundRectCallout">
            <a:avLst>
              <a:gd name="adj1" fmla="val 78872"/>
              <a:gd name="adj2" fmla="val -20058"/>
              <a:gd name="adj3" fmla="val 16667"/>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sz="2000" dirty="0" smtClean="0">
                <a:latin typeface="Verdana" pitchFamily="34" charset="0"/>
              </a:rPr>
              <a:t>What I found</a:t>
            </a:r>
          </a:p>
        </p:txBody>
      </p:sp>
      <p:sp>
        <p:nvSpPr>
          <p:cNvPr id="9" name="Rounded Rectangular Callout 8"/>
          <p:cNvSpPr/>
          <p:nvPr/>
        </p:nvSpPr>
        <p:spPr bwMode="auto">
          <a:xfrm>
            <a:off x="3205848" y="4158345"/>
            <a:ext cx="1094015" cy="1113889"/>
          </a:xfrm>
          <a:prstGeom prst="wedgeRoundRectCallout">
            <a:avLst>
              <a:gd name="adj1" fmla="val -86799"/>
              <a:gd name="adj2" fmla="val 28275"/>
              <a:gd name="adj3" fmla="val 16667"/>
            </a:avLst>
          </a:prstGeom>
          <a:solidFill>
            <a:srgbClr val="FFFFCC"/>
          </a:solidFill>
          <a:ln w="38100" cap="flat" cmpd="sng" algn="ctr">
            <a:solidFill>
              <a:schemeClr val="tx1"/>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sz="2000" dirty="0" smtClean="0">
                <a:latin typeface="Verdana" pitchFamily="34" charset="0"/>
              </a:rPr>
              <a:t>How I found it</a:t>
            </a:r>
          </a:p>
        </p:txBody>
      </p:sp>
      <p:sp>
        <p:nvSpPr>
          <p:cNvPr id="12" name="TextBox 11"/>
          <p:cNvSpPr txBox="1"/>
          <p:nvPr/>
        </p:nvSpPr>
        <p:spPr>
          <a:xfrm>
            <a:off x="489861" y="3792389"/>
            <a:ext cx="2207656" cy="378565"/>
          </a:xfrm>
          <a:prstGeom prst="rect">
            <a:avLst/>
          </a:prstGeom>
          <a:solidFill>
            <a:schemeClr val="bg1"/>
          </a:solidFill>
          <a:ln w="12700">
            <a:solidFill>
              <a:schemeClr val="tx1"/>
            </a:solidFill>
          </a:ln>
          <a:effectLst>
            <a:outerShdw blurRad="50800" dist="38100" dir="5400000" algn="t" rotWithShape="0">
              <a:prstClr val="black">
                <a:alpha val="40000"/>
              </a:prstClr>
            </a:outerShdw>
          </a:effectLst>
        </p:spPr>
        <p:txBody>
          <a:bodyPr wrap="none" lIns="91410" tIns="45706" rIns="91410" bIns="45706" rtlCol="0">
            <a:spAutoFit/>
          </a:bodyPr>
          <a:lstStyle/>
          <a:p>
            <a:r>
              <a:rPr lang="en-US" sz="2000" b="1" dirty="0" smtClean="0"/>
              <a:t>Research Object</a:t>
            </a:r>
            <a:endParaRPr lang="en-US" sz="2000" b="1" dirty="0"/>
          </a:p>
        </p:txBody>
      </p:sp>
      <p:pic>
        <p:nvPicPr>
          <p:cNvPr id="13" name="Picture 12" descr="bioaid_proteindiscovery_181667.png"/>
          <p:cNvPicPr>
            <a:picLocks noChangeAspect="1"/>
          </p:cNvPicPr>
          <p:nvPr/>
        </p:nvPicPr>
        <p:blipFill>
          <a:blip r:embed="rId3" cstate="print">
            <a:clrChange>
              <a:clrFrom>
                <a:srgbClr val="FFFFFF"/>
              </a:clrFrom>
              <a:clrTo>
                <a:srgbClr val="FFFFFF">
                  <a:alpha val="0"/>
                </a:srgbClr>
              </a:clrTo>
            </a:clrChange>
          </a:blip>
          <a:stretch>
            <a:fillRect/>
          </a:stretch>
        </p:blipFill>
        <p:spPr>
          <a:xfrm>
            <a:off x="489858" y="4200604"/>
            <a:ext cx="2203704" cy="1861948"/>
          </a:xfrm>
          <a:prstGeom prst="rect">
            <a:avLst/>
          </a:prstGeom>
          <a:solidFill>
            <a:schemeClr val="bg1"/>
          </a:solidFill>
          <a:ln w="12700">
            <a:solidFill>
              <a:schemeClr val="tx1"/>
            </a:solidFill>
          </a:ln>
          <a:effectLst>
            <a:outerShdw blurRad="50800" dist="38100" dir="5400000" algn="t" rotWithShape="0">
              <a:prstClr val="black">
                <a:alpha val="40000"/>
              </a:prstClr>
            </a:outerShdw>
          </a:effectLst>
        </p:spPr>
      </p:pic>
      <p:sp>
        <p:nvSpPr>
          <p:cNvPr id="14" name="Rectangle 13"/>
          <p:cNvSpPr/>
          <p:nvPr/>
        </p:nvSpPr>
        <p:spPr>
          <a:xfrm>
            <a:off x="5325714" y="1562500"/>
            <a:ext cx="3735514" cy="369304"/>
          </a:xfrm>
          <a:prstGeom prst="rect">
            <a:avLst/>
          </a:prstGeom>
          <a:solidFill>
            <a:schemeClr val="bg1"/>
          </a:solidFill>
          <a:ln w="12700">
            <a:solidFill>
              <a:schemeClr val="tx1"/>
            </a:solidFill>
          </a:ln>
          <a:effectLst/>
        </p:spPr>
        <p:txBody>
          <a:bodyPr wrap="none" lIns="91410" tIns="45706" rIns="91410" bIns="45706">
            <a:spAutoFit/>
          </a:bodyPr>
          <a:lstStyle/>
          <a:p>
            <a:pPr marL="310948" indent="-309509" algn="ctr" hangingPunct="1">
              <a:lnSpc>
                <a:spcPct val="100000"/>
              </a:lnSpc>
              <a:spcBef>
                <a:spcPts val="794"/>
              </a:spcBef>
              <a:buClrTx/>
              <a:tabLst>
                <a:tab pos="656446" algn="l"/>
                <a:tab pos="1312888" algn="l"/>
                <a:tab pos="1969337" algn="l"/>
                <a:tab pos="2625782" algn="l"/>
                <a:tab pos="3282226" algn="l"/>
                <a:tab pos="3938674" algn="l"/>
                <a:tab pos="4595118" algn="l"/>
              </a:tabLst>
            </a:pPr>
            <a:r>
              <a:rPr lang="en-US" b="1" dirty="0" smtClean="0">
                <a:solidFill>
                  <a:srgbClr val="FF0000"/>
                </a:solidFill>
                <a:latin typeface="Calibri" pitchFamily="32" charset="0"/>
                <a:ea typeface="Droid Sans Fallback" charset="0"/>
                <a:cs typeface="Droid Sans Fallback" charset="0"/>
              </a:rPr>
              <a:t>&lt;CS7183&gt;</a:t>
            </a:r>
            <a:r>
              <a:rPr lang="en-US" b="1" dirty="0" smtClean="0">
                <a:solidFill>
                  <a:srgbClr val="000000"/>
                </a:solidFill>
                <a:latin typeface="Calibri" pitchFamily="32" charset="0"/>
                <a:ea typeface="Droid Sans Fallback" charset="0"/>
                <a:cs typeface="Droid Sans Fallback" charset="0"/>
              </a:rPr>
              <a:t>  </a:t>
            </a:r>
            <a:r>
              <a:rPr lang="en-US" i="1" dirty="0" smtClean="0">
                <a:solidFill>
                  <a:srgbClr val="0070C0"/>
                </a:solidFill>
                <a:latin typeface="Calibri" pitchFamily="32" charset="0"/>
                <a:ea typeface="Droid Sans Fallback" charset="0"/>
                <a:cs typeface="Droid Sans Fallback" charset="0"/>
              </a:rPr>
              <a:t>&lt;</a:t>
            </a:r>
            <a:r>
              <a:rPr lang="en-US" i="1" dirty="0" err="1" smtClean="0">
                <a:solidFill>
                  <a:srgbClr val="0070C0"/>
                </a:solidFill>
                <a:latin typeface="Calibri" pitchFamily="32" charset="0"/>
                <a:ea typeface="Droid Sans Fallback" charset="0"/>
                <a:cs typeface="Droid Sans Fallback" charset="0"/>
              </a:rPr>
              <a:t>associatedWith</a:t>
            </a:r>
            <a:r>
              <a:rPr lang="en-US" i="1" dirty="0" smtClean="0">
                <a:solidFill>
                  <a:srgbClr val="0070C0"/>
                </a:solidFill>
                <a:latin typeface="Calibri" pitchFamily="32" charset="0"/>
                <a:ea typeface="Droid Sans Fallback" charset="0"/>
                <a:cs typeface="Droid Sans Fallback" charset="0"/>
              </a:rPr>
              <a:t>&gt;</a:t>
            </a:r>
            <a:r>
              <a:rPr lang="en-US" b="1" i="1" dirty="0" smtClean="0">
                <a:solidFill>
                  <a:srgbClr val="0070C0"/>
                </a:solidFill>
                <a:latin typeface="Calibri" pitchFamily="32" charset="0"/>
                <a:ea typeface="Droid Sans Fallback" charset="0"/>
                <a:cs typeface="Droid Sans Fallback" charset="0"/>
              </a:rPr>
              <a:t>  &lt;</a:t>
            </a:r>
            <a:r>
              <a:rPr lang="en-US" b="1" dirty="0" err="1" smtClean="0">
                <a:solidFill>
                  <a:srgbClr val="00B050"/>
                </a:solidFill>
                <a:latin typeface="Calibri" pitchFamily="32" charset="0"/>
                <a:ea typeface="Droid Sans Fallback" charset="0"/>
                <a:cs typeface="Droid Sans Fallback" charset="0"/>
              </a:rPr>
              <a:t>MetS</a:t>
            </a:r>
            <a:r>
              <a:rPr lang="en-US" b="1" dirty="0" smtClean="0">
                <a:solidFill>
                  <a:srgbClr val="00B050"/>
                </a:solidFill>
                <a:latin typeface="Calibri" pitchFamily="32" charset="0"/>
                <a:ea typeface="Droid Sans Fallback" charset="0"/>
                <a:cs typeface="Droid Sans Fallback" charset="0"/>
              </a:rPr>
              <a:t>&gt;</a:t>
            </a:r>
            <a:endParaRPr lang="en-US" b="1" i="1" dirty="0">
              <a:solidFill>
                <a:srgbClr val="000000"/>
              </a:solidFill>
              <a:latin typeface="Calibri" pitchFamily="32" charset="0"/>
              <a:ea typeface="Droid Sans Fallback" charset="0"/>
              <a:cs typeface="Droid Sans Fallback" charset="0"/>
            </a:endParaRPr>
          </a:p>
        </p:txBody>
      </p:sp>
      <p:sp>
        <p:nvSpPr>
          <p:cNvPr id="15" name="TextBox 14"/>
          <p:cNvSpPr txBox="1"/>
          <p:nvPr/>
        </p:nvSpPr>
        <p:spPr>
          <a:xfrm>
            <a:off x="5325713" y="2024742"/>
            <a:ext cx="2236449" cy="607574"/>
          </a:xfrm>
          <a:prstGeom prst="rect">
            <a:avLst/>
          </a:prstGeom>
          <a:solidFill>
            <a:schemeClr val="bg1"/>
          </a:solidFill>
          <a:ln w="12700">
            <a:solidFill>
              <a:schemeClr val="tx1"/>
            </a:solidFill>
          </a:ln>
          <a:effectLst/>
        </p:spPr>
        <p:txBody>
          <a:bodyPr wrap="none" lIns="91410" tIns="45706" rIns="91410" bIns="45706" rtlCol="0">
            <a:spAutoFit/>
          </a:bodyPr>
          <a:lstStyle/>
          <a:p>
            <a:r>
              <a:rPr lang="en-US" b="1" dirty="0" smtClean="0"/>
              <a:t>Discovered by: </a:t>
            </a:r>
            <a:r>
              <a:rPr lang="en-US" b="1" dirty="0" smtClean="0">
                <a:solidFill>
                  <a:srgbClr val="FF0000"/>
                </a:solidFill>
              </a:rPr>
              <a:t>me</a:t>
            </a:r>
          </a:p>
          <a:p>
            <a:r>
              <a:rPr lang="en-US" b="1" dirty="0" smtClean="0"/>
              <a:t>Published by: </a:t>
            </a:r>
            <a:r>
              <a:rPr lang="en-US" b="1" dirty="0" smtClean="0">
                <a:solidFill>
                  <a:srgbClr val="FF0000"/>
                </a:solidFill>
              </a:rPr>
              <a:t>me</a:t>
            </a:r>
            <a:endParaRPr lang="en-US" b="1" dirty="0">
              <a:solidFill>
                <a:srgbClr val="FF0000"/>
              </a:solidFill>
            </a:endParaRPr>
          </a:p>
        </p:txBody>
      </p:sp>
      <p:sp>
        <p:nvSpPr>
          <p:cNvPr id="16" name="TextBox 15"/>
          <p:cNvSpPr txBox="1"/>
          <p:nvPr/>
        </p:nvSpPr>
        <p:spPr>
          <a:xfrm>
            <a:off x="5274127" y="1083133"/>
            <a:ext cx="2194832" cy="378565"/>
          </a:xfrm>
          <a:prstGeom prst="rect">
            <a:avLst/>
          </a:prstGeom>
          <a:solidFill>
            <a:schemeClr val="bg1"/>
          </a:solidFill>
          <a:ln w="12700">
            <a:solidFill>
              <a:schemeClr val="tx1"/>
            </a:solidFill>
          </a:ln>
          <a:effectLst/>
        </p:spPr>
        <p:txBody>
          <a:bodyPr wrap="none" lIns="91410" tIns="45706" rIns="91410" bIns="45706" rtlCol="0">
            <a:spAutoFit/>
          </a:bodyPr>
          <a:lstStyle/>
          <a:p>
            <a:r>
              <a:rPr lang="en-US" sz="2000" b="1" dirty="0" err="1" smtClean="0"/>
              <a:t>Nanopublication</a:t>
            </a:r>
            <a:endParaRPr lang="en-US" sz="2000" b="1" dirty="0"/>
          </a:p>
        </p:txBody>
      </p:sp>
      <p:pic>
        <p:nvPicPr>
          <p:cNvPr id="28" name="Picture 27" descr="Screenshot-journal.pone.0037672.pdf - Adobe Reader.png"/>
          <p:cNvPicPr>
            <a:picLocks noChangeAspect="1"/>
          </p:cNvPicPr>
          <p:nvPr/>
        </p:nvPicPr>
        <p:blipFill>
          <a:blip r:embed="rId4" cstate="print"/>
          <a:srcRect l="10925" t="16792" r="48519" b="23037"/>
          <a:stretch>
            <a:fillRect/>
          </a:stretch>
        </p:blipFill>
        <p:spPr>
          <a:xfrm>
            <a:off x="4800601" y="3242309"/>
            <a:ext cx="3982266" cy="2652317"/>
          </a:xfrm>
          <a:prstGeom prst="rect">
            <a:avLst/>
          </a:prstGeom>
          <a:ln>
            <a:solidFill>
              <a:schemeClr val="tx1"/>
            </a:solidFill>
          </a:ln>
          <a:scene3d>
            <a:camera prst="perspectiveHeroicExtremeLeftFacing"/>
            <a:lightRig rig="threePt" dir="t"/>
          </a:scene3d>
        </p:spPr>
      </p:pic>
      <p:sp>
        <p:nvSpPr>
          <p:cNvPr id="27" name="Rectangle 26"/>
          <p:cNvSpPr/>
          <p:nvPr/>
        </p:nvSpPr>
        <p:spPr bwMode="auto">
          <a:xfrm>
            <a:off x="4833256" y="4434119"/>
            <a:ext cx="4103709" cy="64630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10" tIns="45706" rIns="91410" bIns="45706" numCol="1" rtlCol="0" anchor="t" anchorCtr="0" compatLnSpc="1">
            <a:prstTxWarp prst="textNoShape">
              <a:avLst/>
            </a:prstTxWarp>
            <a:spAutoFit/>
          </a:bodyPr>
          <a:lstStyle/>
          <a:p>
            <a:pPr algn="ctr" defTabSz="914116" hangingPunct="1">
              <a:lnSpc>
                <a:spcPct val="100000"/>
              </a:lnSpc>
              <a:buClrTx/>
              <a:buSzTx/>
            </a:pPr>
            <a:r>
              <a:rPr lang="en-US" b="1" dirty="0" smtClean="0">
                <a:latin typeface="Verdana" pitchFamily="34" charset="0"/>
              </a:rPr>
              <a:t>http://purl.org/nanopub/123</a:t>
            </a:r>
          </a:p>
          <a:p>
            <a:pPr algn="ctr" defTabSz="914116" hangingPunct="1">
              <a:lnSpc>
                <a:spcPct val="100000"/>
              </a:lnSpc>
              <a:buClrTx/>
              <a:buSzTx/>
            </a:pPr>
            <a:r>
              <a:rPr lang="en-US" b="1" dirty="0" smtClean="0">
                <a:latin typeface="Verdana" pitchFamily="34" charset="0"/>
              </a:rPr>
              <a:t>http://purl.org/ResObj/345</a:t>
            </a:r>
          </a:p>
        </p:txBody>
      </p:sp>
      <p:pic>
        <p:nvPicPr>
          <p:cNvPr id="17" name="Picture 16" descr="IMG_2092.JPG"/>
          <p:cNvPicPr>
            <a:picLocks noChangeAspect="1"/>
          </p:cNvPicPr>
          <p:nvPr/>
        </p:nvPicPr>
        <p:blipFill>
          <a:blip r:embed="rId5" cstate="print"/>
          <a:srcRect l="42500" t="35655" r="49286" b="51915"/>
          <a:stretch>
            <a:fillRect/>
          </a:stretch>
        </p:blipFill>
        <p:spPr>
          <a:xfrm>
            <a:off x="7292267" y="122320"/>
            <a:ext cx="751114" cy="849068"/>
          </a:xfrm>
          <a:prstGeom prst="rect">
            <a:avLst/>
          </a:prstGeom>
        </p:spPr>
      </p:pic>
      <p:pic>
        <p:nvPicPr>
          <p:cNvPr id="18" name="Picture 17" descr="Harish.PNG"/>
          <p:cNvPicPr>
            <a:picLocks noChangeAspect="1"/>
          </p:cNvPicPr>
          <p:nvPr/>
        </p:nvPicPr>
        <p:blipFill>
          <a:blip r:embed="rId6" cstate="print"/>
          <a:srcRect l="12269" t="16790" r="20894" b="11435"/>
          <a:stretch>
            <a:fillRect/>
          </a:stretch>
        </p:blipFill>
        <p:spPr>
          <a:xfrm>
            <a:off x="8085643" y="154958"/>
            <a:ext cx="755501" cy="816429"/>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Summary (1/2)</a:t>
            </a:r>
            <a:endParaRPr lang="en-US" dirty="0"/>
          </a:p>
        </p:txBody>
      </p:sp>
      <p:sp>
        <p:nvSpPr>
          <p:cNvPr id="7" name="Content Placeholder 6"/>
          <p:cNvSpPr>
            <a:spLocks noGrp="1"/>
          </p:cNvSpPr>
          <p:nvPr>
            <p:ph idx="1"/>
          </p:nvPr>
        </p:nvSpPr>
        <p:spPr/>
        <p:txBody>
          <a:bodyPr anchor="ctr"/>
          <a:lstStyle/>
          <a:p>
            <a:pPr>
              <a:buFont typeface="Arial" pitchFamily="34" charset="0"/>
              <a:buChar char="•"/>
            </a:pPr>
            <a:r>
              <a:rPr lang="en-US" sz="2800" dirty="0" smtClean="0"/>
              <a:t>Preservation under the hood of digital research tools</a:t>
            </a:r>
          </a:p>
          <a:p>
            <a:pPr>
              <a:buFont typeface="Arial" pitchFamily="34" charset="0"/>
              <a:buChar char="•"/>
            </a:pPr>
            <a:r>
              <a:rPr lang="en-US" sz="2800" dirty="0" smtClean="0"/>
              <a:t>Research Object Model: annotated aggregates</a:t>
            </a:r>
          </a:p>
          <a:p>
            <a:pPr>
              <a:buFont typeface="Arial" pitchFamily="34" charset="0"/>
              <a:buChar char="•"/>
            </a:pPr>
            <a:r>
              <a:rPr lang="en-US" sz="2800" dirty="0" err="1" smtClean="0"/>
              <a:t>Nanopublication</a:t>
            </a:r>
            <a:r>
              <a:rPr lang="en-US" sz="2800" dirty="0" smtClean="0"/>
              <a:t>: fine-grained digital credit</a:t>
            </a:r>
            <a:br>
              <a:rPr lang="en-US" sz="2800" dirty="0" smtClean="0"/>
            </a:br>
            <a:r>
              <a:rPr lang="en-US" sz="2800" b="1" dirty="0" smtClean="0"/>
              <a:t>Check Nanopub.org to stay updated</a:t>
            </a:r>
          </a:p>
        </p:txBody>
      </p:sp>
      <p:sp>
        <p:nvSpPr>
          <p:cNvPr id="3" name="Date Placeholder 2"/>
          <p:cNvSpPr>
            <a:spLocks noGrp="1"/>
          </p:cNvSpPr>
          <p:nvPr>
            <p:ph type="dt" idx="10"/>
          </p:nvPr>
        </p:nvSpPr>
        <p:spPr/>
        <p:txBody>
          <a:bodyPr/>
          <a:lstStyle/>
          <a:p>
            <a:fld id="{1F28FEF3-52C8-4408-BC17-A07C62257324}" type="datetime2">
              <a:rPr lang="en-US" smtClean="0"/>
              <a:pPr/>
              <a:t>Wednesday, December 19, 2012</a:t>
            </a:fld>
            <a:endParaRPr lang="en-GB"/>
          </a:p>
        </p:txBody>
      </p:sp>
      <p:sp>
        <p:nvSpPr>
          <p:cNvPr id="4" name="Footer Placeholder 3"/>
          <p:cNvSpPr>
            <a:spLocks noGrp="1"/>
          </p:cNvSpPr>
          <p:nvPr>
            <p:ph type="ftr" idx="11"/>
          </p:nvPr>
        </p:nvSpPr>
        <p:spPr/>
        <p:txBody>
          <a:bodyPr/>
          <a:lstStyle/>
          <a:p>
            <a:r>
              <a:rPr lang="en-GB" smtClean="0"/>
              <a:t>Towards preserving bioinformatics experiments</a:t>
            </a:r>
            <a:endParaRPr lang="en-GB"/>
          </a:p>
        </p:txBody>
      </p:sp>
      <p:sp>
        <p:nvSpPr>
          <p:cNvPr id="5" name="Slide Number Placeholder 4"/>
          <p:cNvSpPr>
            <a:spLocks noGrp="1"/>
          </p:cNvSpPr>
          <p:nvPr>
            <p:ph type="sldNum" idx="12"/>
          </p:nvPr>
        </p:nvSpPr>
        <p:spPr/>
        <p:txBody>
          <a:bodyPr/>
          <a:lstStyle/>
          <a:p>
            <a:fld id="{D41B7438-1AE0-4139-AC55-EDE3D8F99377}" type="slidenum">
              <a:rPr lang="en-GB" smtClean="0"/>
              <a:pPr/>
              <a:t>33</a:t>
            </a:fld>
            <a:endParaRPr lang="en-GB"/>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Summary (2/2)</a:t>
            </a:r>
            <a:endParaRPr lang="en-US" dirty="0"/>
          </a:p>
        </p:txBody>
      </p:sp>
      <p:sp>
        <p:nvSpPr>
          <p:cNvPr id="7" name="Content Placeholder 6"/>
          <p:cNvSpPr>
            <a:spLocks noGrp="1"/>
          </p:cNvSpPr>
          <p:nvPr>
            <p:ph idx="1"/>
          </p:nvPr>
        </p:nvSpPr>
        <p:spPr/>
        <p:txBody>
          <a:bodyPr anchor="ctr"/>
          <a:lstStyle/>
          <a:p>
            <a:pPr>
              <a:buFont typeface="Arial" pitchFamily="34" charset="0"/>
              <a:buChar char="•"/>
            </a:pPr>
            <a:r>
              <a:rPr lang="en-US" sz="2800" dirty="0" smtClean="0"/>
              <a:t>Semantic Web for exchange and interoperability</a:t>
            </a:r>
          </a:p>
          <a:p>
            <a:pPr>
              <a:buFont typeface="Arial" pitchFamily="34" charset="0"/>
              <a:buChar char="•"/>
            </a:pPr>
            <a:r>
              <a:rPr lang="en-US" sz="2800" dirty="0" smtClean="0"/>
              <a:t>In progress: RO-enabling </a:t>
            </a:r>
            <a:r>
              <a:rPr lang="en-US" sz="2800" dirty="0" err="1" smtClean="0"/>
              <a:t>myExperiment</a:t>
            </a:r>
            <a:r>
              <a:rPr lang="en-US" sz="2800" dirty="0" smtClean="0"/>
              <a:t/>
            </a:r>
            <a:br>
              <a:rPr lang="en-US" sz="2800" dirty="0" smtClean="0"/>
            </a:br>
            <a:r>
              <a:rPr lang="en-US" sz="2800" b="1" dirty="0" smtClean="0"/>
              <a:t>Watch myExperiment.org in 2013!</a:t>
            </a:r>
          </a:p>
          <a:p>
            <a:pPr>
              <a:buFont typeface="Arial" pitchFamily="34" charset="0"/>
              <a:buChar char="•"/>
            </a:pPr>
            <a:r>
              <a:rPr lang="en-US" sz="2800" dirty="0" smtClean="0"/>
              <a:t>Plans to RO-enable </a:t>
            </a:r>
            <a:r>
              <a:rPr lang="en-US" sz="2800" dirty="0" err="1" smtClean="0"/>
              <a:t>Taverna</a:t>
            </a:r>
            <a:r>
              <a:rPr lang="en-US" sz="2800" dirty="0" smtClean="0"/>
              <a:t>, Galaxy, </a:t>
            </a:r>
            <a:r>
              <a:rPr lang="en-US" sz="2800" dirty="0" err="1" smtClean="0"/>
              <a:t>GenomeSpace</a:t>
            </a:r>
            <a:endParaRPr lang="en-US" sz="2800" dirty="0" smtClean="0"/>
          </a:p>
        </p:txBody>
      </p:sp>
      <p:sp>
        <p:nvSpPr>
          <p:cNvPr id="3" name="Date Placeholder 2"/>
          <p:cNvSpPr>
            <a:spLocks noGrp="1"/>
          </p:cNvSpPr>
          <p:nvPr>
            <p:ph type="dt" idx="10"/>
          </p:nvPr>
        </p:nvSpPr>
        <p:spPr/>
        <p:txBody>
          <a:bodyPr/>
          <a:lstStyle/>
          <a:p>
            <a:fld id="{1F28FEF3-52C8-4408-BC17-A07C62257324}" type="datetime2">
              <a:rPr lang="en-US" smtClean="0"/>
              <a:pPr/>
              <a:t>Wednesday, December 19, 2012</a:t>
            </a:fld>
            <a:endParaRPr lang="en-GB"/>
          </a:p>
        </p:txBody>
      </p:sp>
      <p:sp>
        <p:nvSpPr>
          <p:cNvPr id="4" name="Footer Placeholder 3"/>
          <p:cNvSpPr>
            <a:spLocks noGrp="1"/>
          </p:cNvSpPr>
          <p:nvPr>
            <p:ph type="ftr" idx="11"/>
          </p:nvPr>
        </p:nvSpPr>
        <p:spPr/>
        <p:txBody>
          <a:bodyPr/>
          <a:lstStyle/>
          <a:p>
            <a:r>
              <a:rPr lang="en-GB" smtClean="0"/>
              <a:t>Towards preserving bioinformatics experiments</a:t>
            </a:r>
            <a:endParaRPr lang="en-GB"/>
          </a:p>
        </p:txBody>
      </p:sp>
      <p:sp>
        <p:nvSpPr>
          <p:cNvPr id="5" name="Slide Number Placeholder 4"/>
          <p:cNvSpPr>
            <a:spLocks noGrp="1"/>
          </p:cNvSpPr>
          <p:nvPr>
            <p:ph type="sldNum" idx="12"/>
          </p:nvPr>
        </p:nvSpPr>
        <p:spPr/>
        <p:txBody>
          <a:bodyPr/>
          <a:lstStyle/>
          <a:p>
            <a:fld id="{D41B7438-1AE0-4139-AC55-EDE3D8F99377}" type="slidenum">
              <a:rPr lang="en-GB" smtClean="0"/>
              <a:pPr/>
              <a:t>34</a:t>
            </a:fld>
            <a:endParaRPr lang="en-GB"/>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8370" name="Picture 30"/>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75112" y="2492899"/>
            <a:ext cx="944563" cy="9445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58371" name="Title 2"/>
          <p:cNvSpPr>
            <a:spLocks noGrp="1"/>
          </p:cNvSpPr>
          <p:nvPr>
            <p:ph type="title"/>
          </p:nvPr>
        </p:nvSpPr>
        <p:spPr/>
        <p:txBody>
          <a:bodyPr/>
          <a:lstStyle/>
          <a:p>
            <a:r>
              <a:rPr lang="en-GB" dirty="0" smtClean="0">
                <a:ea typeface="ＭＳ Ｐゴシック" charset="0"/>
                <a:cs typeface="ＭＳ Ｐゴシック" charset="0"/>
              </a:rPr>
              <a:t>Acknowledgements</a:t>
            </a:r>
            <a:endParaRPr lang="en-GB" dirty="0">
              <a:ea typeface="ＭＳ Ｐゴシック" charset="0"/>
              <a:cs typeface="ＭＳ Ｐゴシック" charset="0"/>
            </a:endParaRPr>
          </a:p>
        </p:txBody>
      </p:sp>
      <p:sp>
        <p:nvSpPr>
          <p:cNvPr id="29" name="Slide Number Placeholder 28"/>
          <p:cNvSpPr>
            <a:spLocks noGrp="1"/>
          </p:cNvSpPr>
          <p:nvPr>
            <p:ph type="sldNum" idx="12"/>
          </p:nvPr>
        </p:nvSpPr>
        <p:spPr/>
        <p:txBody>
          <a:bodyPr rtlCol="0"/>
          <a:lstStyle/>
          <a:p>
            <a:pPr fontAlgn="auto">
              <a:spcBef>
                <a:spcPts val="0"/>
              </a:spcBef>
              <a:spcAft>
                <a:spcPts val="0"/>
              </a:spcAft>
              <a:defRPr/>
            </a:pPr>
            <a:fld id="{52EB54B5-0AA6-D04D-8A35-F776FCD39D88}" type="slidenum">
              <a:rPr lang="en-GB">
                <a:gradFill>
                  <a:gsLst>
                    <a:gs pos="0">
                      <a:schemeClr val="tx1">
                        <a:alpha val="10000"/>
                      </a:schemeClr>
                    </a:gs>
                    <a:gs pos="100000">
                      <a:schemeClr val="tx1">
                        <a:alpha val="10000"/>
                      </a:schemeClr>
                    </a:gs>
                  </a:gsLst>
                  <a:lin ang="5400000" scaled="0"/>
                </a:gradFill>
                <a:latin typeface="Impact" pitchFamily="34" charset="0"/>
                <a:ea typeface="+mn-ea"/>
                <a:cs typeface="+mn-cs"/>
              </a:rPr>
              <a:pPr fontAlgn="auto">
                <a:spcBef>
                  <a:spcPts val="0"/>
                </a:spcBef>
                <a:spcAft>
                  <a:spcPts val="0"/>
                </a:spcAft>
                <a:defRPr/>
              </a:pPr>
              <a:t>35</a:t>
            </a:fld>
            <a:endParaRPr lang="en-GB" dirty="0">
              <a:gradFill>
                <a:gsLst>
                  <a:gs pos="0">
                    <a:schemeClr val="tx1">
                      <a:alpha val="10000"/>
                    </a:schemeClr>
                  </a:gs>
                  <a:gs pos="100000">
                    <a:schemeClr val="tx1">
                      <a:alpha val="10000"/>
                    </a:schemeClr>
                  </a:gs>
                </a:gsLst>
                <a:lin ang="5400000" scaled="0"/>
              </a:gradFill>
              <a:latin typeface="Impact" pitchFamily="34" charset="0"/>
              <a:ea typeface="+mn-ea"/>
              <a:cs typeface="+mn-cs"/>
            </a:endParaRPr>
          </a:p>
        </p:txBody>
      </p:sp>
      <p:pic>
        <p:nvPicPr>
          <p:cNvPr id="58372" name="Picture 3"/>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566863" y="2393950"/>
            <a:ext cx="1143000" cy="13081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3" name="Picture 6"/>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828800" y="4191000"/>
            <a:ext cx="1143000" cy="1524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4" name="Picture 7"/>
          <p:cNvPicPr>
            <a:picLocks noChangeAspect="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590800" y="3429000"/>
            <a:ext cx="1219200" cy="1219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5" name="Picture 8"/>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590803" y="2320272"/>
            <a:ext cx="866775" cy="10985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6" name="Picture 10"/>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919663" y="4013200"/>
            <a:ext cx="1320800" cy="13208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7" name="Picture 11"/>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972300" y="679450"/>
            <a:ext cx="1270000" cy="1270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8" name="Picture 12"/>
          <p:cNvPicPr>
            <a:picLocks noChangeAspect="1"/>
          </p:cNvPicPr>
          <p:nvPr/>
        </p:nvPicPr>
        <p:blipFill>
          <a:blip r:embed="rId1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32500" y="5384800"/>
            <a:ext cx="1574800" cy="1016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79" name="Picture 13"/>
          <p:cNvPicPr>
            <a:picLocks noChangeAspect="1"/>
          </p:cNvPicPr>
          <p:nvPr/>
        </p:nvPicPr>
        <p:blipFill>
          <a:blip r:embed="rId11">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143000" y="3429000"/>
            <a:ext cx="1155700" cy="1219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0" name="Picture 14"/>
          <p:cNvPicPr>
            <a:picLocks noChangeAspect="1"/>
          </p:cNvPicPr>
          <p:nvPr/>
        </p:nvPicPr>
        <p:blipFill>
          <a:blip r:embed="rId1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705603" y="4267200"/>
            <a:ext cx="1219200" cy="1219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1" name="Picture 15"/>
          <p:cNvPicPr>
            <a:picLocks noChangeAspect="1"/>
          </p:cNvPicPr>
          <p:nvPr/>
        </p:nvPicPr>
        <p:blipFill>
          <a:blip r:embed="rId1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245100" y="1417638"/>
            <a:ext cx="1143000" cy="1524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2" name="Picture 16"/>
          <p:cNvPicPr>
            <a:picLocks noChangeAspect="1"/>
          </p:cNvPicPr>
          <p:nvPr/>
        </p:nvPicPr>
        <p:blipFill>
          <a:blip r:embed="rId1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607300" y="5105401"/>
            <a:ext cx="1047750" cy="1295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3" name="Picture 9"/>
          <p:cNvPicPr>
            <a:picLocks noChangeAspect="1"/>
          </p:cNvPicPr>
          <p:nvPr/>
        </p:nvPicPr>
        <p:blipFill>
          <a:blip r:embed="rId1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705600" y="1600200"/>
            <a:ext cx="901700" cy="1219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4" name="Picture 17"/>
          <p:cNvPicPr>
            <a:picLocks noChangeAspect="1"/>
          </p:cNvPicPr>
          <p:nvPr/>
        </p:nvPicPr>
        <p:blipFill>
          <a:blip r:embed="rId1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352800" y="2438400"/>
            <a:ext cx="1219200" cy="914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5" name="Picture 18"/>
          <p:cNvPicPr>
            <a:picLocks noChangeAspect="1"/>
          </p:cNvPicPr>
          <p:nvPr/>
        </p:nvPicPr>
        <p:blipFill>
          <a:blip r:embed="rId1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025900" y="3200400"/>
            <a:ext cx="1219200" cy="1219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6" name="Picture 19"/>
          <p:cNvPicPr>
            <a:picLocks noChangeAspect="1"/>
          </p:cNvPicPr>
          <p:nvPr/>
        </p:nvPicPr>
        <p:blipFill>
          <a:blip r:embed="rId1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052047" y="4152900"/>
            <a:ext cx="901700" cy="1219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7" name="Picture 20"/>
          <p:cNvPicPr>
            <a:picLocks noChangeAspect="1"/>
          </p:cNvPicPr>
          <p:nvPr/>
        </p:nvPicPr>
        <p:blipFill>
          <a:blip r:embed="rId1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65713" y="2819403"/>
            <a:ext cx="1174750" cy="8810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8" name="Picture 21"/>
          <p:cNvPicPr>
            <a:picLocks noChangeAspect="1"/>
          </p:cNvPicPr>
          <p:nvPr/>
        </p:nvPicPr>
        <p:blipFill>
          <a:blip r:embed="rId2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406771" y="5410200"/>
            <a:ext cx="1295400" cy="1295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89" name="Picture 22"/>
          <p:cNvPicPr>
            <a:picLocks noChangeAspect="1"/>
          </p:cNvPicPr>
          <p:nvPr/>
        </p:nvPicPr>
        <p:blipFill>
          <a:blip r:embed="rId21">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709864" y="4762500"/>
            <a:ext cx="1219200" cy="914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90" name="Picture 23"/>
          <p:cNvPicPr>
            <a:picLocks noChangeAspect="1"/>
          </p:cNvPicPr>
          <p:nvPr/>
        </p:nvPicPr>
        <p:blipFill>
          <a:blip r:embed="rId2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248402" y="2603503"/>
            <a:ext cx="914400" cy="12065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91" name="Picture 24"/>
          <p:cNvPicPr>
            <a:picLocks noChangeAspect="1"/>
          </p:cNvPicPr>
          <p:nvPr/>
        </p:nvPicPr>
        <p:blipFill>
          <a:blip r:embed="rId2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239003" y="2895600"/>
            <a:ext cx="1003300" cy="10033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92" name="Picture 25"/>
          <p:cNvPicPr>
            <a:picLocks noChangeAspect="1"/>
          </p:cNvPicPr>
          <p:nvPr/>
        </p:nvPicPr>
        <p:blipFill>
          <a:blip r:embed="rId2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846513" y="5384803"/>
            <a:ext cx="1778000" cy="13335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8393" name="Picture 26"/>
          <p:cNvPicPr>
            <a:picLocks noChangeAspect="1"/>
          </p:cNvPicPr>
          <p:nvPr/>
        </p:nvPicPr>
        <p:blipFill>
          <a:blip r:embed="rId2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632700" y="2089150"/>
            <a:ext cx="609600" cy="6096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58397" name="TextBox 29"/>
          <p:cNvSpPr txBox="1">
            <a:spLocks noChangeArrowheads="1"/>
          </p:cNvSpPr>
          <p:nvPr/>
        </p:nvSpPr>
        <p:spPr bwMode="auto">
          <a:xfrm>
            <a:off x="1263769" y="1079383"/>
            <a:ext cx="3722240" cy="683236"/>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lIns="91410" tIns="45706" rIns="91410" bIns="45706">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1600" dirty="0"/>
              <a:t>EU Wf4Ever project (270129) </a:t>
            </a:r>
          </a:p>
          <a:p>
            <a:pPr eaLnBrk="1" hangingPunct="1">
              <a:lnSpc>
                <a:spcPct val="80000"/>
              </a:lnSpc>
            </a:pPr>
            <a:r>
              <a:rPr lang="en-US" sz="1600" dirty="0"/>
              <a:t>funded under EU FP7 (ICT- 2009.4.1). </a:t>
            </a:r>
          </a:p>
          <a:p>
            <a:pPr eaLnBrk="1" hangingPunct="1">
              <a:lnSpc>
                <a:spcPct val="80000"/>
              </a:lnSpc>
            </a:pPr>
            <a:r>
              <a:rPr lang="en-GB" sz="1600" dirty="0">
                <a:solidFill>
                  <a:srgbClr val="404040"/>
                </a:solidFill>
              </a:rPr>
              <a:t>(</a:t>
            </a:r>
            <a:r>
              <a:rPr lang="en-GB" sz="1400" dirty="0">
                <a:solidFill>
                  <a:srgbClr val="404040"/>
                </a:solidFill>
                <a:hlinkClick r:id="rId26"/>
              </a:rPr>
              <a:t>http://www.wf4ever-project.org</a:t>
            </a:r>
            <a:r>
              <a:rPr lang="en-GB" sz="1400" dirty="0" smtClean="0">
                <a:solidFill>
                  <a:srgbClr val="404040"/>
                </a:solidFill>
              </a:rPr>
              <a:t>)</a:t>
            </a:r>
          </a:p>
        </p:txBody>
      </p:sp>
      <p:pic>
        <p:nvPicPr>
          <p:cNvPr id="58398" name="Picture 11"/>
          <p:cNvPicPr>
            <a:picLocks noChangeAspect="1"/>
          </p:cNvPicPr>
          <p:nvPr/>
        </p:nvPicPr>
        <p:blipFill>
          <a:blip r:embed="rId2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15818" y="1017918"/>
            <a:ext cx="1052357" cy="71560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 name="Picture 1"/>
          <p:cNvPicPr>
            <a:picLocks noChangeAspect="1"/>
          </p:cNvPicPr>
          <p:nvPr/>
        </p:nvPicPr>
        <p:blipFill>
          <a:blip r:embed="rId28"/>
          <a:stretch>
            <a:fillRect/>
          </a:stretch>
        </p:blipFill>
        <p:spPr>
          <a:xfrm>
            <a:off x="4267200" y="1633736"/>
            <a:ext cx="914400" cy="1219200"/>
          </a:xfrm>
          <a:prstGeom prst="rect">
            <a:avLst/>
          </a:prstGeom>
        </p:spPr>
      </p:pic>
      <p:pic>
        <p:nvPicPr>
          <p:cNvPr id="31" name="Picture 30" descr="download.jpg"/>
          <p:cNvPicPr>
            <a:picLocks noChangeAspect="1"/>
          </p:cNvPicPr>
          <p:nvPr/>
        </p:nvPicPr>
        <p:blipFill>
          <a:blip r:embed="rId29"/>
          <a:stretch>
            <a:fillRect/>
          </a:stretch>
        </p:blipFill>
        <p:spPr>
          <a:xfrm>
            <a:off x="86265" y="5318895"/>
            <a:ext cx="2533650" cy="834614"/>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457922" y="1271139"/>
            <a:ext cx="8229600" cy="500939"/>
          </a:xfrm>
        </p:spPr>
        <p:txBody>
          <a:bodyPr/>
          <a:lstStyle/>
          <a:p>
            <a:pPr algn="ctr"/>
            <a:r>
              <a:rPr lang="en-US" dirty="0" smtClean="0">
                <a:solidFill>
                  <a:schemeClr val="bg1"/>
                </a:solidFill>
              </a:rPr>
              <a:t>Thank you for your attention</a:t>
            </a:r>
            <a:endParaRPr lang="en-US" dirty="0">
              <a:solidFill>
                <a:schemeClr val="bg1"/>
              </a:solidFill>
            </a:endParaRPr>
          </a:p>
        </p:txBody>
      </p:sp>
      <p:sp>
        <p:nvSpPr>
          <p:cNvPr id="4" name="Slide Number Placeholder 3"/>
          <p:cNvSpPr>
            <a:spLocks noGrp="1"/>
          </p:cNvSpPr>
          <p:nvPr>
            <p:ph type="sldNum" sz="quarter" idx="11"/>
          </p:nvPr>
        </p:nvSpPr>
        <p:spPr>
          <a:xfrm>
            <a:off x="2665697" y="6229087"/>
            <a:ext cx="2897280" cy="230424"/>
          </a:xfrm>
        </p:spPr>
        <p:txBody>
          <a:bodyPr/>
          <a:lstStyle/>
          <a:p>
            <a:fld id="{174A1F8A-8BA4-4DA3-83B6-F1CE9AE98CD8}" type="slidenum">
              <a:rPr lang="en-US" smtClean="0"/>
              <a:pPr/>
              <a:t>36</a:t>
            </a:fld>
            <a:endParaRPr lang="en-US" dirty="0"/>
          </a:p>
        </p:txBody>
      </p:sp>
      <p:pic>
        <p:nvPicPr>
          <p:cNvPr id="6" name="Picture 3"/>
          <p:cNvPicPr>
            <a:picLocks noChangeAspect="1" noChangeArrowheads="1"/>
          </p:cNvPicPr>
          <p:nvPr/>
        </p:nvPicPr>
        <p:blipFill>
          <a:blip r:embed="rId2" cstate="print"/>
          <a:srcRect t="25787" b="15216"/>
          <a:stretch>
            <a:fillRect/>
          </a:stretch>
        </p:blipFill>
        <p:spPr bwMode="auto">
          <a:xfrm>
            <a:off x="448883" y="2025386"/>
            <a:ext cx="8246234" cy="3633543"/>
          </a:xfrm>
          <a:prstGeom prst="rect">
            <a:avLst/>
          </a:prstGeom>
          <a:noFill/>
          <a:ln w="9525">
            <a:noFill/>
            <a:round/>
            <a:headEnd/>
            <a:tailEnd/>
          </a:ln>
          <a:effectLst/>
        </p:spPr>
      </p:pic>
      <p:pic>
        <p:nvPicPr>
          <p:cNvPr id="7" name="Picture 4"/>
          <p:cNvPicPr>
            <a:picLocks noChangeAspect="1" noChangeArrowheads="1"/>
          </p:cNvPicPr>
          <p:nvPr/>
        </p:nvPicPr>
        <p:blipFill>
          <a:blip r:embed="rId3"/>
          <a:srcRect l="29630" t="17189" r="12093"/>
          <a:stretch>
            <a:fillRect/>
          </a:stretch>
        </p:blipFill>
        <p:spPr bwMode="auto">
          <a:xfrm>
            <a:off x="1182240" y="5297309"/>
            <a:ext cx="897120" cy="959141"/>
          </a:xfrm>
          <a:prstGeom prst="rect">
            <a:avLst/>
          </a:prstGeom>
          <a:noFill/>
          <a:ln w="38160">
            <a:solidFill>
              <a:srgbClr val="000000"/>
            </a:solidFill>
            <a:miter lim="800000"/>
            <a:headEnd/>
            <a:tailEnd/>
          </a:ln>
          <a:effectLst>
            <a:outerShdw dist="38184" dir="2700000" algn="ctr" rotWithShape="0">
              <a:srgbClr val="000000">
                <a:alpha val="43031"/>
              </a:srgbClr>
            </a:outerShdw>
          </a:effectLst>
        </p:spPr>
      </p:pic>
      <p:pic>
        <p:nvPicPr>
          <p:cNvPr id="8" name="Picture 5"/>
          <p:cNvPicPr>
            <a:picLocks noChangeAspect="1" noChangeArrowheads="1"/>
          </p:cNvPicPr>
          <p:nvPr/>
        </p:nvPicPr>
        <p:blipFill>
          <a:blip r:embed="rId4"/>
          <a:srcRect l="27304" t="10182" r="36325" b="30524"/>
          <a:stretch>
            <a:fillRect/>
          </a:stretch>
        </p:blipFill>
        <p:spPr bwMode="auto">
          <a:xfrm>
            <a:off x="2403361" y="5297308"/>
            <a:ext cx="895680" cy="969222"/>
          </a:xfrm>
          <a:prstGeom prst="rect">
            <a:avLst/>
          </a:prstGeom>
          <a:noFill/>
          <a:ln w="38160">
            <a:solidFill>
              <a:srgbClr val="000000"/>
            </a:solidFill>
            <a:miter lim="800000"/>
            <a:headEnd/>
            <a:tailEnd/>
          </a:ln>
          <a:effectLst>
            <a:outerShdw dist="38184" dir="2700000" algn="ctr" rotWithShape="0">
              <a:srgbClr val="000000">
                <a:alpha val="43031"/>
              </a:srgbClr>
            </a:outerShdw>
          </a:effectLst>
        </p:spPr>
      </p:pic>
      <p:pic>
        <p:nvPicPr>
          <p:cNvPr id="9" name="Picture 6"/>
          <p:cNvPicPr>
            <a:picLocks noChangeAspect="1" noChangeArrowheads="1"/>
          </p:cNvPicPr>
          <p:nvPr/>
        </p:nvPicPr>
        <p:blipFill>
          <a:blip r:embed="rId5"/>
          <a:srcRect l="9650" t="6027" r="8440" b="18837"/>
          <a:stretch>
            <a:fillRect/>
          </a:stretch>
        </p:blipFill>
        <p:spPr bwMode="auto">
          <a:xfrm>
            <a:off x="3621601" y="5297309"/>
            <a:ext cx="826560" cy="959141"/>
          </a:xfrm>
          <a:prstGeom prst="rect">
            <a:avLst/>
          </a:prstGeom>
          <a:noFill/>
          <a:ln w="38160">
            <a:solidFill>
              <a:srgbClr val="000000"/>
            </a:solidFill>
            <a:miter lim="800000"/>
            <a:headEnd/>
            <a:tailEnd/>
          </a:ln>
          <a:effectLst>
            <a:outerShdw dist="38184" dir="2700000" algn="ctr" rotWithShape="0">
              <a:srgbClr val="000000">
                <a:alpha val="43031"/>
              </a:srgbClr>
            </a:outerShdw>
          </a:effectLst>
        </p:spPr>
      </p:pic>
      <p:pic>
        <p:nvPicPr>
          <p:cNvPr id="10" name="Picture 7"/>
          <p:cNvPicPr>
            <a:picLocks noChangeAspect="1" noChangeArrowheads="1"/>
          </p:cNvPicPr>
          <p:nvPr/>
        </p:nvPicPr>
        <p:blipFill>
          <a:blip r:embed="rId6"/>
          <a:srcRect l="33659" t="3711" r="32175" b="56622"/>
          <a:stretch>
            <a:fillRect/>
          </a:stretch>
        </p:blipFill>
        <p:spPr bwMode="auto">
          <a:xfrm>
            <a:off x="4844160" y="5297309"/>
            <a:ext cx="806400" cy="959141"/>
          </a:xfrm>
          <a:prstGeom prst="rect">
            <a:avLst/>
          </a:prstGeom>
          <a:noFill/>
          <a:ln w="38160">
            <a:solidFill>
              <a:srgbClr val="000000"/>
            </a:solidFill>
            <a:miter lim="800000"/>
            <a:headEnd/>
            <a:tailEnd/>
          </a:ln>
          <a:effectLst>
            <a:outerShdw dist="38184" dir="2700000" algn="ctr" rotWithShape="0">
              <a:srgbClr val="000000">
                <a:alpha val="43031"/>
              </a:srgbClr>
            </a:outerShdw>
          </a:effectLst>
        </p:spPr>
      </p:pic>
      <p:pic>
        <p:nvPicPr>
          <p:cNvPr id="11" name="Picture 9"/>
          <p:cNvPicPr>
            <a:picLocks noChangeAspect="1" noChangeArrowheads="1"/>
          </p:cNvPicPr>
          <p:nvPr/>
        </p:nvPicPr>
        <p:blipFill>
          <a:blip r:embed="rId7"/>
          <a:srcRect l="8659" t="5109" r="17596" b="34067"/>
          <a:stretch>
            <a:fillRect/>
          </a:stretch>
        </p:blipFill>
        <p:spPr bwMode="auto">
          <a:xfrm>
            <a:off x="7175521" y="5297309"/>
            <a:ext cx="813600" cy="959141"/>
          </a:xfrm>
          <a:prstGeom prst="rect">
            <a:avLst/>
          </a:prstGeom>
          <a:noFill/>
          <a:ln w="38160">
            <a:solidFill>
              <a:srgbClr val="000000"/>
            </a:solidFill>
            <a:miter lim="800000"/>
            <a:headEnd/>
            <a:tailEnd/>
          </a:ln>
          <a:effectLst>
            <a:outerShdw dist="38184" dir="2700000" algn="ctr" rotWithShape="0">
              <a:srgbClr val="000000">
                <a:alpha val="43031"/>
              </a:srgbClr>
            </a:outerShdw>
          </a:effectLst>
        </p:spPr>
      </p:pic>
      <p:pic>
        <p:nvPicPr>
          <p:cNvPr id="12" name="Picture 10"/>
          <p:cNvPicPr>
            <a:picLocks noChangeAspect="1" noChangeArrowheads="1"/>
          </p:cNvPicPr>
          <p:nvPr/>
        </p:nvPicPr>
        <p:blipFill>
          <a:blip r:embed="rId8"/>
          <a:srcRect l="10057" t="9735" r="15102" b="14610"/>
          <a:stretch>
            <a:fillRect/>
          </a:stretch>
        </p:blipFill>
        <p:spPr bwMode="auto">
          <a:xfrm>
            <a:off x="5976001" y="5284347"/>
            <a:ext cx="862560" cy="983623"/>
          </a:xfrm>
          <a:prstGeom prst="rect">
            <a:avLst/>
          </a:prstGeom>
          <a:noFill/>
          <a:ln w="18360">
            <a:solidFill>
              <a:srgbClr val="000000"/>
            </a:solidFill>
            <a:round/>
            <a:headEnd/>
            <a:tailEnd/>
          </a:ln>
          <a:effectLst/>
        </p:spPr>
      </p:pic>
      <p:sp>
        <p:nvSpPr>
          <p:cNvPr id="13" name="TextBox 12"/>
          <p:cNvSpPr txBox="1"/>
          <p:nvPr/>
        </p:nvSpPr>
        <p:spPr>
          <a:xfrm>
            <a:off x="362305" y="6418051"/>
            <a:ext cx="2505814" cy="349968"/>
          </a:xfrm>
          <a:prstGeom prst="rect">
            <a:avLst/>
          </a:prstGeom>
          <a:noFill/>
        </p:spPr>
        <p:txBody>
          <a:bodyPr wrap="none" rtlCol="0">
            <a:spAutoFit/>
          </a:bodyPr>
          <a:lstStyle/>
          <a:p>
            <a:r>
              <a:rPr lang="en-US" dirty="0" smtClean="0">
                <a:solidFill>
                  <a:srgbClr val="FFFF00"/>
                </a:solidFill>
              </a:rPr>
              <a:t>http://biosemantics.org</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Reproducible Science</a:t>
            </a:r>
            <a:endParaRPr lang="en-US" sz="2800" dirty="0"/>
          </a:p>
        </p:txBody>
      </p:sp>
      <p:sp>
        <p:nvSpPr>
          <p:cNvPr id="5" name="Content Placeholder 4"/>
          <p:cNvSpPr>
            <a:spLocks noGrp="1"/>
          </p:cNvSpPr>
          <p:nvPr>
            <p:ph idx="1"/>
          </p:nvPr>
        </p:nvSpPr>
        <p:spPr>
          <a:xfrm>
            <a:off x="597532" y="1121878"/>
            <a:ext cx="3711921" cy="5141339"/>
          </a:xfrm>
        </p:spPr>
        <p:txBody>
          <a:bodyPr anchor="ctr"/>
          <a:lstStyle/>
          <a:p>
            <a:r>
              <a:rPr lang="en-US" dirty="0" smtClean="0"/>
              <a:t>Preserved materials and methods for the ‘wet laboratory’ scientist</a:t>
            </a:r>
          </a:p>
        </p:txBody>
      </p:sp>
      <p:sp>
        <p:nvSpPr>
          <p:cNvPr id="7" name="TextBox 6"/>
          <p:cNvSpPr txBox="1"/>
          <p:nvPr/>
        </p:nvSpPr>
        <p:spPr>
          <a:xfrm>
            <a:off x="4484204" y="5981559"/>
            <a:ext cx="4142104" cy="349939"/>
          </a:xfrm>
          <a:prstGeom prst="rect">
            <a:avLst/>
          </a:prstGeom>
          <a:noFill/>
          <a:effectLst>
            <a:outerShdw blurRad="50800" dist="38100" dir="5400000" algn="t" rotWithShape="0">
              <a:prstClr val="black">
                <a:alpha val="40000"/>
              </a:prstClr>
            </a:outerShdw>
          </a:effectLst>
        </p:spPr>
        <p:txBody>
          <a:bodyPr wrap="square" lIns="91410" tIns="45706" rIns="91410" bIns="45706" rtlCol="0">
            <a:spAutoFit/>
          </a:bodyPr>
          <a:lstStyle/>
          <a:p>
            <a:pPr algn="ctr"/>
            <a:r>
              <a:rPr lang="en-US" sz="900" dirty="0" smtClean="0">
                <a:solidFill>
                  <a:srgbClr val="C00000"/>
                </a:solidFill>
              </a:rPr>
              <a:t>From Van </a:t>
            </a:r>
            <a:r>
              <a:rPr lang="en-US" sz="900" dirty="0" err="1" smtClean="0">
                <a:solidFill>
                  <a:srgbClr val="C00000"/>
                </a:solidFill>
              </a:rPr>
              <a:t>Roon</a:t>
            </a:r>
            <a:r>
              <a:rPr lang="en-US" sz="900" dirty="0" smtClean="0">
                <a:solidFill>
                  <a:srgbClr val="C00000"/>
                </a:solidFill>
              </a:rPr>
              <a:t>-Mom </a:t>
            </a:r>
            <a:r>
              <a:rPr lang="en-US" sz="900" i="1" dirty="0" smtClean="0">
                <a:solidFill>
                  <a:srgbClr val="C00000"/>
                </a:solidFill>
              </a:rPr>
              <a:t>et al.</a:t>
            </a:r>
            <a:r>
              <a:rPr lang="en-US" sz="900" dirty="0" smtClean="0">
                <a:solidFill>
                  <a:srgbClr val="C00000"/>
                </a:solidFill>
              </a:rPr>
              <a:t>,</a:t>
            </a:r>
            <a:r>
              <a:rPr lang="en-US" sz="900" i="1" dirty="0" smtClean="0">
                <a:solidFill>
                  <a:srgbClr val="C00000"/>
                </a:solidFill>
              </a:rPr>
              <a:t> </a:t>
            </a:r>
            <a:r>
              <a:rPr lang="en-US" sz="900" dirty="0" smtClean="0">
                <a:solidFill>
                  <a:srgbClr val="C00000"/>
                </a:solidFill>
              </a:rPr>
              <a:t>BMC Molecular Biology 2008 </a:t>
            </a:r>
            <a:br>
              <a:rPr lang="en-US" sz="900" dirty="0" smtClean="0">
                <a:solidFill>
                  <a:srgbClr val="C00000"/>
                </a:solidFill>
              </a:rPr>
            </a:br>
            <a:r>
              <a:rPr lang="en-US" sz="900" dirty="0" err="1" smtClean="0">
                <a:solidFill>
                  <a:srgbClr val="C00000"/>
                </a:solidFill>
              </a:rPr>
              <a:t>doi</a:t>
            </a:r>
            <a:r>
              <a:rPr lang="en-US" sz="900" dirty="0" smtClean="0">
                <a:solidFill>
                  <a:srgbClr val="C00000"/>
                </a:solidFill>
              </a:rPr>
              <a:t>: 10.1186/1471-2199-9-84.</a:t>
            </a:r>
            <a:r>
              <a:rPr lang="en-US" sz="900" i="1" dirty="0" smtClean="0">
                <a:solidFill>
                  <a:srgbClr val="C00000"/>
                </a:solidFill>
              </a:rPr>
              <a:t> </a:t>
            </a:r>
            <a:endParaRPr lang="en-US" sz="900" i="1" dirty="0">
              <a:solidFill>
                <a:srgbClr val="C00000"/>
              </a:solidFill>
            </a:endParaRPr>
          </a:p>
        </p:txBody>
      </p:sp>
      <p:pic>
        <p:nvPicPr>
          <p:cNvPr id="1027" name="Picture 3"/>
          <p:cNvPicPr>
            <a:picLocks noChangeAspect="1" noChangeArrowheads="1"/>
          </p:cNvPicPr>
          <p:nvPr/>
        </p:nvPicPr>
        <p:blipFill>
          <a:blip r:embed="rId3" cstate="print"/>
          <a:srcRect l="16756" t="24981" r="17258" b="54758"/>
          <a:stretch>
            <a:fillRect/>
          </a:stretch>
        </p:blipFill>
        <p:spPr bwMode="auto">
          <a:xfrm>
            <a:off x="748140" y="1260765"/>
            <a:ext cx="4668978" cy="10252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creenshot-1471-2199-9-84.pdf - Adobe Reader.png"/>
          <p:cNvPicPr>
            <a:picLocks noChangeAspect="1"/>
          </p:cNvPicPr>
          <p:nvPr/>
        </p:nvPicPr>
        <p:blipFill>
          <a:blip r:embed="rId4" cstate="print"/>
          <a:srcRect l="15939" t="18538" r="28435" b="4086"/>
          <a:stretch>
            <a:fillRect/>
          </a:stretch>
        </p:blipFill>
        <p:spPr>
          <a:xfrm>
            <a:off x="4804964" y="1565559"/>
            <a:ext cx="3764966" cy="4368631"/>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Reproducible Science?</a:t>
            </a:r>
            <a:endParaRPr lang="en-US" sz="2800" dirty="0"/>
          </a:p>
        </p:txBody>
      </p:sp>
      <p:sp>
        <p:nvSpPr>
          <p:cNvPr id="5" name="Content Placeholder 4"/>
          <p:cNvSpPr>
            <a:spLocks noGrp="1"/>
          </p:cNvSpPr>
          <p:nvPr>
            <p:ph idx="1"/>
          </p:nvPr>
        </p:nvSpPr>
        <p:spPr>
          <a:xfrm>
            <a:off x="597532" y="1121878"/>
            <a:ext cx="3711921" cy="5141339"/>
          </a:xfrm>
        </p:spPr>
        <p:txBody>
          <a:bodyPr anchor="ctr"/>
          <a:lstStyle/>
          <a:p>
            <a:r>
              <a:rPr lang="en-US" dirty="0" smtClean="0">
                <a:solidFill>
                  <a:srgbClr val="FF0000"/>
                </a:solidFill>
              </a:rPr>
              <a:t>What is the digital equivalent?</a:t>
            </a:r>
          </a:p>
          <a:p>
            <a:r>
              <a:rPr lang="en-US" sz="2400" dirty="0" smtClean="0">
                <a:solidFill>
                  <a:srgbClr val="C00000"/>
                </a:solidFill>
              </a:rPr>
              <a:t>Is it equally good?</a:t>
            </a:r>
          </a:p>
          <a:p>
            <a:r>
              <a:rPr lang="en-US" sz="2400" dirty="0" smtClean="0">
                <a:solidFill>
                  <a:srgbClr val="C00000"/>
                </a:solidFill>
              </a:rPr>
              <a:t>Can we do better?</a:t>
            </a:r>
            <a:br>
              <a:rPr lang="en-US" sz="2400" dirty="0" smtClean="0">
                <a:solidFill>
                  <a:srgbClr val="C00000"/>
                </a:solidFill>
              </a:rPr>
            </a:br>
            <a:r>
              <a:rPr lang="en-US" sz="2400" i="1" dirty="0" smtClean="0">
                <a:solidFill>
                  <a:srgbClr val="C00000"/>
                </a:solidFill>
              </a:rPr>
              <a:t>- or worse?</a:t>
            </a:r>
            <a:endParaRPr lang="en-US" sz="2400" i="1" dirty="0">
              <a:solidFill>
                <a:srgbClr val="C00000"/>
              </a:solidFill>
            </a:endParaRPr>
          </a:p>
        </p:txBody>
      </p:sp>
      <p:sp>
        <p:nvSpPr>
          <p:cNvPr id="7" name="TextBox 6"/>
          <p:cNvSpPr txBox="1"/>
          <p:nvPr/>
        </p:nvSpPr>
        <p:spPr>
          <a:xfrm>
            <a:off x="4567331" y="5852480"/>
            <a:ext cx="4142104" cy="349939"/>
          </a:xfrm>
          <a:prstGeom prst="rect">
            <a:avLst/>
          </a:prstGeom>
          <a:noFill/>
          <a:effectLst>
            <a:outerShdw blurRad="50800" dist="38100" dir="5400000" algn="t" rotWithShape="0">
              <a:prstClr val="black">
                <a:alpha val="40000"/>
              </a:prstClr>
            </a:outerShdw>
          </a:effectLst>
        </p:spPr>
        <p:txBody>
          <a:bodyPr wrap="square" lIns="91410" tIns="45706" rIns="91410" bIns="45706" rtlCol="0">
            <a:spAutoFit/>
          </a:bodyPr>
          <a:lstStyle/>
          <a:p>
            <a:pPr algn="ctr"/>
            <a:r>
              <a:rPr lang="en-US" sz="900" dirty="0" smtClean="0">
                <a:solidFill>
                  <a:srgbClr val="C00000"/>
                </a:solidFill>
              </a:rPr>
              <a:t>Reproduced from </a:t>
            </a:r>
            <a:r>
              <a:rPr lang="en-US" sz="900" dirty="0" err="1" smtClean="0">
                <a:solidFill>
                  <a:srgbClr val="C00000"/>
                </a:solidFill>
              </a:rPr>
              <a:t>Jelier</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r>
              <a:rPr lang="en-US" sz="900" i="1" dirty="0" smtClean="0">
                <a:solidFill>
                  <a:srgbClr val="C00000"/>
                </a:solidFill>
              </a:rPr>
              <a:t> </a:t>
            </a:r>
            <a:r>
              <a:rPr lang="en-US" sz="900" dirty="0" err="1" smtClean="0">
                <a:solidFill>
                  <a:srgbClr val="C00000"/>
                </a:solidFill>
              </a:rPr>
              <a:t>Schuemie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Hettne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Haagen</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br>
              <a:rPr lang="en-US" sz="900" dirty="0" smtClean="0">
                <a:solidFill>
                  <a:srgbClr val="C00000"/>
                </a:solidFill>
              </a:rPr>
            </a:br>
            <a:r>
              <a:rPr lang="en-US" sz="900" dirty="0" smtClean="0">
                <a:solidFill>
                  <a:srgbClr val="C00000"/>
                </a:solidFill>
              </a:rPr>
              <a:t>http://biosemantics.org</a:t>
            </a:r>
            <a:r>
              <a:rPr lang="en-US" sz="900" i="1" dirty="0" smtClean="0">
                <a:solidFill>
                  <a:srgbClr val="C00000"/>
                </a:solidFill>
              </a:rPr>
              <a:t> , myExperiment.org/workflows/2197</a:t>
            </a:r>
            <a:endParaRPr lang="en-US" sz="900" i="1" dirty="0">
              <a:solidFill>
                <a:srgbClr val="C00000"/>
              </a:solidFill>
            </a:endParaRPr>
          </a:p>
        </p:txBody>
      </p:sp>
      <p:pic>
        <p:nvPicPr>
          <p:cNvPr id="8" name="Picture 2"/>
          <p:cNvPicPr>
            <a:picLocks noChangeAspect="1" noChangeArrowheads="1"/>
          </p:cNvPicPr>
          <p:nvPr/>
        </p:nvPicPr>
        <p:blipFill>
          <a:blip r:embed="rId3" cstate="print"/>
          <a:srcRect/>
          <a:stretch>
            <a:fillRect/>
          </a:stretch>
        </p:blipFill>
        <p:spPr bwMode="auto">
          <a:xfrm>
            <a:off x="4726119" y="1223469"/>
            <a:ext cx="3747925" cy="4573586"/>
          </a:xfrm>
          <a:prstGeom prst="rect">
            <a:avLst/>
          </a:prstGeom>
          <a:noFill/>
          <a:ln w="9525">
            <a:noFill/>
            <a:round/>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Reproducible Science</a:t>
            </a:r>
            <a:endParaRPr lang="en-US" sz="2800" dirty="0"/>
          </a:p>
        </p:txBody>
      </p:sp>
      <p:sp>
        <p:nvSpPr>
          <p:cNvPr id="5" name="Content Placeholder 4"/>
          <p:cNvSpPr>
            <a:spLocks noGrp="1"/>
          </p:cNvSpPr>
          <p:nvPr>
            <p:ph idx="1"/>
          </p:nvPr>
        </p:nvSpPr>
        <p:spPr>
          <a:xfrm>
            <a:off x="597532" y="1121878"/>
            <a:ext cx="3711921" cy="5141339"/>
          </a:xfrm>
        </p:spPr>
        <p:txBody>
          <a:bodyPr anchor="ctr"/>
          <a:lstStyle/>
          <a:p>
            <a:r>
              <a:rPr lang="en-US" dirty="0" smtClean="0">
                <a:solidFill>
                  <a:srgbClr val="FF0000"/>
                </a:solidFill>
              </a:rPr>
              <a:t>What is the digital equivalent?</a:t>
            </a:r>
          </a:p>
          <a:p>
            <a:r>
              <a:rPr lang="en-US" sz="2400" dirty="0" smtClean="0">
                <a:solidFill>
                  <a:srgbClr val="C00000"/>
                </a:solidFill>
              </a:rPr>
              <a:t>Is it equally good?</a:t>
            </a:r>
          </a:p>
          <a:p>
            <a:r>
              <a:rPr lang="en-US" sz="2400" dirty="0" smtClean="0">
                <a:solidFill>
                  <a:srgbClr val="C00000"/>
                </a:solidFill>
              </a:rPr>
              <a:t>Can we do better? </a:t>
            </a:r>
            <a:br>
              <a:rPr lang="en-US" sz="2400" dirty="0" smtClean="0">
                <a:solidFill>
                  <a:srgbClr val="C00000"/>
                </a:solidFill>
              </a:rPr>
            </a:br>
            <a:r>
              <a:rPr lang="en-US" sz="2400" i="1" dirty="0" smtClean="0">
                <a:solidFill>
                  <a:srgbClr val="C00000"/>
                </a:solidFill>
              </a:rPr>
              <a:t>– or worse?</a:t>
            </a:r>
            <a:endParaRPr lang="en-US" sz="2400" i="1" dirty="0">
              <a:solidFill>
                <a:srgbClr val="C00000"/>
              </a:solidFill>
            </a:endParaRPr>
          </a:p>
        </p:txBody>
      </p:sp>
      <p:sp>
        <p:nvSpPr>
          <p:cNvPr id="7" name="TextBox 6"/>
          <p:cNvSpPr txBox="1"/>
          <p:nvPr/>
        </p:nvSpPr>
        <p:spPr>
          <a:xfrm>
            <a:off x="4567331" y="5852480"/>
            <a:ext cx="4142104" cy="349939"/>
          </a:xfrm>
          <a:prstGeom prst="rect">
            <a:avLst/>
          </a:prstGeom>
          <a:noFill/>
          <a:effectLst>
            <a:outerShdw blurRad="50800" dist="38100" dir="5400000" algn="t" rotWithShape="0">
              <a:prstClr val="black">
                <a:alpha val="40000"/>
              </a:prstClr>
            </a:outerShdw>
          </a:effectLst>
        </p:spPr>
        <p:txBody>
          <a:bodyPr wrap="square" lIns="91410" tIns="45706" rIns="91410" bIns="45706" rtlCol="0">
            <a:spAutoFit/>
          </a:bodyPr>
          <a:lstStyle/>
          <a:p>
            <a:pPr algn="ctr"/>
            <a:r>
              <a:rPr lang="en-US" sz="900" dirty="0" smtClean="0">
                <a:solidFill>
                  <a:srgbClr val="C00000"/>
                </a:solidFill>
              </a:rPr>
              <a:t>Reproduced from </a:t>
            </a:r>
            <a:r>
              <a:rPr lang="en-US" sz="900" dirty="0" err="1" smtClean="0">
                <a:solidFill>
                  <a:srgbClr val="C00000"/>
                </a:solidFill>
              </a:rPr>
              <a:t>Jelier</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r>
              <a:rPr lang="en-US" sz="900" i="1" dirty="0" smtClean="0">
                <a:solidFill>
                  <a:srgbClr val="C00000"/>
                </a:solidFill>
              </a:rPr>
              <a:t> </a:t>
            </a:r>
            <a:r>
              <a:rPr lang="en-US" sz="900" dirty="0" err="1" smtClean="0">
                <a:solidFill>
                  <a:srgbClr val="C00000"/>
                </a:solidFill>
              </a:rPr>
              <a:t>Schuemie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Hettne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Haagen</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br>
              <a:rPr lang="en-US" sz="900" dirty="0" smtClean="0">
                <a:solidFill>
                  <a:srgbClr val="C00000"/>
                </a:solidFill>
              </a:rPr>
            </a:br>
            <a:r>
              <a:rPr lang="en-US" sz="900" dirty="0" smtClean="0">
                <a:solidFill>
                  <a:srgbClr val="C00000"/>
                </a:solidFill>
              </a:rPr>
              <a:t>http://biosemantics.org</a:t>
            </a:r>
            <a:r>
              <a:rPr lang="en-US" sz="900" i="1" dirty="0" smtClean="0">
                <a:solidFill>
                  <a:srgbClr val="C00000"/>
                </a:solidFill>
              </a:rPr>
              <a:t> , myExperiment.org/workflows/2197</a:t>
            </a:r>
            <a:endParaRPr lang="en-US" sz="900" i="1" dirty="0">
              <a:solidFill>
                <a:srgbClr val="C00000"/>
              </a:solidFill>
            </a:endParaRPr>
          </a:p>
        </p:txBody>
      </p:sp>
      <p:pic>
        <p:nvPicPr>
          <p:cNvPr id="8" name="Picture 2"/>
          <p:cNvPicPr>
            <a:picLocks noChangeAspect="1" noChangeArrowheads="1"/>
          </p:cNvPicPr>
          <p:nvPr/>
        </p:nvPicPr>
        <p:blipFill>
          <a:blip r:embed="rId3" cstate="print"/>
          <a:srcRect/>
          <a:stretch>
            <a:fillRect/>
          </a:stretch>
        </p:blipFill>
        <p:spPr bwMode="auto">
          <a:xfrm>
            <a:off x="4726119" y="1223469"/>
            <a:ext cx="3747925" cy="4573586"/>
          </a:xfrm>
          <a:prstGeom prst="rect">
            <a:avLst/>
          </a:prstGeom>
          <a:noFill/>
          <a:ln w="9525">
            <a:noFill/>
            <a:round/>
            <a:headEnd/>
            <a:tailEnd/>
          </a:ln>
          <a:effectLst/>
        </p:spPr>
      </p:pic>
      <p:sp>
        <p:nvSpPr>
          <p:cNvPr id="9" name="Oval Callout 8"/>
          <p:cNvSpPr/>
          <p:nvPr/>
        </p:nvSpPr>
        <p:spPr bwMode="auto">
          <a:xfrm>
            <a:off x="2218099" y="5006567"/>
            <a:ext cx="2073244" cy="1086416"/>
          </a:xfrm>
          <a:prstGeom prst="wedgeEllipseCallout">
            <a:avLst>
              <a:gd name="adj1" fmla="val 67813"/>
              <a:gd name="adj2" fmla="val -45000"/>
            </a:avLst>
          </a:prstGeom>
          <a:noFill/>
          <a:ln w="38100">
            <a:solidFill>
              <a:srgbClr val="FF9900"/>
            </a:solid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10" tIns="45706" rIns="91410" bIns="45706" numCol="1" rtlCol="0" anchor="t" anchorCtr="0" compatLnSpc="1">
            <a:prstTxWarp prst="textNoShape">
              <a:avLst/>
            </a:prstTxWarp>
          </a:bodyPr>
          <a:lstStyle/>
          <a:p>
            <a:pPr algn="ctr" defTabSz="449124"/>
            <a:r>
              <a:rPr lang="en-GB" i="1" dirty="0" smtClean="0">
                <a:cs typeface="DejaVu Sans" charset="0"/>
              </a:rPr>
              <a:t>Can you tell what this is doing?</a:t>
            </a:r>
            <a:endParaRPr lang="nl-NL" i="1" dirty="0" smtClean="0">
              <a:cs typeface="DejaVu Sans"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srcRect r="78799"/>
          <a:stretch>
            <a:fillRect/>
          </a:stretch>
        </p:blipFill>
        <p:spPr bwMode="auto">
          <a:xfrm>
            <a:off x="7356475" y="1815206"/>
            <a:ext cx="1490663" cy="2589213"/>
          </a:xfrm>
          <a:prstGeom prst="rect">
            <a:avLst/>
          </a:prstGeom>
          <a:noFill/>
          <a:ln w="9525">
            <a:noFill/>
            <a:round/>
            <a:headEnd/>
            <a:tailEnd/>
          </a:ln>
          <a:effectLst/>
        </p:spPr>
      </p:pic>
      <p:grpSp>
        <p:nvGrpSpPr>
          <p:cNvPr id="2" name="Group 2"/>
          <p:cNvGrpSpPr>
            <a:grpSpLocks/>
          </p:cNvGrpSpPr>
          <p:nvPr/>
        </p:nvGrpSpPr>
        <p:grpSpPr bwMode="auto">
          <a:xfrm>
            <a:off x="458788" y="1858069"/>
            <a:ext cx="1474787" cy="2741612"/>
            <a:chOff x="289" y="877"/>
            <a:chExt cx="929" cy="1727"/>
          </a:xfrm>
        </p:grpSpPr>
        <p:sp>
          <p:nvSpPr>
            <p:cNvPr id="6147" name="Freeform 3"/>
            <p:cNvSpPr>
              <a:spLocks noChangeArrowheads="1"/>
            </p:cNvSpPr>
            <p:nvPr/>
          </p:nvSpPr>
          <p:spPr bwMode="auto">
            <a:xfrm>
              <a:off x="289" y="877"/>
              <a:ext cx="929" cy="1727"/>
            </a:xfrm>
            <a:custGeom>
              <a:avLst/>
              <a:gdLst/>
              <a:ahLst/>
              <a:cxnLst>
                <a:cxn ang="0">
                  <a:pos x="0" y="0"/>
                </a:cxn>
                <a:cxn ang="0">
                  <a:pos x="21600" y="0"/>
                </a:cxn>
                <a:cxn ang="0">
                  <a:pos x="21600" y="21600"/>
                </a:cxn>
                <a:cxn ang="0">
                  <a:pos x="0" y="21600"/>
                </a:cxn>
              </a:cxnLst>
              <a:rect l="0" t="0" r="r" b="b"/>
              <a:pathLst>
                <a:path w="21600" h="21600">
                  <a:moveTo>
                    <a:pt x="0" y="0"/>
                  </a:moveTo>
                  <a:lnTo>
                    <a:pt x="21600" y="0"/>
                  </a:lnTo>
                  <a:lnTo>
                    <a:pt x="21600" y="21600"/>
                  </a:lnTo>
                  <a:lnTo>
                    <a:pt x="0" y="21600"/>
                  </a:lnTo>
                  <a:close/>
                </a:path>
              </a:pathLst>
            </a:custGeom>
            <a:solidFill>
              <a:srgbClr val="FFFFFF"/>
            </a:solidFill>
            <a:ln w="9360">
              <a:solidFill>
                <a:srgbClr val="000000"/>
              </a:solidFill>
              <a:miter lim="800000"/>
              <a:headEnd/>
              <a:tailEnd/>
            </a:ln>
            <a:effectLst/>
          </p:spPr>
          <p:txBody>
            <a:bodyPr wrap="none" anchor="ctr"/>
            <a:lstStyle/>
            <a:p>
              <a:endParaRPr lang="en-US"/>
            </a:p>
          </p:txBody>
        </p:sp>
        <p:pic>
          <p:nvPicPr>
            <p:cNvPr id="6148" name="Picture 4"/>
            <p:cNvPicPr>
              <a:picLocks noChangeAspect="1" noChangeArrowheads="1"/>
            </p:cNvPicPr>
            <p:nvPr/>
          </p:nvPicPr>
          <p:blipFill>
            <a:blip r:embed="rId4"/>
            <a:srcRect/>
            <a:stretch>
              <a:fillRect/>
            </a:stretch>
          </p:blipFill>
          <p:spPr bwMode="auto">
            <a:xfrm>
              <a:off x="319" y="898"/>
              <a:ext cx="869" cy="1684"/>
            </a:xfrm>
            <a:prstGeom prst="rect">
              <a:avLst/>
            </a:prstGeom>
            <a:noFill/>
            <a:ln w="9525">
              <a:noFill/>
              <a:round/>
              <a:headEnd/>
              <a:tailEnd/>
            </a:ln>
            <a:effectLst/>
          </p:spPr>
        </p:pic>
      </p:grpSp>
      <p:sp>
        <p:nvSpPr>
          <p:cNvPr id="6151" name="AutoShape 7"/>
          <p:cNvSpPr>
            <a:spLocks noChangeArrowheads="1"/>
          </p:cNvSpPr>
          <p:nvPr/>
        </p:nvSpPr>
        <p:spPr bwMode="auto">
          <a:xfrm>
            <a:off x="2530475" y="2332885"/>
            <a:ext cx="4378325" cy="733425"/>
          </a:xfrm>
          <a:prstGeom prst="leftRightArrow">
            <a:avLst>
              <a:gd name="adj1" fmla="val 50000"/>
              <a:gd name="adj2" fmla="val 118841"/>
            </a:avLst>
          </a:prstGeom>
          <a:solidFill>
            <a:srgbClr val="CCFFFF"/>
          </a:solidFill>
          <a:ln w="36720">
            <a:solidFill>
              <a:srgbClr val="000000"/>
            </a:solidFill>
            <a:round/>
            <a:headEnd/>
            <a:tailEnd/>
          </a:ln>
          <a:effectLst/>
        </p:spPr>
        <p:txBody>
          <a:bodyPr wrap="none" anchor="ctr"/>
          <a:lstStyle/>
          <a:p>
            <a:endParaRPr lang="en-US"/>
          </a:p>
        </p:txBody>
      </p:sp>
      <p:sp>
        <p:nvSpPr>
          <p:cNvPr id="6152" name="Text Box 8"/>
          <p:cNvSpPr txBox="1">
            <a:spLocks noChangeArrowheads="1"/>
          </p:cNvSpPr>
          <p:nvPr/>
        </p:nvSpPr>
        <p:spPr bwMode="auto">
          <a:xfrm>
            <a:off x="2397125" y="3312042"/>
            <a:ext cx="4645025" cy="3297237"/>
          </a:xfrm>
          <a:prstGeom prst="rect">
            <a:avLst/>
          </a:prstGeom>
          <a:noFill/>
          <a:ln w="9525">
            <a:noFill/>
            <a:round/>
            <a:headEnd/>
            <a:tailEnd/>
          </a:ln>
          <a:effectLst/>
        </p:spPr>
        <p:txBody>
          <a:bodyPr lIns="90000" tIns="45000" rIns="90000" bIns="45000"/>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b="1" dirty="0">
                <a:solidFill>
                  <a:srgbClr val="000000"/>
                </a:solidFill>
                <a:ea typeface="Lucida Sans Unicode" pitchFamily="32" charset="0"/>
                <a:cs typeface="Lucida Sans Unicode" pitchFamily="32" charset="0"/>
              </a:rPr>
              <a:t>Genome Wide Association Studies</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600" b="1" dirty="0">
              <a:solidFill>
                <a:srgbClr val="000000"/>
              </a:solidFill>
              <a:ea typeface="Lucida Sans Unicode" pitchFamily="32" charset="0"/>
              <a:cs typeface="Lucida Sans Unicode" pitchFamily="32" charset="0"/>
            </a:endParaRP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i="1" dirty="0" smtClean="0">
                <a:solidFill>
                  <a:srgbClr val="000000"/>
                </a:solidFill>
                <a:ea typeface="Lucida Sans Unicode" pitchFamily="32" charset="0"/>
                <a:cs typeface="Lucida Sans Unicode" pitchFamily="32" charset="0"/>
              </a:rPr>
              <a:t>What is the genetic basis for the diseases associated with Metabolic Syndrome?</a:t>
            </a:r>
            <a:endParaRPr lang="en-US" sz="2600" i="1" dirty="0">
              <a:solidFill>
                <a:srgbClr val="000000"/>
              </a:solidFill>
              <a:ea typeface="Lucida Sans Unicode" pitchFamily="32" charset="0"/>
              <a:cs typeface="Lucida Sans Unicode" pitchFamily="32" charset="0"/>
            </a:endParaRPr>
          </a:p>
        </p:txBody>
      </p:sp>
      <p:sp>
        <p:nvSpPr>
          <p:cNvPr id="16" name="Title 15"/>
          <p:cNvSpPr>
            <a:spLocks noGrp="1"/>
          </p:cNvSpPr>
          <p:nvPr>
            <p:ph type="title"/>
          </p:nvPr>
        </p:nvSpPr>
        <p:spPr>
          <a:xfrm>
            <a:off x="1945444" y="212973"/>
            <a:ext cx="6805440" cy="649509"/>
          </a:xfrm>
        </p:spPr>
        <p:txBody>
          <a:bodyPr/>
          <a:lstStyle/>
          <a:p>
            <a:r>
              <a:rPr lang="en-US" sz="3200" dirty="0" smtClean="0"/>
              <a:t>Case study</a:t>
            </a:r>
            <a:br>
              <a:rPr lang="en-US" sz="3200" dirty="0" smtClean="0"/>
            </a:br>
            <a:r>
              <a:rPr lang="en-US" sz="1800" b="0" dirty="0" smtClean="0">
                <a:solidFill>
                  <a:schemeClr val="tx1"/>
                </a:solidFill>
              </a:rPr>
              <a:t>Bioinformatics analysis of Metabolic Syndrome</a:t>
            </a:r>
            <a:br>
              <a:rPr lang="en-US" sz="1800" b="0" dirty="0" smtClean="0">
                <a:solidFill>
                  <a:schemeClr val="tx1"/>
                </a:solidFill>
              </a:rPr>
            </a:br>
            <a:r>
              <a:rPr lang="en-US" sz="1800" b="0" dirty="0" smtClean="0">
                <a:solidFill>
                  <a:schemeClr val="tx1"/>
                </a:solidFill>
              </a:rPr>
              <a:t>Kristina </a:t>
            </a:r>
            <a:r>
              <a:rPr lang="en-US" sz="1800" b="0" dirty="0" err="1" smtClean="0">
                <a:solidFill>
                  <a:schemeClr val="tx1"/>
                </a:solidFill>
              </a:rPr>
              <a:t>Hettne</a:t>
            </a:r>
            <a:r>
              <a:rPr lang="en-US" sz="1800" b="0" dirty="0" smtClean="0">
                <a:solidFill>
                  <a:schemeClr val="tx1"/>
                </a:solidFill>
              </a:rPr>
              <a:t>, Harish </a:t>
            </a:r>
            <a:r>
              <a:rPr lang="en-US" sz="1800" b="0" dirty="0" err="1" smtClean="0">
                <a:solidFill>
                  <a:schemeClr val="tx1"/>
                </a:solidFill>
              </a:rPr>
              <a:t>Dharuri</a:t>
            </a:r>
            <a:endParaRPr lang="en-US" sz="3200" b="0" dirty="0">
              <a:solidFill>
                <a:schemeClr val="tx1"/>
              </a:solidFill>
            </a:endParaRPr>
          </a:p>
        </p:txBody>
      </p:sp>
      <p:pic>
        <p:nvPicPr>
          <p:cNvPr id="20" name="Picture 19" descr="IMG_2092.JPG"/>
          <p:cNvPicPr>
            <a:picLocks noChangeAspect="1"/>
          </p:cNvPicPr>
          <p:nvPr/>
        </p:nvPicPr>
        <p:blipFill>
          <a:blip r:embed="rId5" cstate="print"/>
          <a:srcRect l="42500" t="35655" r="49286" b="51915"/>
          <a:stretch>
            <a:fillRect/>
          </a:stretch>
        </p:blipFill>
        <p:spPr>
          <a:xfrm>
            <a:off x="7292267" y="277597"/>
            <a:ext cx="751114" cy="849068"/>
          </a:xfrm>
          <a:prstGeom prst="rect">
            <a:avLst/>
          </a:prstGeom>
        </p:spPr>
      </p:pic>
      <p:pic>
        <p:nvPicPr>
          <p:cNvPr id="21" name="Picture 20" descr="Harish.PNG"/>
          <p:cNvPicPr>
            <a:picLocks noChangeAspect="1"/>
          </p:cNvPicPr>
          <p:nvPr/>
        </p:nvPicPr>
        <p:blipFill>
          <a:blip r:embed="rId6" cstate="print"/>
          <a:srcRect l="12269" t="16790" r="20894" b="11435"/>
          <a:stretch>
            <a:fillRect/>
          </a:stretch>
        </p:blipFill>
        <p:spPr>
          <a:xfrm>
            <a:off x="8085643" y="310235"/>
            <a:ext cx="755501" cy="816429"/>
          </a:xfrm>
          <a:prstGeom prst="rect">
            <a:avLst/>
          </a:prstGeom>
        </p:spPr>
      </p:pic>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Reproducible Science</a:t>
            </a:r>
            <a:r>
              <a:rPr lang="en-GB" dirty="0" smtClean="0"/>
              <a:t/>
            </a:r>
            <a:br>
              <a:rPr lang="en-GB" dirty="0" smtClean="0"/>
            </a:br>
            <a:r>
              <a:rPr lang="en-GB" dirty="0" smtClean="0"/>
              <a:t>What is our incentive?</a:t>
            </a:r>
            <a:endParaRPr lang="nl-NL" dirty="0"/>
          </a:p>
        </p:txBody>
      </p:sp>
      <p:sp>
        <p:nvSpPr>
          <p:cNvPr id="7" name="Content Placeholder 6"/>
          <p:cNvSpPr>
            <a:spLocks noGrp="1"/>
          </p:cNvSpPr>
          <p:nvPr>
            <p:ph sz="half" idx="1"/>
          </p:nvPr>
        </p:nvSpPr>
        <p:spPr/>
        <p:txBody>
          <a:bodyPr/>
          <a:lstStyle/>
          <a:p>
            <a:pPr algn="ctr"/>
            <a:endParaRPr lang="en-GB" dirty="0" smtClean="0">
              <a:solidFill>
                <a:srgbClr val="C00000"/>
              </a:solidFill>
            </a:endParaRPr>
          </a:p>
          <a:p>
            <a:pPr algn="ctr"/>
            <a:r>
              <a:rPr lang="en-GB" b="1" dirty="0" smtClean="0">
                <a:solidFill>
                  <a:srgbClr val="FF6309"/>
                </a:solidFill>
              </a:rPr>
              <a:t>Nobility</a:t>
            </a:r>
          </a:p>
          <a:p>
            <a:pPr algn="ctr"/>
            <a:r>
              <a:rPr lang="en-GB" dirty="0" smtClean="0"/>
              <a:t>Good Reproducible Science</a:t>
            </a:r>
            <a:endParaRPr lang="nl-NL" dirty="0"/>
          </a:p>
        </p:txBody>
      </p:sp>
      <p:sp>
        <p:nvSpPr>
          <p:cNvPr id="8" name="Content Placeholder 7"/>
          <p:cNvSpPr>
            <a:spLocks noGrp="1"/>
          </p:cNvSpPr>
          <p:nvPr>
            <p:ph sz="half" idx="2"/>
          </p:nvPr>
        </p:nvSpPr>
        <p:spPr/>
        <p:txBody>
          <a:bodyPr/>
          <a:lstStyle/>
          <a:p>
            <a:pPr algn="ctr"/>
            <a:endParaRPr lang="en-GB" b="1" dirty="0" smtClean="0">
              <a:solidFill>
                <a:srgbClr val="FF6309"/>
              </a:solidFill>
            </a:endParaRPr>
          </a:p>
          <a:p>
            <a:pPr algn="ctr"/>
            <a:r>
              <a:rPr lang="en-GB" b="1" dirty="0" smtClean="0">
                <a:solidFill>
                  <a:srgbClr val="FF6309"/>
                </a:solidFill>
              </a:rPr>
              <a:t>Greater Good</a:t>
            </a:r>
          </a:p>
          <a:p>
            <a:pPr algn="ctr"/>
            <a:r>
              <a:rPr lang="en-GB" dirty="0" smtClean="0"/>
              <a:t>Serve the public</a:t>
            </a:r>
            <a:endParaRPr lang="nl-NL"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40</a:t>
            </a:fld>
            <a:endParaRPr lang="en-GB"/>
          </a:p>
        </p:txBody>
      </p:sp>
      <p:pic>
        <p:nvPicPr>
          <p:cNvPr id="2054" name="Picture 6" descr="http://quest.nasa.gov/neuron/kids/express/scientist.gif"/>
          <p:cNvPicPr>
            <a:picLocks noChangeAspect="1" noChangeArrowheads="1"/>
          </p:cNvPicPr>
          <p:nvPr/>
        </p:nvPicPr>
        <p:blipFill>
          <a:blip r:embed="rId3" cstate="print"/>
          <a:srcRect/>
          <a:stretch>
            <a:fillRect/>
          </a:stretch>
        </p:blipFill>
        <p:spPr bwMode="auto">
          <a:xfrm>
            <a:off x="1196002" y="2964428"/>
            <a:ext cx="1634802" cy="3109927"/>
          </a:xfrm>
          <a:prstGeom prst="rect">
            <a:avLst/>
          </a:prstGeom>
          <a:noFill/>
        </p:spPr>
      </p:pic>
      <p:pic>
        <p:nvPicPr>
          <p:cNvPr id="10" name="Picture 8" descr="http://ec.europa.eu/health-eu/images/informative/newsletter85_focus.jpg"/>
          <p:cNvPicPr>
            <a:picLocks noChangeAspect="1" noChangeArrowheads="1"/>
          </p:cNvPicPr>
          <p:nvPr/>
        </p:nvPicPr>
        <p:blipFill>
          <a:blip r:embed="rId4" cstate="print"/>
          <a:srcRect/>
          <a:stretch>
            <a:fillRect/>
          </a:stretch>
        </p:blipFill>
        <p:spPr bwMode="auto">
          <a:xfrm>
            <a:off x="4940300" y="2901669"/>
            <a:ext cx="3594100" cy="2735133"/>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Reproducible Science</a:t>
            </a:r>
            <a:r>
              <a:rPr lang="en-GB" dirty="0" smtClean="0"/>
              <a:t/>
            </a:r>
            <a:br>
              <a:rPr lang="en-GB" dirty="0" smtClean="0"/>
            </a:br>
            <a:r>
              <a:rPr lang="en-GB" dirty="0" smtClean="0"/>
              <a:t>What is our incentive?</a:t>
            </a:r>
            <a:endParaRPr lang="nl-NL" dirty="0"/>
          </a:p>
        </p:txBody>
      </p:sp>
      <p:sp>
        <p:nvSpPr>
          <p:cNvPr id="3" name="Content Placeholder 2"/>
          <p:cNvSpPr>
            <a:spLocks noGrp="1"/>
          </p:cNvSpPr>
          <p:nvPr>
            <p:ph sz="half" idx="1"/>
          </p:nvPr>
        </p:nvSpPr>
        <p:spPr>
          <a:xfrm>
            <a:off x="456481" y="1121878"/>
            <a:ext cx="3561338" cy="5141339"/>
          </a:xfrm>
        </p:spPr>
        <p:txBody>
          <a:bodyPr anchor="ctr"/>
          <a:lstStyle/>
          <a:p>
            <a:pPr algn="ctr"/>
            <a:r>
              <a:rPr lang="en-GB" sz="2800" b="1" dirty="0" smtClean="0">
                <a:solidFill>
                  <a:srgbClr val="FF6309"/>
                </a:solidFill>
              </a:rPr>
              <a:t>Fame and Glory</a:t>
            </a:r>
          </a:p>
          <a:p>
            <a:pPr algn="ctr"/>
            <a:r>
              <a:rPr lang="en-GB" sz="2800" dirty="0" smtClean="0"/>
              <a:t>Getting on with it...</a:t>
            </a:r>
            <a:endParaRPr lang="nl-NL" sz="2800" dirty="0"/>
          </a:p>
        </p:txBody>
      </p:sp>
      <p:sp>
        <p:nvSpPr>
          <p:cNvPr id="5" name="Date Placeholder 4"/>
          <p:cNvSpPr>
            <a:spLocks noGrp="1"/>
          </p:cNvSpPr>
          <p:nvPr>
            <p:ph type="dt" idx="10"/>
          </p:nvPr>
        </p:nvSpPr>
        <p:spPr/>
        <p:txBody>
          <a:bodyPr/>
          <a:lstStyle/>
          <a:p>
            <a:fld id="{4072FD95-601B-4E64-8B2B-DD2416252D8C}" type="datetime2">
              <a:rPr lang="en-US" smtClean="0"/>
              <a:pPr/>
              <a:t>Wednesday, December 19, 2012</a:t>
            </a:fld>
            <a:endParaRPr lang="en-GB"/>
          </a:p>
        </p:txBody>
      </p:sp>
      <p:sp>
        <p:nvSpPr>
          <p:cNvPr id="6" name="Footer Placeholder 5"/>
          <p:cNvSpPr>
            <a:spLocks noGrp="1"/>
          </p:cNvSpPr>
          <p:nvPr>
            <p:ph type="ftr" idx="11"/>
          </p:nvPr>
        </p:nvSpPr>
        <p:spPr/>
        <p:txBody>
          <a:body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p>
            <a:fld id="{B077612A-CF1E-4546-93B9-6380677C75A6}" type="slidenum">
              <a:rPr lang="en-GB" smtClean="0"/>
              <a:pPr/>
              <a:t>41</a:t>
            </a:fld>
            <a:endParaRPr lang="en-GB"/>
          </a:p>
        </p:txBody>
      </p:sp>
      <p:pic>
        <p:nvPicPr>
          <p:cNvPr id="8" name="Picture 2" descr="http://t0.gstatic.com/images?q=tbn:ANd9GcQ_3IeLlSBIXhxDPQY2pc5IkeutfXnS3jA9Lrm7qOL8Cgf0T2qKWw"/>
          <p:cNvPicPr>
            <a:picLocks noChangeAspect="1" noChangeArrowheads="1"/>
          </p:cNvPicPr>
          <p:nvPr/>
        </p:nvPicPr>
        <p:blipFill>
          <a:blip r:embed="rId3" cstate="print"/>
          <a:srcRect/>
          <a:stretch>
            <a:fillRect/>
          </a:stretch>
        </p:blipFill>
        <p:spPr bwMode="auto">
          <a:xfrm>
            <a:off x="4852265" y="2493629"/>
            <a:ext cx="3418898" cy="2420119"/>
          </a:xfrm>
          <a:prstGeom prst="rect">
            <a:avLst/>
          </a:prstGeom>
          <a:noFill/>
        </p:spPr>
      </p:pic>
      <p:sp>
        <p:nvSpPr>
          <p:cNvPr id="9" name="Cloud Callout 8"/>
          <p:cNvSpPr/>
          <p:nvPr/>
        </p:nvSpPr>
        <p:spPr bwMode="auto">
          <a:xfrm>
            <a:off x="3251200" y="1828800"/>
            <a:ext cx="2463800" cy="838200"/>
          </a:xfrm>
          <a:prstGeom prst="cloudCallout">
            <a:avLst>
              <a:gd name="adj1" fmla="val 25672"/>
              <a:gd name="adj2" fmla="val 91288"/>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10" tIns="45706" rIns="91410" bIns="45706" numCol="1" rtlCol="0" anchor="t" anchorCtr="0" compatLnSpc="1">
            <a:prstTxWarp prst="textNoShape">
              <a:avLst/>
            </a:prstTxWarp>
          </a:bodyPr>
          <a:lstStyle/>
          <a:p>
            <a:pPr algn="ctr" defTabSz="449124"/>
            <a:r>
              <a:rPr lang="en-US" dirty="0" smtClean="0">
                <a:latin typeface="Arial" charset="0"/>
                <a:cs typeface="DejaVu Sans" charset="0"/>
              </a:rPr>
              <a:t>I’ll be the first in Nature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aim</a:t>
            </a:r>
            <a:endParaRPr lang="nl-NL" dirty="0"/>
          </a:p>
        </p:txBody>
      </p:sp>
      <p:sp>
        <p:nvSpPr>
          <p:cNvPr id="8" name="Content Placeholder 7"/>
          <p:cNvSpPr>
            <a:spLocks noGrp="1"/>
          </p:cNvSpPr>
          <p:nvPr>
            <p:ph idx="1"/>
          </p:nvPr>
        </p:nvSpPr>
        <p:spPr>
          <a:xfrm>
            <a:off x="397491" y="1121878"/>
            <a:ext cx="8304061" cy="5141339"/>
          </a:xfrm>
        </p:spPr>
        <p:txBody>
          <a:bodyPr anchor="ctr"/>
          <a:lstStyle/>
          <a:p>
            <a:pPr marL="0" indent="0" algn="ctr">
              <a:spcAft>
                <a:spcPts val="1800"/>
              </a:spcAft>
            </a:pPr>
            <a:r>
              <a:rPr lang="en-GB" b="1" i="1" dirty="0" smtClean="0">
                <a:solidFill>
                  <a:schemeClr val="tx1"/>
                </a:solidFill>
              </a:rPr>
              <a:t>‘Useful’ preservation</a:t>
            </a:r>
          </a:p>
          <a:p>
            <a:pPr marL="0" indent="0" algn="ctr">
              <a:spcAft>
                <a:spcPts val="1800"/>
              </a:spcAft>
            </a:pPr>
            <a:r>
              <a:rPr lang="en-GB" b="1" dirty="0" smtClean="0">
                <a:solidFill>
                  <a:srgbClr val="FF6309"/>
                </a:solidFill>
              </a:rPr>
              <a:t>Support reproducibility </a:t>
            </a:r>
            <a:br>
              <a:rPr lang="en-GB" b="1" dirty="0" smtClean="0">
                <a:solidFill>
                  <a:srgbClr val="FF6309"/>
                </a:solidFill>
              </a:rPr>
            </a:br>
            <a:r>
              <a:rPr lang="en-GB" b="1" dirty="0" smtClean="0">
                <a:solidFill>
                  <a:srgbClr val="FF6309"/>
                </a:solidFill>
              </a:rPr>
              <a:t>in tools and by guidelines that </a:t>
            </a:r>
          </a:p>
          <a:p>
            <a:pPr marL="0" indent="0" algn="ctr">
              <a:spcAft>
                <a:spcPts val="1800"/>
              </a:spcAft>
            </a:pPr>
            <a:r>
              <a:rPr lang="en-GB" b="1" dirty="0" smtClean="0">
                <a:solidFill>
                  <a:srgbClr val="FF6309"/>
                </a:solidFill>
              </a:rPr>
              <a:t>speed up your research</a:t>
            </a:r>
          </a:p>
          <a:p>
            <a:pPr marL="0" indent="0" algn="ctr">
              <a:spcAft>
                <a:spcPts val="1800"/>
              </a:spcAft>
            </a:pPr>
            <a:r>
              <a:rPr lang="en-GB" b="1" dirty="0" smtClean="0">
                <a:solidFill>
                  <a:srgbClr val="FF6309"/>
                </a:solidFill>
              </a:rPr>
              <a:t>get you acknowledgement</a:t>
            </a:r>
            <a:endParaRPr lang="nl-NL" b="1" dirty="0"/>
          </a:p>
        </p:txBody>
      </p:sp>
      <p:sp>
        <p:nvSpPr>
          <p:cNvPr id="5" name="Date Placeholder 4"/>
          <p:cNvSpPr>
            <a:spLocks noGrp="1"/>
          </p:cNvSpPr>
          <p:nvPr>
            <p:ph type="dt" idx="10"/>
          </p:nvPr>
        </p:nvSpPr>
        <p:spPr/>
        <p:txBody>
          <a:bodyPr/>
          <a:lstStyle/>
          <a:p>
            <a:fld id="{4072FD95-601B-4E64-8B2B-DD2416252D8C}" type="datetime2">
              <a:rPr lang="en-US" smtClean="0"/>
              <a:pPr/>
              <a:t>Wednesday, December 19, 2012</a:t>
            </a:fld>
            <a:endParaRPr lang="en-GB"/>
          </a:p>
        </p:txBody>
      </p:sp>
      <p:sp>
        <p:nvSpPr>
          <p:cNvPr id="6" name="Footer Placeholder 5"/>
          <p:cNvSpPr>
            <a:spLocks noGrp="1"/>
          </p:cNvSpPr>
          <p:nvPr>
            <p:ph type="ftr" idx="11"/>
          </p:nvPr>
        </p:nvSpPr>
        <p:spPr/>
        <p:txBody>
          <a:body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p>
            <a:fld id="{B077612A-CF1E-4546-93B9-6380677C75A6}" type="slidenum">
              <a:rPr lang="en-GB" smtClean="0"/>
              <a:pPr/>
              <a:t>42</a:t>
            </a:fld>
            <a:endParaRPr lang="en-GB"/>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Preservation</a:t>
            </a:r>
            <a:endParaRPr lang="en-US"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43</a:t>
            </a:fld>
            <a:endParaRPr lang="en-GB"/>
          </a:p>
        </p:txBody>
      </p:sp>
      <p:grpSp>
        <p:nvGrpSpPr>
          <p:cNvPr id="3" name="Group 18"/>
          <p:cNvGrpSpPr/>
          <p:nvPr/>
        </p:nvGrpSpPr>
        <p:grpSpPr>
          <a:xfrm>
            <a:off x="5702347" y="3900231"/>
            <a:ext cx="2380231" cy="1979223"/>
            <a:chOff x="8693067" y="1206751"/>
            <a:chExt cx="4049712" cy="3367087"/>
          </a:xfrm>
        </p:grpSpPr>
        <p:sp>
          <p:nvSpPr>
            <p:cNvPr id="7" name="Rectangle 6"/>
            <p:cNvSpPr/>
            <p:nvPr/>
          </p:nvSpPr>
          <p:spPr>
            <a:xfrm>
              <a:off x="8693067" y="1206751"/>
              <a:ext cx="4049712" cy="33670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100" dirty="0" err="1">
                  <a:solidFill>
                    <a:schemeClr val="tx1"/>
                  </a:solidFill>
                </a:rPr>
                <a:t>Nanopublication</a:t>
              </a:r>
              <a:endParaRPr lang="en-US" sz="1100" dirty="0">
                <a:solidFill>
                  <a:schemeClr val="tx1"/>
                </a:solidFill>
              </a:endParaRPr>
            </a:p>
          </p:txBody>
        </p:sp>
        <p:sp>
          <p:nvSpPr>
            <p:cNvPr id="8" name="Rectangle 7"/>
            <p:cNvSpPr/>
            <p:nvPr/>
          </p:nvSpPr>
          <p:spPr>
            <a:xfrm>
              <a:off x="8802604" y="1582988"/>
              <a:ext cx="3838575" cy="14462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en-US" sz="1000" b="1" dirty="0">
                  <a:solidFill>
                    <a:schemeClr val="tx1"/>
                  </a:solidFill>
                </a:rPr>
                <a:t>Assertion</a:t>
              </a:r>
            </a:p>
          </p:txBody>
        </p:sp>
        <p:sp>
          <p:nvSpPr>
            <p:cNvPr id="9" name="Rectangle 8"/>
            <p:cNvSpPr/>
            <p:nvPr/>
          </p:nvSpPr>
          <p:spPr>
            <a:xfrm>
              <a:off x="8802604" y="3140326"/>
              <a:ext cx="3838575" cy="13033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en-US" sz="1000" b="1" dirty="0">
                  <a:solidFill>
                    <a:schemeClr val="tx1"/>
                  </a:solidFill>
                </a:rPr>
                <a:t>Provenance</a:t>
              </a:r>
            </a:p>
          </p:txBody>
        </p:sp>
        <p:sp>
          <p:nvSpPr>
            <p:cNvPr id="10" name="Rectangle 9"/>
            <p:cNvSpPr/>
            <p:nvPr/>
          </p:nvSpPr>
          <p:spPr>
            <a:xfrm>
              <a:off x="8904204" y="3978526"/>
              <a:ext cx="3649663" cy="3635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000" b="1" dirty="0">
                  <a:solidFill>
                    <a:schemeClr val="tx1"/>
                  </a:solidFill>
                </a:rPr>
                <a:t>Supporting</a:t>
              </a:r>
            </a:p>
          </p:txBody>
        </p:sp>
        <p:sp>
          <p:nvSpPr>
            <p:cNvPr id="16" name="Rectangle 15"/>
            <p:cNvSpPr/>
            <p:nvPr/>
          </p:nvSpPr>
          <p:spPr>
            <a:xfrm>
              <a:off x="8904204" y="3537201"/>
              <a:ext cx="3649663" cy="3619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000" b="1" dirty="0">
                  <a:solidFill>
                    <a:schemeClr val="tx1"/>
                  </a:solidFill>
                </a:rPr>
                <a:t>Attribution</a:t>
              </a:r>
            </a:p>
          </p:txBody>
        </p:sp>
        <p:pic>
          <p:nvPicPr>
            <p:cNvPr id="17" name="Picture 16"/>
            <p:cNvPicPr>
              <a:picLocks noChangeAspect="1"/>
            </p:cNvPicPr>
            <p:nvPr/>
          </p:nvPicPr>
          <p:blipFill>
            <a:blip r:embed="rId2" cstate="print"/>
            <a:stretch>
              <a:fillRect/>
            </a:stretch>
          </p:blipFill>
          <p:spPr>
            <a:xfrm>
              <a:off x="10117924" y="1668378"/>
              <a:ext cx="2122201" cy="1315694"/>
            </a:xfrm>
            <a:prstGeom prst="rect">
              <a:avLst/>
            </a:prstGeom>
          </p:spPr>
        </p:pic>
      </p:grpSp>
      <p:pic>
        <p:nvPicPr>
          <p:cNvPr id="18" name="Picture 17" descr="RO-cartoon.png"/>
          <p:cNvPicPr>
            <a:picLocks noChangeAspect="1"/>
          </p:cNvPicPr>
          <p:nvPr/>
        </p:nvPicPr>
        <p:blipFill>
          <a:blip r:embed="rId3" cstate="print"/>
          <a:stretch>
            <a:fillRect/>
          </a:stretch>
        </p:blipFill>
        <p:spPr>
          <a:xfrm>
            <a:off x="5467698" y="1165372"/>
            <a:ext cx="2763544" cy="1950116"/>
          </a:xfrm>
          <a:prstGeom prst="rect">
            <a:avLst/>
          </a:prstGeom>
        </p:spPr>
      </p:pic>
      <p:pic>
        <p:nvPicPr>
          <p:cNvPr id="30" name="Picture 2"/>
          <p:cNvPicPr>
            <a:picLocks noChangeAspect="1" noChangeArrowheads="1"/>
          </p:cNvPicPr>
          <p:nvPr/>
        </p:nvPicPr>
        <p:blipFill>
          <a:blip r:embed="rId4" cstate="print"/>
          <a:srcRect/>
          <a:stretch>
            <a:fillRect/>
          </a:stretch>
        </p:blipFill>
        <p:spPr bwMode="auto">
          <a:xfrm>
            <a:off x="668813" y="1234049"/>
            <a:ext cx="1557580" cy="1812762"/>
          </a:xfrm>
          <a:prstGeom prst="rect">
            <a:avLst/>
          </a:prstGeom>
          <a:solidFill>
            <a:schemeClr val="tx1"/>
          </a:solidFill>
          <a:ln w="9525">
            <a:noFill/>
            <a:miter lim="800000"/>
            <a:headEnd/>
            <a:tailEnd/>
          </a:ln>
        </p:spPr>
      </p:pic>
      <p:cxnSp>
        <p:nvCxnSpPr>
          <p:cNvPr id="32" name="Straight Arrow Connector 31"/>
          <p:cNvCxnSpPr>
            <a:stCxn id="30" idx="3"/>
            <a:endCxn id="18" idx="1"/>
          </p:cNvCxnSpPr>
          <p:nvPr/>
        </p:nvCxnSpPr>
        <p:spPr bwMode="auto">
          <a:xfrm>
            <a:off x="2226394" y="2140430"/>
            <a:ext cx="3241304" cy="1441"/>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36" name="Can 35"/>
          <p:cNvSpPr/>
          <p:nvPr/>
        </p:nvSpPr>
        <p:spPr bwMode="auto">
          <a:xfrm>
            <a:off x="985590" y="4427780"/>
            <a:ext cx="924027" cy="924124"/>
          </a:xfrm>
          <a:prstGeom prst="can">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82945" tIns="41473" rIns="82945" bIns="41473" numCol="1" rtlCol="0" anchor="ctr" anchorCtr="0" compatLnSpc="1">
            <a:prstTxWarp prst="textNoShape">
              <a:avLst/>
            </a:prstTxWarp>
          </a:bodyPr>
          <a:lstStyle/>
          <a:p>
            <a:pPr algn="ctr" defTabSz="407526"/>
            <a:r>
              <a:rPr lang="en-US" sz="1300" b="1" dirty="0" smtClean="0">
                <a:solidFill>
                  <a:schemeClr val="bg1"/>
                </a:solidFill>
              </a:rPr>
              <a:t>Research Results</a:t>
            </a:r>
          </a:p>
        </p:txBody>
      </p:sp>
      <p:cxnSp>
        <p:nvCxnSpPr>
          <p:cNvPr id="37" name="Straight Arrow Connector 36"/>
          <p:cNvCxnSpPr>
            <a:stCxn id="36" idx="4"/>
            <a:endCxn id="29" idx="1"/>
          </p:cNvCxnSpPr>
          <p:nvPr/>
        </p:nvCxnSpPr>
        <p:spPr bwMode="auto">
          <a:xfrm>
            <a:off x="1909617" y="4889842"/>
            <a:ext cx="3758868" cy="621"/>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41" name="Straight Arrow Connector 40"/>
          <p:cNvCxnSpPr>
            <a:stCxn id="30" idx="2"/>
            <a:endCxn id="36" idx="1"/>
          </p:cNvCxnSpPr>
          <p:nvPr/>
        </p:nvCxnSpPr>
        <p:spPr bwMode="auto">
          <a:xfrm rot="5400000">
            <a:off x="757119" y="3737296"/>
            <a:ext cx="1380968" cy="1440"/>
          </a:xfrm>
          <a:prstGeom prst="straightConnector1">
            <a:avLst/>
          </a:prstGeom>
          <a:solidFill>
            <a:srgbClr val="00B8FF"/>
          </a:solidFill>
          <a:ln w="9525" cap="flat" cmpd="sng" algn="ctr">
            <a:solidFill>
              <a:srgbClr val="FF0000"/>
            </a:solidFill>
            <a:prstDash val="solid"/>
            <a:round/>
            <a:headEnd type="none" w="med" len="med"/>
            <a:tailEnd type="arrow"/>
          </a:ln>
          <a:effectLst/>
        </p:spPr>
      </p:cxnSp>
      <p:sp>
        <p:nvSpPr>
          <p:cNvPr id="47" name="Down Arrow 46"/>
          <p:cNvSpPr/>
          <p:nvPr/>
        </p:nvSpPr>
        <p:spPr bwMode="auto">
          <a:xfrm>
            <a:off x="5573257" y="3289001"/>
            <a:ext cx="1222333" cy="320169"/>
          </a:xfrm>
          <a:prstGeom prst="downArrow">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82945" tIns="41473" rIns="82945" bIns="41473" numCol="1" rtlCol="0" anchor="t" anchorCtr="0" compatLnSpc="1">
            <a:prstTxWarp prst="textNoShape">
              <a:avLst/>
            </a:prstTxWarp>
          </a:bodyPr>
          <a:lstStyle/>
          <a:p>
            <a:pPr algn="ctr" defTabSz="407526"/>
            <a:r>
              <a:rPr lang="en-US" sz="1100" b="1" dirty="0" smtClean="0">
                <a:latin typeface="Arial" charset="0"/>
                <a:cs typeface="DejaVu Sans" charset="0"/>
              </a:rPr>
              <a:t>What?</a:t>
            </a:r>
          </a:p>
        </p:txBody>
      </p:sp>
      <p:sp>
        <p:nvSpPr>
          <p:cNvPr id="49" name="Up Arrow 48"/>
          <p:cNvSpPr/>
          <p:nvPr/>
        </p:nvSpPr>
        <p:spPr bwMode="auto">
          <a:xfrm>
            <a:off x="6839242" y="3289001"/>
            <a:ext cx="1353297" cy="320168"/>
          </a:xfrm>
          <a:prstGeom prst="upArrow">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82945" tIns="41473" rIns="82945" bIns="41473" numCol="1" rtlCol="0" anchor="t" anchorCtr="0" compatLnSpc="1">
            <a:prstTxWarp prst="textNoShape">
              <a:avLst/>
            </a:prstTxWarp>
          </a:bodyPr>
          <a:lstStyle/>
          <a:p>
            <a:pPr algn="ctr" defTabSz="407526"/>
            <a:r>
              <a:rPr lang="en-US" sz="1100" b="1" dirty="0" smtClean="0">
                <a:latin typeface="Arial" charset="0"/>
                <a:cs typeface="DejaVu Sans" charset="0"/>
              </a:rPr>
              <a:t>How?</a:t>
            </a:r>
          </a:p>
        </p:txBody>
      </p:sp>
      <p:sp>
        <p:nvSpPr>
          <p:cNvPr id="21" name="Cloud 20"/>
          <p:cNvSpPr/>
          <p:nvPr/>
        </p:nvSpPr>
        <p:spPr bwMode="auto">
          <a:xfrm>
            <a:off x="2059047" y="4576952"/>
            <a:ext cx="435988" cy="276509"/>
          </a:xfrm>
          <a:prstGeom prst="cloud">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82945" tIns="41473" rIns="82945" bIns="41473" numCol="1" rtlCol="0" anchor="t" anchorCtr="0" compatLnSpc="1">
            <a:prstTxWarp prst="textNoShape">
              <a:avLst/>
            </a:prstTxWarp>
          </a:bodyPr>
          <a:lstStyle/>
          <a:p>
            <a:pPr defTabSz="407526"/>
            <a:endParaRPr lang="en-US" sz="1600" dirty="0" smtClean="0">
              <a:latin typeface="Arial" charset="0"/>
              <a:cs typeface="DejaVu Sans" charset="0"/>
            </a:endParaRPr>
          </a:p>
        </p:txBody>
      </p:sp>
      <p:cxnSp>
        <p:nvCxnSpPr>
          <p:cNvPr id="22" name="Straight Arrow Connector 21"/>
          <p:cNvCxnSpPr>
            <a:endCxn id="23" idx="2"/>
          </p:cNvCxnSpPr>
          <p:nvPr/>
        </p:nvCxnSpPr>
        <p:spPr bwMode="auto">
          <a:xfrm>
            <a:off x="1909876" y="4893481"/>
            <a:ext cx="735632" cy="2754"/>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3" name="Litebulb"/>
          <p:cNvSpPr>
            <a:spLocks noEditPoints="1" noChangeArrowheads="1"/>
          </p:cNvSpPr>
          <p:nvPr/>
        </p:nvSpPr>
        <p:spPr bwMode="auto">
          <a:xfrm>
            <a:off x="2645507" y="4733698"/>
            <a:ext cx="300423" cy="451147"/>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28575">
            <a:solidFill>
              <a:srgbClr val="000000"/>
            </a:solidFill>
            <a:miter lim="800000"/>
            <a:headEnd/>
            <a:tailEnd/>
          </a:ln>
        </p:spPr>
        <p:txBody>
          <a:bodyPr vert="horz" wrap="square" lIns="82945" tIns="41473" rIns="82945" bIns="41473" numCol="1" anchor="t" anchorCtr="0" compatLnSpc="1">
            <a:prstTxWarp prst="textNoShape">
              <a:avLst/>
            </a:prstTxWarp>
          </a:bodyPr>
          <a:lstStyle/>
          <a:p>
            <a:endParaRPr lang="en-US"/>
          </a:p>
        </p:txBody>
      </p:sp>
      <p:cxnSp>
        <p:nvCxnSpPr>
          <p:cNvPr id="25" name="Straight Arrow Connector 24"/>
          <p:cNvCxnSpPr>
            <a:endCxn id="30" idx="0"/>
          </p:cNvCxnSpPr>
          <p:nvPr/>
        </p:nvCxnSpPr>
        <p:spPr bwMode="auto">
          <a:xfrm rot="5400000">
            <a:off x="1158304" y="937195"/>
            <a:ext cx="593709" cy="0"/>
          </a:xfrm>
          <a:prstGeom prst="straightConnector1">
            <a:avLst/>
          </a:prstGeom>
          <a:solidFill>
            <a:srgbClr val="00B8FF"/>
          </a:solidFill>
          <a:ln w="9525" cap="flat" cmpd="sng" algn="ctr">
            <a:solidFill>
              <a:srgbClr val="FF0000"/>
            </a:solidFill>
            <a:prstDash val="solid"/>
            <a:round/>
            <a:headEnd type="none" w="med" len="med"/>
            <a:tailEnd type="arrow"/>
          </a:ln>
          <a:effectLst/>
        </p:spPr>
      </p:cxnSp>
      <p:pic>
        <p:nvPicPr>
          <p:cNvPr id="29" name="Picture 28"/>
          <p:cNvPicPr>
            <a:picLocks noChangeAspect="1"/>
          </p:cNvPicPr>
          <p:nvPr/>
        </p:nvPicPr>
        <p:blipFill>
          <a:blip r:embed="rId5" cstate="print"/>
          <a:stretch>
            <a:fillRect/>
          </a:stretch>
        </p:blipFill>
        <p:spPr>
          <a:xfrm>
            <a:off x="5668485" y="3843257"/>
            <a:ext cx="2451296" cy="2094411"/>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Preservation</a:t>
            </a:r>
            <a:endParaRPr lang="en-US"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44</a:t>
            </a:fld>
            <a:endParaRPr lang="en-GB"/>
          </a:p>
        </p:txBody>
      </p:sp>
      <p:grpSp>
        <p:nvGrpSpPr>
          <p:cNvPr id="3" name="Group 18"/>
          <p:cNvGrpSpPr/>
          <p:nvPr/>
        </p:nvGrpSpPr>
        <p:grpSpPr>
          <a:xfrm>
            <a:off x="5702347" y="3900231"/>
            <a:ext cx="2380231" cy="1979223"/>
            <a:chOff x="8693067" y="1206751"/>
            <a:chExt cx="4049712" cy="3367087"/>
          </a:xfrm>
        </p:grpSpPr>
        <p:sp>
          <p:nvSpPr>
            <p:cNvPr id="7" name="Rectangle 6"/>
            <p:cNvSpPr/>
            <p:nvPr/>
          </p:nvSpPr>
          <p:spPr>
            <a:xfrm>
              <a:off x="8693067" y="1206751"/>
              <a:ext cx="4049712" cy="33670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100" dirty="0" err="1">
                  <a:solidFill>
                    <a:schemeClr val="tx1"/>
                  </a:solidFill>
                </a:rPr>
                <a:t>Nanopublication</a:t>
              </a:r>
              <a:endParaRPr lang="en-US" sz="1100" dirty="0">
                <a:solidFill>
                  <a:schemeClr val="tx1"/>
                </a:solidFill>
              </a:endParaRPr>
            </a:p>
          </p:txBody>
        </p:sp>
        <p:sp>
          <p:nvSpPr>
            <p:cNvPr id="8" name="Rectangle 7"/>
            <p:cNvSpPr/>
            <p:nvPr/>
          </p:nvSpPr>
          <p:spPr>
            <a:xfrm>
              <a:off x="8802604" y="1582988"/>
              <a:ext cx="3838575" cy="14462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en-US" sz="1000" b="1" dirty="0">
                  <a:solidFill>
                    <a:schemeClr val="tx1"/>
                  </a:solidFill>
                </a:rPr>
                <a:t>Assertion</a:t>
              </a:r>
            </a:p>
          </p:txBody>
        </p:sp>
        <p:sp>
          <p:nvSpPr>
            <p:cNvPr id="9" name="Rectangle 8"/>
            <p:cNvSpPr/>
            <p:nvPr/>
          </p:nvSpPr>
          <p:spPr>
            <a:xfrm>
              <a:off x="8802604" y="3140326"/>
              <a:ext cx="3838575" cy="13033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en-US" sz="1000" b="1" dirty="0">
                  <a:solidFill>
                    <a:schemeClr val="tx1"/>
                  </a:solidFill>
                </a:rPr>
                <a:t>Provenance</a:t>
              </a:r>
            </a:p>
          </p:txBody>
        </p:sp>
        <p:sp>
          <p:nvSpPr>
            <p:cNvPr id="10" name="Rectangle 9"/>
            <p:cNvSpPr/>
            <p:nvPr/>
          </p:nvSpPr>
          <p:spPr>
            <a:xfrm>
              <a:off x="8904204" y="3978526"/>
              <a:ext cx="3649663" cy="3635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000" b="1" dirty="0">
                  <a:solidFill>
                    <a:schemeClr val="tx1"/>
                  </a:solidFill>
                </a:rPr>
                <a:t>Supporting</a:t>
              </a:r>
            </a:p>
          </p:txBody>
        </p:sp>
        <p:sp>
          <p:nvSpPr>
            <p:cNvPr id="16" name="Rectangle 15"/>
            <p:cNvSpPr/>
            <p:nvPr/>
          </p:nvSpPr>
          <p:spPr>
            <a:xfrm>
              <a:off x="8904204" y="3537201"/>
              <a:ext cx="3649663" cy="3619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000" b="1" dirty="0">
                  <a:solidFill>
                    <a:schemeClr val="tx1"/>
                  </a:solidFill>
                </a:rPr>
                <a:t>Attribution</a:t>
              </a:r>
            </a:p>
          </p:txBody>
        </p:sp>
        <p:pic>
          <p:nvPicPr>
            <p:cNvPr id="17" name="Picture 16"/>
            <p:cNvPicPr>
              <a:picLocks noChangeAspect="1"/>
            </p:cNvPicPr>
            <p:nvPr/>
          </p:nvPicPr>
          <p:blipFill>
            <a:blip r:embed="rId2" cstate="print"/>
            <a:stretch>
              <a:fillRect/>
            </a:stretch>
          </p:blipFill>
          <p:spPr>
            <a:xfrm>
              <a:off x="10117924" y="1668378"/>
              <a:ext cx="2122201" cy="1315694"/>
            </a:xfrm>
            <a:prstGeom prst="rect">
              <a:avLst/>
            </a:prstGeom>
          </p:spPr>
        </p:pic>
      </p:grpSp>
      <p:pic>
        <p:nvPicPr>
          <p:cNvPr id="18" name="Picture 17" descr="RO-cartoon.png"/>
          <p:cNvPicPr>
            <a:picLocks noChangeAspect="1"/>
          </p:cNvPicPr>
          <p:nvPr/>
        </p:nvPicPr>
        <p:blipFill>
          <a:blip r:embed="rId3" cstate="print"/>
          <a:stretch>
            <a:fillRect/>
          </a:stretch>
        </p:blipFill>
        <p:spPr>
          <a:xfrm>
            <a:off x="5467698" y="1165372"/>
            <a:ext cx="2763544" cy="1950116"/>
          </a:xfrm>
          <a:prstGeom prst="rect">
            <a:avLst/>
          </a:prstGeom>
        </p:spPr>
      </p:pic>
      <p:pic>
        <p:nvPicPr>
          <p:cNvPr id="30" name="Picture 2"/>
          <p:cNvPicPr>
            <a:picLocks noChangeAspect="1" noChangeArrowheads="1"/>
          </p:cNvPicPr>
          <p:nvPr/>
        </p:nvPicPr>
        <p:blipFill>
          <a:blip r:embed="rId4" cstate="print"/>
          <a:srcRect/>
          <a:stretch>
            <a:fillRect/>
          </a:stretch>
        </p:blipFill>
        <p:spPr bwMode="auto">
          <a:xfrm>
            <a:off x="668813" y="1234049"/>
            <a:ext cx="1557580" cy="1812762"/>
          </a:xfrm>
          <a:prstGeom prst="rect">
            <a:avLst/>
          </a:prstGeom>
          <a:solidFill>
            <a:schemeClr val="tx1"/>
          </a:solidFill>
          <a:ln w="9525">
            <a:noFill/>
            <a:miter lim="800000"/>
            <a:headEnd/>
            <a:tailEnd/>
          </a:ln>
        </p:spPr>
      </p:pic>
      <p:cxnSp>
        <p:nvCxnSpPr>
          <p:cNvPr id="32" name="Straight Arrow Connector 31"/>
          <p:cNvCxnSpPr>
            <a:stCxn id="30" idx="3"/>
            <a:endCxn id="18" idx="1"/>
          </p:cNvCxnSpPr>
          <p:nvPr/>
        </p:nvCxnSpPr>
        <p:spPr bwMode="auto">
          <a:xfrm>
            <a:off x="2226394" y="2140430"/>
            <a:ext cx="3241304" cy="1441"/>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36" name="Can 35"/>
          <p:cNvSpPr/>
          <p:nvPr/>
        </p:nvSpPr>
        <p:spPr bwMode="auto">
          <a:xfrm>
            <a:off x="985590" y="4427780"/>
            <a:ext cx="924027" cy="924124"/>
          </a:xfrm>
          <a:prstGeom prst="can">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82945" tIns="41473" rIns="82945" bIns="41473" numCol="1" rtlCol="0" anchor="ctr" anchorCtr="0" compatLnSpc="1">
            <a:prstTxWarp prst="textNoShape">
              <a:avLst/>
            </a:prstTxWarp>
          </a:bodyPr>
          <a:lstStyle/>
          <a:p>
            <a:pPr algn="ctr" defTabSz="407526"/>
            <a:r>
              <a:rPr lang="en-US" sz="1300" b="1" dirty="0" smtClean="0">
                <a:solidFill>
                  <a:schemeClr val="bg1"/>
                </a:solidFill>
              </a:rPr>
              <a:t>Research Results</a:t>
            </a:r>
          </a:p>
        </p:txBody>
      </p:sp>
      <p:cxnSp>
        <p:nvCxnSpPr>
          <p:cNvPr id="37" name="Straight Arrow Connector 36"/>
          <p:cNvCxnSpPr>
            <a:stCxn id="36" idx="4"/>
            <a:endCxn id="29" idx="1"/>
          </p:cNvCxnSpPr>
          <p:nvPr/>
        </p:nvCxnSpPr>
        <p:spPr bwMode="auto">
          <a:xfrm>
            <a:off x="1909617" y="4889842"/>
            <a:ext cx="3758868" cy="621"/>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41" name="Straight Arrow Connector 40"/>
          <p:cNvCxnSpPr>
            <a:stCxn id="30" idx="2"/>
            <a:endCxn id="36" idx="1"/>
          </p:cNvCxnSpPr>
          <p:nvPr/>
        </p:nvCxnSpPr>
        <p:spPr bwMode="auto">
          <a:xfrm rot="5400000">
            <a:off x="757119" y="3737296"/>
            <a:ext cx="1380968" cy="1440"/>
          </a:xfrm>
          <a:prstGeom prst="straightConnector1">
            <a:avLst/>
          </a:prstGeom>
          <a:solidFill>
            <a:srgbClr val="00B8FF"/>
          </a:solidFill>
          <a:ln w="9525" cap="flat" cmpd="sng" algn="ctr">
            <a:solidFill>
              <a:srgbClr val="FF0000"/>
            </a:solidFill>
            <a:prstDash val="solid"/>
            <a:round/>
            <a:headEnd type="none" w="med" len="med"/>
            <a:tailEnd type="arrow"/>
          </a:ln>
          <a:effectLst/>
        </p:spPr>
      </p:cxnSp>
      <p:sp>
        <p:nvSpPr>
          <p:cNvPr id="47" name="Down Arrow 46"/>
          <p:cNvSpPr/>
          <p:nvPr/>
        </p:nvSpPr>
        <p:spPr bwMode="auto">
          <a:xfrm>
            <a:off x="5573257" y="3289001"/>
            <a:ext cx="1222333" cy="320169"/>
          </a:xfrm>
          <a:prstGeom prst="downArrow">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82945" tIns="41473" rIns="82945" bIns="41473" numCol="1" rtlCol="0" anchor="t" anchorCtr="0" compatLnSpc="1">
            <a:prstTxWarp prst="textNoShape">
              <a:avLst/>
            </a:prstTxWarp>
          </a:bodyPr>
          <a:lstStyle/>
          <a:p>
            <a:pPr algn="ctr" defTabSz="407526"/>
            <a:r>
              <a:rPr lang="en-US" sz="1100" b="1" dirty="0" smtClean="0">
                <a:latin typeface="Arial" charset="0"/>
                <a:cs typeface="DejaVu Sans" charset="0"/>
              </a:rPr>
              <a:t>What?</a:t>
            </a:r>
          </a:p>
        </p:txBody>
      </p:sp>
      <p:sp>
        <p:nvSpPr>
          <p:cNvPr id="49" name="Up Arrow 48"/>
          <p:cNvSpPr/>
          <p:nvPr/>
        </p:nvSpPr>
        <p:spPr bwMode="auto">
          <a:xfrm>
            <a:off x="6839242" y="3289001"/>
            <a:ext cx="1353297" cy="320168"/>
          </a:xfrm>
          <a:prstGeom prst="upArrow">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82945" tIns="41473" rIns="82945" bIns="41473" numCol="1" rtlCol="0" anchor="t" anchorCtr="0" compatLnSpc="1">
            <a:prstTxWarp prst="textNoShape">
              <a:avLst/>
            </a:prstTxWarp>
          </a:bodyPr>
          <a:lstStyle/>
          <a:p>
            <a:pPr algn="ctr" defTabSz="407526"/>
            <a:r>
              <a:rPr lang="en-US" sz="1100" b="1" dirty="0" smtClean="0">
                <a:latin typeface="Arial" charset="0"/>
                <a:cs typeface="DejaVu Sans" charset="0"/>
              </a:rPr>
              <a:t>How?</a:t>
            </a:r>
          </a:p>
        </p:txBody>
      </p:sp>
      <p:sp>
        <p:nvSpPr>
          <p:cNvPr id="21" name="Cloud 20"/>
          <p:cNvSpPr/>
          <p:nvPr/>
        </p:nvSpPr>
        <p:spPr bwMode="auto">
          <a:xfrm>
            <a:off x="2059047" y="4576952"/>
            <a:ext cx="435988" cy="276509"/>
          </a:xfrm>
          <a:prstGeom prst="cloud">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82945" tIns="41473" rIns="82945" bIns="41473" numCol="1" rtlCol="0" anchor="t" anchorCtr="0" compatLnSpc="1">
            <a:prstTxWarp prst="textNoShape">
              <a:avLst/>
            </a:prstTxWarp>
          </a:bodyPr>
          <a:lstStyle/>
          <a:p>
            <a:pPr defTabSz="407526"/>
            <a:endParaRPr lang="en-US" sz="1600" dirty="0" smtClean="0">
              <a:latin typeface="Arial" charset="0"/>
              <a:cs typeface="DejaVu Sans" charset="0"/>
            </a:endParaRPr>
          </a:p>
        </p:txBody>
      </p:sp>
      <p:cxnSp>
        <p:nvCxnSpPr>
          <p:cNvPr id="22" name="Straight Arrow Connector 21"/>
          <p:cNvCxnSpPr>
            <a:endCxn id="23" idx="2"/>
          </p:cNvCxnSpPr>
          <p:nvPr/>
        </p:nvCxnSpPr>
        <p:spPr bwMode="auto">
          <a:xfrm>
            <a:off x="1909876" y="4893481"/>
            <a:ext cx="735632" cy="2754"/>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3" name="Litebulb"/>
          <p:cNvSpPr>
            <a:spLocks noEditPoints="1" noChangeArrowheads="1"/>
          </p:cNvSpPr>
          <p:nvPr/>
        </p:nvSpPr>
        <p:spPr bwMode="auto">
          <a:xfrm>
            <a:off x="2645507" y="4733698"/>
            <a:ext cx="300423" cy="451147"/>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28575">
            <a:solidFill>
              <a:srgbClr val="000000"/>
            </a:solidFill>
            <a:miter lim="800000"/>
            <a:headEnd/>
            <a:tailEnd/>
          </a:ln>
        </p:spPr>
        <p:txBody>
          <a:bodyPr vert="horz" wrap="square" lIns="82945" tIns="41473" rIns="82945" bIns="41473" numCol="1" anchor="t" anchorCtr="0" compatLnSpc="1">
            <a:prstTxWarp prst="textNoShape">
              <a:avLst/>
            </a:prstTxWarp>
          </a:bodyPr>
          <a:lstStyle/>
          <a:p>
            <a:endParaRPr lang="en-US"/>
          </a:p>
        </p:txBody>
      </p:sp>
      <p:cxnSp>
        <p:nvCxnSpPr>
          <p:cNvPr id="25" name="Straight Arrow Connector 24"/>
          <p:cNvCxnSpPr>
            <a:endCxn id="30" idx="0"/>
          </p:cNvCxnSpPr>
          <p:nvPr/>
        </p:nvCxnSpPr>
        <p:spPr bwMode="auto">
          <a:xfrm rot="5400000">
            <a:off x="1158304" y="937195"/>
            <a:ext cx="593709" cy="0"/>
          </a:xfrm>
          <a:prstGeom prst="straightConnector1">
            <a:avLst/>
          </a:prstGeom>
          <a:solidFill>
            <a:srgbClr val="00B8FF"/>
          </a:solidFill>
          <a:ln w="9525" cap="flat" cmpd="sng" algn="ctr">
            <a:solidFill>
              <a:srgbClr val="FF0000"/>
            </a:solidFill>
            <a:prstDash val="solid"/>
            <a:round/>
            <a:headEnd type="none" w="med" len="med"/>
            <a:tailEnd type="arrow"/>
          </a:ln>
          <a:effectLst/>
        </p:spPr>
      </p:cxnSp>
      <p:pic>
        <p:nvPicPr>
          <p:cNvPr id="29" name="Picture 28"/>
          <p:cNvPicPr>
            <a:picLocks noChangeAspect="1"/>
          </p:cNvPicPr>
          <p:nvPr/>
        </p:nvPicPr>
        <p:blipFill>
          <a:blip r:embed="rId5" cstate="print"/>
          <a:stretch>
            <a:fillRect/>
          </a:stretch>
        </p:blipFill>
        <p:spPr>
          <a:xfrm>
            <a:off x="5668485" y="3843257"/>
            <a:ext cx="2451296" cy="2094411"/>
          </a:xfrm>
          <a:prstGeom prst="rect">
            <a:avLst/>
          </a:prstGeom>
        </p:spPr>
      </p:pic>
      <p:sp>
        <p:nvSpPr>
          <p:cNvPr id="26" name="Rounded Rectangular Callout 25"/>
          <p:cNvSpPr/>
          <p:nvPr/>
        </p:nvSpPr>
        <p:spPr bwMode="auto">
          <a:xfrm>
            <a:off x="2619288" y="2823302"/>
            <a:ext cx="1207779" cy="975060"/>
          </a:xfrm>
          <a:prstGeom prst="wedgeRoundRectCallout">
            <a:avLst>
              <a:gd name="adj1" fmla="val -66218"/>
              <a:gd name="adj2" fmla="val 115059"/>
              <a:gd name="adj3" fmla="val 16667"/>
            </a:avLst>
          </a:prstGeom>
          <a:solidFill>
            <a:srgbClr val="FFC00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ctr" anchorCtr="0" compatLnSpc="1">
            <a:prstTxWarp prst="textNoShape">
              <a:avLst/>
            </a:prstTxWarp>
          </a:bodyPr>
          <a:lstStyle/>
          <a:p>
            <a:pPr algn="ctr" defTabSz="407526"/>
            <a:r>
              <a:rPr lang="en-US" sz="1500" b="1" dirty="0" smtClean="0"/>
              <a:t>Deemed of scientific value by scientists</a:t>
            </a:r>
          </a:p>
        </p:txBody>
      </p:sp>
      <p:sp>
        <p:nvSpPr>
          <p:cNvPr id="27" name="Rounded Rectangular Callout 26"/>
          <p:cNvSpPr/>
          <p:nvPr/>
        </p:nvSpPr>
        <p:spPr bwMode="auto">
          <a:xfrm>
            <a:off x="2619287" y="2823302"/>
            <a:ext cx="1280536" cy="975060"/>
          </a:xfrm>
          <a:prstGeom prst="wedgeRoundRectCallout">
            <a:avLst>
              <a:gd name="adj1" fmla="val -76218"/>
              <a:gd name="adj2" fmla="val -90911"/>
              <a:gd name="adj3" fmla="val 16667"/>
            </a:avLst>
          </a:prstGeom>
          <a:solidFill>
            <a:srgbClr val="FFC00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ctr" anchorCtr="0" compatLnSpc="1">
            <a:prstTxWarp prst="textNoShape">
              <a:avLst/>
            </a:prstTxWarp>
          </a:bodyPr>
          <a:lstStyle/>
          <a:p>
            <a:pPr algn="ctr" defTabSz="407526"/>
            <a:r>
              <a:rPr lang="en-US" sz="1600" b="1" dirty="0" smtClean="0"/>
              <a:t>Valuable for scientists</a:t>
            </a:r>
          </a:p>
        </p:txBody>
      </p:sp>
      <p:sp>
        <p:nvSpPr>
          <p:cNvPr id="31" name="Rounded Rectangular Callout 30"/>
          <p:cNvSpPr/>
          <p:nvPr/>
        </p:nvSpPr>
        <p:spPr bwMode="auto">
          <a:xfrm>
            <a:off x="4023512" y="2801473"/>
            <a:ext cx="1207779" cy="975060"/>
          </a:xfrm>
          <a:prstGeom prst="wedgeRoundRectCallout">
            <a:avLst>
              <a:gd name="adj1" fmla="val 80770"/>
              <a:gd name="adj2" fmla="val 88193"/>
              <a:gd name="adj3" fmla="val 16667"/>
            </a:avLst>
          </a:prstGeom>
          <a:solidFill>
            <a:srgbClr val="FFC00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ctr" anchorCtr="0" compatLnSpc="1">
            <a:prstTxWarp prst="textNoShape">
              <a:avLst/>
            </a:prstTxWarp>
          </a:bodyPr>
          <a:lstStyle/>
          <a:p>
            <a:pPr algn="ctr" defTabSz="407526"/>
            <a:r>
              <a:rPr lang="en-US" sz="1500" b="1" dirty="0" smtClean="0"/>
              <a:t>Deemed of scientific value by scientists</a:t>
            </a:r>
          </a:p>
        </p:txBody>
      </p:sp>
      <p:sp>
        <p:nvSpPr>
          <p:cNvPr id="33" name="Rounded Rectangular Callout 32"/>
          <p:cNvSpPr/>
          <p:nvPr/>
        </p:nvSpPr>
        <p:spPr bwMode="auto">
          <a:xfrm>
            <a:off x="4023512" y="2801473"/>
            <a:ext cx="1207779" cy="975060"/>
          </a:xfrm>
          <a:prstGeom prst="wedgeRoundRectCallout">
            <a:avLst>
              <a:gd name="adj1" fmla="val 65951"/>
              <a:gd name="adj2" fmla="val -86433"/>
              <a:gd name="adj3" fmla="val 16667"/>
            </a:avLst>
          </a:prstGeom>
          <a:solidFill>
            <a:srgbClr val="FFC00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ctr" anchorCtr="0" compatLnSpc="1">
            <a:prstTxWarp prst="textNoShape">
              <a:avLst/>
            </a:prstTxWarp>
          </a:bodyPr>
          <a:lstStyle/>
          <a:p>
            <a:pPr algn="ctr" defTabSz="407526"/>
            <a:r>
              <a:rPr lang="en-US" sz="1500" b="1" dirty="0" smtClean="0"/>
              <a:t>Digital  Value</a:t>
            </a:r>
          </a:p>
        </p:txBody>
      </p:sp>
      <p:sp>
        <p:nvSpPr>
          <p:cNvPr id="34" name="5-Point Star 33"/>
          <p:cNvSpPr/>
          <p:nvPr/>
        </p:nvSpPr>
        <p:spPr bwMode="auto">
          <a:xfrm>
            <a:off x="8203541" y="1378550"/>
            <a:ext cx="349239" cy="349276"/>
          </a:xfrm>
          <a:prstGeom prst="star5">
            <a:avLst/>
          </a:prstGeom>
          <a:solidFill>
            <a:srgbClr val="FFFF00"/>
          </a:solidFill>
          <a:ln w="9525" cap="flat" cmpd="sng" algn="ctr">
            <a:solidFill>
              <a:srgbClr val="FF0000"/>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t" anchorCtr="0" compatLnSpc="1">
            <a:prstTxWarp prst="textNoShape">
              <a:avLst/>
            </a:prstTxWarp>
          </a:bodyPr>
          <a:lstStyle/>
          <a:p>
            <a:pPr defTabSz="407526"/>
            <a:endParaRPr lang="en-US" sz="1600" dirty="0" smtClean="0"/>
          </a:p>
        </p:txBody>
      </p:sp>
      <p:sp>
        <p:nvSpPr>
          <p:cNvPr id="35" name="5-Point Star 34"/>
          <p:cNvSpPr/>
          <p:nvPr/>
        </p:nvSpPr>
        <p:spPr bwMode="auto">
          <a:xfrm>
            <a:off x="8203541" y="1750407"/>
            <a:ext cx="349239" cy="349276"/>
          </a:xfrm>
          <a:prstGeom prst="star5">
            <a:avLst/>
          </a:prstGeom>
          <a:solidFill>
            <a:srgbClr val="FFFF00"/>
          </a:solidFill>
          <a:ln w="9525" cap="flat" cmpd="sng" algn="ctr">
            <a:solidFill>
              <a:srgbClr val="FF0000"/>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t" anchorCtr="0" compatLnSpc="1">
            <a:prstTxWarp prst="textNoShape">
              <a:avLst/>
            </a:prstTxWarp>
          </a:bodyPr>
          <a:lstStyle/>
          <a:p>
            <a:pPr defTabSz="407526"/>
            <a:endParaRPr lang="en-US" sz="1600" dirty="0" smtClean="0"/>
          </a:p>
        </p:txBody>
      </p:sp>
      <p:sp>
        <p:nvSpPr>
          <p:cNvPr id="38" name="5-Point Star 37"/>
          <p:cNvSpPr/>
          <p:nvPr/>
        </p:nvSpPr>
        <p:spPr bwMode="auto">
          <a:xfrm>
            <a:off x="8203541" y="2122264"/>
            <a:ext cx="349239" cy="349276"/>
          </a:xfrm>
          <a:prstGeom prst="star5">
            <a:avLst/>
          </a:prstGeom>
          <a:solidFill>
            <a:srgbClr val="FFFF00"/>
          </a:solidFill>
          <a:ln w="9525" cap="flat" cmpd="sng" algn="ctr">
            <a:solidFill>
              <a:srgbClr val="FF0000"/>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t" anchorCtr="0" compatLnSpc="1">
            <a:prstTxWarp prst="textNoShape">
              <a:avLst/>
            </a:prstTxWarp>
          </a:bodyPr>
          <a:lstStyle/>
          <a:p>
            <a:pPr defTabSz="407526"/>
            <a:endParaRPr lang="en-US" sz="1600" dirty="0" smtClean="0"/>
          </a:p>
        </p:txBody>
      </p:sp>
      <p:sp>
        <p:nvSpPr>
          <p:cNvPr id="39" name="5-Point Star 38"/>
          <p:cNvSpPr/>
          <p:nvPr/>
        </p:nvSpPr>
        <p:spPr bwMode="auto">
          <a:xfrm>
            <a:off x="8203541" y="3891041"/>
            <a:ext cx="349239" cy="349276"/>
          </a:xfrm>
          <a:prstGeom prst="star5">
            <a:avLst/>
          </a:prstGeom>
          <a:solidFill>
            <a:srgbClr val="FFFF00"/>
          </a:solidFill>
          <a:ln w="9525" cap="flat" cmpd="sng" algn="ctr">
            <a:solidFill>
              <a:srgbClr val="FF0000"/>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t" anchorCtr="0" compatLnSpc="1">
            <a:prstTxWarp prst="textNoShape">
              <a:avLst/>
            </a:prstTxWarp>
          </a:bodyPr>
          <a:lstStyle/>
          <a:p>
            <a:pPr defTabSz="407526"/>
            <a:endParaRPr lang="en-US" sz="1600" dirty="0" smtClean="0"/>
          </a:p>
        </p:txBody>
      </p:sp>
      <p:sp>
        <p:nvSpPr>
          <p:cNvPr id="40" name="5-Point Star 39"/>
          <p:cNvSpPr/>
          <p:nvPr/>
        </p:nvSpPr>
        <p:spPr bwMode="auto">
          <a:xfrm>
            <a:off x="8203541" y="4262898"/>
            <a:ext cx="349239" cy="349276"/>
          </a:xfrm>
          <a:prstGeom prst="star5">
            <a:avLst/>
          </a:prstGeom>
          <a:solidFill>
            <a:srgbClr val="FFFF00"/>
          </a:solidFill>
          <a:ln w="9525" cap="flat" cmpd="sng" algn="ctr">
            <a:solidFill>
              <a:srgbClr val="FF0000"/>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t" anchorCtr="0" compatLnSpc="1">
            <a:prstTxWarp prst="textNoShape">
              <a:avLst/>
            </a:prstTxWarp>
          </a:bodyPr>
          <a:lstStyle/>
          <a:p>
            <a:pPr defTabSz="407526"/>
            <a:endParaRPr lang="en-US" sz="1600" dirty="0" smtClean="0"/>
          </a:p>
        </p:txBody>
      </p:sp>
      <p:sp>
        <p:nvSpPr>
          <p:cNvPr id="42" name="5-Point Star 41"/>
          <p:cNvSpPr/>
          <p:nvPr/>
        </p:nvSpPr>
        <p:spPr bwMode="auto">
          <a:xfrm>
            <a:off x="8203541" y="4634755"/>
            <a:ext cx="349239" cy="349276"/>
          </a:xfrm>
          <a:prstGeom prst="star5">
            <a:avLst/>
          </a:prstGeom>
          <a:solidFill>
            <a:srgbClr val="FFFF00"/>
          </a:solidFill>
          <a:ln w="9525" cap="flat" cmpd="sng" algn="ctr">
            <a:solidFill>
              <a:srgbClr val="FF0000"/>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82945" tIns="41473" rIns="82945" bIns="41473" numCol="1" rtlCol="0" anchor="t" anchorCtr="0" compatLnSpc="1">
            <a:prstTxWarp prst="textNoShape">
              <a:avLst/>
            </a:prstTxWarp>
          </a:bodyPr>
          <a:lstStyle/>
          <a:p>
            <a:pPr defTabSz="407526"/>
            <a:endParaRPr lang="en-US" sz="16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9160" name="Picture 8"/>
          <p:cNvPicPr>
            <a:picLocks noChangeAspect="1" noChangeArrowheads="1"/>
          </p:cNvPicPr>
          <p:nvPr/>
        </p:nvPicPr>
        <p:blipFill>
          <a:blip r:embed="rId3" cstate="print"/>
          <a:srcRect/>
          <a:stretch>
            <a:fillRect/>
          </a:stretch>
        </p:blipFill>
        <p:spPr bwMode="auto">
          <a:xfrm>
            <a:off x="5535275" y="702392"/>
            <a:ext cx="1581120" cy="1000905"/>
          </a:xfrm>
          <a:prstGeom prst="rect">
            <a:avLst/>
          </a:prstGeom>
          <a:noFill/>
          <a:ln w="9525">
            <a:noFill/>
            <a:round/>
            <a:headEnd/>
            <a:tailEnd/>
          </a:ln>
          <a:effectLst/>
        </p:spPr>
      </p:pic>
      <p:sp>
        <p:nvSpPr>
          <p:cNvPr id="49161" name="Rectangle 9"/>
          <p:cNvSpPr>
            <a:spLocks noChangeArrowheads="1"/>
          </p:cNvSpPr>
          <p:nvPr/>
        </p:nvSpPr>
        <p:spPr bwMode="auto">
          <a:xfrm>
            <a:off x="5182913" y="1825957"/>
            <a:ext cx="2581179" cy="4742324"/>
          </a:xfrm>
          <a:prstGeom prst="rect">
            <a:avLst/>
          </a:prstGeom>
          <a:noFill/>
          <a:ln w="9525">
            <a:noFill/>
            <a:round/>
            <a:headEnd/>
            <a:tailEnd/>
          </a:ln>
          <a:effectLst/>
        </p:spPr>
        <p:txBody>
          <a:bodyPr wrap="square" lIns="0" tIns="0" rIns="0" bIns="0" anchor="ctr">
            <a:spAutoFit/>
          </a:bodyPr>
          <a:lstStyle/>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Christine </a:t>
            </a:r>
            <a:r>
              <a:rPr lang="en-GB" sz="1400" dirty="0" smtClean="0">
                <a:solidFill>
                  <a:srgbClr val="000000"/>
                </a:solidFill>
                <a:cs typeface="Arial" charset="0"/>
              </a:rPr>
              <a:t>Chichester</a:t>
            </a:r>
            <a:endParaRPr lang="en-GB" sz="1400" dirty="0">
              <a:solidFill>
                <a:srgbClr val="000000"/>
              </a:solidFill>
              <a:cs typeface="Arial" charset="0"/>
            </a:endParaRP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err="1">
                <a:solidFill>
                  <a:srgbClr val="000000"/>
                </a:solidFill>
                <a:cs typeface="Arial" charset="0"/>
              </a:rPr>
              <a:t>Kees</a:t>
            </a:r>
            <a:r>
              <a:rPr lang="en-GB" sz="1400" dirty="0">
                <a:solidFill>
                  <a:srgbClr val="000000"/>
                </a:solidFill>
                <a:cs typeface="Arial" charset="0"/>
              </a:rPr>
              <a:t> Burger - NBIC</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Spyros </a:t>
            </a:r>
            <a:r>
              <a:rPr lang="en-GB" sz="1400" dirty="0" err="1">
                <a:solidFill>
                  <a:srgbClr val="000000"/>
                </a:solidFill>
                <a:cs typeface="Arial" charset="0"/>
              </a:rPr>
              <a:t>Kotoulas</a:t>
            </a:r>
            <a:r>
              <a:rPr lang="en-GB" sz="1400" dirty="0">
                <a:solidFill>
                  <a:srgbClr val="000000"/>
                </a:solidFill>
                <a:cs typeface="Arial" charset="0"/>
              </a:rPr>
              <a:t> - VU</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err="1">
                <a:solidFill>
                  <a:srgbClr val="000000"/>
                </a:solidFill>
                <a:cs typeface="Arial" charset="0"/>
              </a:rPr>
              <a:t>Antonis</a:t>
            </a:r>
            <a:r>
              <a:rPr lang="en-GB" sz="1400" dirty="0">
                <a:solidFill>
                  <a:srgbClr val="000000"/>
                </a:solidFill>
                <a:cs typeface="Arial" charset="0"/>
              </a:rPr>
              <a:t> </a:t>
            </a:r>
            <a:r>
              <a:rPr lang="en-GB" sz="1400" dirty="0" err="1">
                <a:solidFill>
                  <a:srgbClr val="000000"/>
                </a:solidFill>
                <a:cs typeface="Arial" charset="0"/>
              </a:rPr>
              <a:t>Loizou</a:t>
            </a:r>
            <a:r>
              <a:rPr lang="en-GB" sz="1400" dirty="0">
                <a:solidFill>
                  <a:srgbClr val="000000"/>
                </a:solidFill>
                <a:cs typeface="Arial" charset="0"/>
              </a:rPr>
              <a:t> - VU</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Valery </a:t>
            </a:r>
            <a:r>
              <a:rPr lang="en-GB" sz="1400" dirty="0" err="1">
                <a:solidFill>
                  <a:srgbClr val="000000"/>
                </a:solidFill>
                <a:cs typeface="Arial" charset="0"/>
              </a:rPr>
              <a:t>Tkachenko</a:t>
            </a:r>
            <a:r>
              <a:rPr lang="en-GB" sz="1400" dirty="0">
                <a:solidFill>
                  <a:srgbClr val="000000"/>
                </a:solidFill>
                <a:cs typeface="Arial" charset="0"/>
              </a:rPr>
              <a:t> - RSC</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err="1">
                <a:solidFill>
                  <a:srgbClr val="000000"/>
                </a:solidFill>
                <a:cs typeface="Arial" charset="0"/>
              </a:rPr>
              <a:t>Andra</a:t>
            </a:r>
            <a:r>
              <a:rPr lang="en-GB" sz="1400" dirty="0">
                <a:solidFill>
                  <a:srgbClr val="000000"/>
                </a:solidFill>
                <a:cs typeface="Arial" charset="0"/>
              </a:rPr>
              <a:t> </a:t>
            </a:r>
            <a:r>
              <a:rPr lang="en-GB" sz="1400" dirty="0" err="1">
                <a:solidFill>
                  <a:srgbClr val="000000"/>
                </a:solidFill>
                <a:cs typeface="Arial" charset="0"/>
              </a:rPr>
              <a:t>Waagmeester</a:t>
            </a:r>
            <a:r>
              <a:rPr lang="en-GB" sz="1400" dirty="0">
                <a:solidFill>
                  <a:srgbClr val="000000"/>
                </a:solidFill>
                <a:cs typeface="Arial" charset="0"/>
              </a:rPr>
              <a:t> - Maastricht</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err="1">
                <a:solidFill>
                  <a:srgbClr val="000000"/>
                </a:solidFill>
                <a:cs typeface="Arial" charset="0"/>
              </a:rPr>
              <a:t>Sune</a:t>
            </a:r>
            <a:r>
              <a:rPr lang="en-GB" sz="1400" dirty="0">
                <a:solidFill>
                  <a:srgbClr val="000000"/>
                </a:solidFill>
                <a:cs typeface="Arial" charset="0"/>
              </a:rPr>
              <a:t> </a:t>
            </a:r>
            <a:r>
              <a:rPr lang="en-GB" sz="1400" dirty="0" err="1">
                <a:solidFill>
                  <a:srgbClr val="000000"/>
                </a:solidFill>
                <a:cs typeface="Arial" charset="0"/>
              </a:rPr>
              <a:t>Askjaer</a:t>
            </a:r>
            <a:r>
              <a:rPr lang="en-GB" sz="1400" dirty="0">
                <a:solidFill>
                  <a:srgbClr val="000000"/>
                </a:solidFill>
                <a:cs typeface="Arial" charset="0"/>
              </a:rPr>
              <a:t> - </a:t>
            </a:r>
            <a:r>
              <a:rPr lang="en-GB" sz="1400" dirty="0" err="1">
                <a:solidFill>
                  <a:srgbClr val="000000"/>
                </a:solidFill>
                <a:cs typeface="Arial" charset="0"/>
              </a:rPr>
              <a:t>Lundbeck</a:t>
            </a:r>
            <a:endParaRPr lang="en-GB" sz="1400" dirty="0">
              <a:solidFill>
                <a:srgbClr val="000000"/>
              </a:solidFill>
              <a:cs typeface="Arial" charset="0"/>
            </a:endParaRP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Steve </a:t>
            </a:r>
            <a:r>
              <a:rPr lang="en-GB" sz="1400" dirty="0" err="1">
                <a:solidFill>
                  <a:srgbClr val="000000"/>
                </a:solidFill>
                <a:cs typeface="Arial" charset="0"/>
              </a:rPr>
              <a:t>Pettifer</a:t>
            </a:r>
            <a:r>
              <a:rPr lang="en-GB" sz="1400" dirty="0">
                <a:solidFill>
                  <a:srgbClr val="000000"/>
                </a:solidFill>
                <a:cs typeface="Arial" charset="0"/>
              </a:rPr>
              <a:t> - Manchester</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Lee Harland - Pfizer/CD</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Carina </a:t>
            </a:r>
            <a:r>
              <a:rPr lang="en-GB" sz="1400" dirty="0" err="1">
                <a:solidFill>
                  <a:srgbClr val="000000"/>
                </a:solidFill>
                <a:cs typeface="Arial" charset="0"/>
              </a:rPr>
              <a:t>Haupt</a:t>
            </a:r>
            <a:r>
              <a:rPr lang="en-GB" sz="1400" dirty="0">
                <a:solidFill>
                  <a:srgbClr val="000000"/>
                </a:solidFill>
                <a:cs typeface="Arial" charset="0"/>
              </a:rPr>
              <a:t> - </a:t>
            </a:r>
            <a:r>
              <a:rPr lang="en-GB" sz="1400" dirty="0" err="1">
                <a:solidFill>
                  <a:srgbClr val="000000"/>
                </a:solidFill>
                <a:cs typeface="Arial" charset="0"/>
              </a:rPr>
              <a:t>Fraunhofer</a:t>
            </a:r>
            <a:endParaRPr lang="en-GB" sz="1400" dirty="0">
              <a:solidFill>
                <a:srgbClr val="000000"/>
              </a:solidFill>
              <a:cs typeface="Arial" charset="0"/>
            </a:endParaRP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Colin </a:t>
            </a:r>
            <a:r>
              <a:rPr lang="en-GB" sz="1400" dirty="0" err="1">
                <a:solidFill>
                  <a:srgbClr val="000000"/>
                </a:solidFill>
                <a:cs typeface="Arial" charset="0"/>
              </a:rPr>
              <a:t>Batchelor</a:t>
            </a:r>
            <a:r>
              <a:rPr lang="en-GB" sz="1400" dirty="0">
                <a:solidFill>
                  <a:srgbClr val="000000"/>
                </a:solidFill>
                <a:cs typeface="Arial" charset="0"/>
              </a:rPr>
              <a:t> - RSC</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Miguel Vazquez - CNIO</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José </a:t>
            </a:r>
            <a:r>
              <a:rPr lang="en-GB" sz="1400" dirty="0" err="1">
                <a:solidFill>
                  <a:srgbClr val="000000"/>
                </a:solidFill>
                <a:cs typeface="Arial" charset="0"/>
              </a:rPr>
              <a:t>María</a:t>
            </a:r>
            <a:r>
              <a:rPr lang="en-GB" sz="1400" dirty="0">
                <a:solidFill>
                  <a:srgbClr val="000000"/>
                </a:solidFill>
                <a:cs typeface="Arial" charset="0"/>
              </a:rPr>
              <a:t> </a:t>
            </a:r>
            <a:r>
              <a:rPr lang="en-GB" sz="1400" dirty="0" err="1">
                <a:solidFill>
                  <a:srgbClr val="000000"/>
                </a:solidFill>
                <a:cs typeface="Arial" charset="0"/>
              </a:rPr>
              <a:t>Fernández</a:t>
            </a:r>
            <a:r>
              <a:rPr lang="en-GB" sz="1400" dirty="0">
                <a:solidFill>
                  <a:srgbClr val="000000"/>
                </a:solidFill>
                <a:cs typeface="Arial" charset="0"/>
              </a:rPr>
              <a:t> - CNIO</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err="1">
                <a:solidFill>
                  <a:srgbClr val="000000"/>
                </a:solidFill>
                <a:cs typeface="Arial" charset="0"/>
              </a:rPr>
              <a:t>Jahn</a:t>
            </a:r>
            <a:r>
              <a:rPr lang="en-GB" sz="1400" dirty="0">
                <a:solidFill>
                  <a:srgbClr val="000000"/>
                </a:solidFill>
                <a:cs typeface="Arial" charset="0"/>
              </a:rPr>
              <a:t> Saito - Maastricht</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Andrew Gibson </a:t>
            </a:r>
            <a:r>
              <a:rPr lang="en-GB" sz="1400" dirty="0" smtClean="0">
                <a:solidFill>
                  <a:srgbClr val="000000"/>
                </a:solidFill>
                <a:cs typeface="Arial" charset="0"/>
              </a:rPr>
              <a:t>(Outside Expert) </a:t>
            </a:r>
            <a:r>
              <a:rPr lang="en-GB" sz="1400" dirty="0">
                <a:solidFill>
                  <a:srgbClr val="000000"/>
                </a:solidFill>
                <a:cs typeface="Arial" charset="0"/>
              </a:rPr>
              <a:t>- Amsterdam</a:t>
            </a:r>
          </a:p>
          <a:p>
            <a:pPr marL="414597" indent="-287914">
              <a:lnSpc>
                <a:spcPct val="100000"/>
              </a:lnSpc>
              <a:spcBef>
                <a:spcPts val="91"/>
              </a:spcBef>
              <a:buFont typeface="Arial" charset="0"/>
              <a:buChar char="■"/>
              <a:tabLst>
                <a:tab pos="656446" algn="l"/>
                <a:tab pos="1312888" algn="l"/>
                <a:tab pos="1969337" algn="l"/>
                <a:tab pos="2625782" algn="l"/>
                <a:tab pos="3282226" algn="l"/>
              </a:tabLst>
            </a:pPr>
            <a:r>
              <a:rPr lang="en-GB" sz="1400" dirty="0">
                <a:solidFill>
                  <a:srgbClr val="000000"/>
                </a:solidFill>
                <a:cs typeface="Arial" charset="0"/>
              </a:rPr>
              <a:t>Louis </a:t>
            </a:r>
            <a:r>
              <a:rPr lang="en-GB" sz="1400" dirty="0" err="1">
                <a:solidFill>
                  <a:srgbClr val="000000"/>
                </a:solidFill>
                <a:cs typeface="Arial" charset="0"/>
              </a:rPr>
              <a:t>Wich</a:t>
            </a:r>
            <a:r>
              <a:rPr lang="en-GB" sz="1400" dirty="0">
                <a:solidFill>
                  <a:srgbClr val="000000"/>
                </a:solidFill>
                <a:cs typeface="Arial" charset="0"/>
              </a:rPr>
              <a:t> - DTU</a:t>
            </a:r>
          </a:p>
          <a:p>
            <a:pPr marL="414597" indent="-287914">
              <a:lnSpc>
                <a:spcPct val="100000"/>
              </a:lnSpc>
              <a:spcBef>
                <a:spcPts val="91"/>
              </a:spcBef>
              <a:buClrTx/>
              <a:tabLst>
                <a:tab pos="656446" algn="l"/>
                <a:tab pos="1312888" algn="l"/>
                <a:tab pos="1969337" algn="l"/>
                <a:tab pos="2625782" algn="l"/>
                <a:tab pos="3282226" algn="l"/>
              </a:tabLst>
            </a:pPr>
            <a:endParaRPr lang="en-GB" sz="1400" dirty="0">
              <a:solidFill>
                <a:srgbClr val="000000"/>
              </a:solidFill>
              <a:cs typeface="Arial" charset="0"/>
            </a:endParaRPr>
          </a:p>
          <a:p>
            <a:pPr marL="414597" indent="-287914" algn="ctr">
              <a:lnSpc>
                <a:spcPct val="100000"/>
              </a:lnSpc>
              <a:spcBef>
                <a:spcPts val="91"/>
              </a:spcBef>
              <a:buClrTx/>
              <a:tabLst>
                <a:tab pos="656446" algn="l"/>
                <a:tab pos="1312888" algn="l"/>
                <a:tab pos="1969337" algn="l"/>
                <a:tab pos="2625782" algn="l"/>
                <a:tab pos="3282226" algn="l"/>
              </a:tabLst>
            </a:pPr>
            <a:endParaRPr lang="en-GB" sz="1400" dirty="0">
              <a:solidFill>
                <a:srgbClr val="000000"/>
              </a:solidFill>
              <a:cs typeface="Arial" charset="0"/>
            </a:endParaRPr>
          </a:p>
        </p:txBody>
      </p:sp>
      <p:sp>
        <p:nvSpPr>
          <p:cNvPr id="49162" name="Rectangle 10"/>
          <p:cNvSpPr>
            <a:spLocks noChangeArrowheads="1"/>
          </p:cNvSpPr>
          <p:nvPr/>
        </p:nvSpPr>
        <p:spPr bwMode="auto">
          <a:xfrm>
            <a:off x="841050" y="1825960"/>
            <a:ext cx="2383696" cy="3229089"/>
          </a:xfrm>
          <a:prstGeom prst="rect">
            <a:avLst/>
          </a:prstGeom>
          <a:noFill/>
          <a:ln w="9525">
            <a:noFill/>
            <a:round/>
            <a:headEnd/>
            <a:tailEnd/>
          </a:ln>
          <a:effectLst/>
        </p:spPr>
        <p:txBody>
          <a:bodyPr wrap="square" lIns="0" tIns="0" rIns="0" bIns="0" anchor="ctr">
            <a:spAutoFit/>
          </a:bodyPr>
          <a:lstStyle/>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Erik </a:t>
            </a:r>
            <a:r>
              <a:rPr lang="en-GB" sz="1400" dirty="0" err="1" smtClean="0">
                <a:solidFill>
                  <a:srgbClr val="000000"/>
                </a:solidFill>
                <a:cs typeface="Arial" charset="0"/>
              </a:rPr>
              <a:t>Schultes</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Andrew Gibson</a:t>
            </a:r>
          </a:p>
          <a:p>
            <a:pPr marL="414597" indent="-287914">
              <a:lnSpc>
                <a:spcPct val="100000"/>
              </a:lnSpc>
              <a:spcBef>
                <a:spcPts val="91"/>
              </a:spcBef>
              <a:buFont typeface="Arial" charset="0"/>
              <a:buChar char="■"/>
              <a:tabLst>
                <a:tab pos="656446" algn="l"/>
                <a:tab pos="1312888" algn="l"/>
              </a:tabLst>
            </a:pPr>
            <a:r>
              <a:rPr lang="en-GB" sz="1400" dirty="0" err="1" smtClean="0">
                <a:solidFill>
                  <a:srgbClr val="000000"/>
                </a:solidFill>
                <a:cs typeface="Arial" charset="0"/>
              </a:rPr>
              <a:t>Reinout</a:t>
            </a:r>
            <a:r>
              <a:rPr lang="en-GB" sz="1400" dirty="0" smtClean="0">
                <a:solidFill>
                  <a:srgbClr val="000000"/>
                </a:solidFill>
                <a:cs typeface="Arial" charset="0"/>
              </a:rPr>
              <a:t> van </a:t>
            </a:r>
            <a:r>
              <a:rPr lang="en-GB" sz="1400" dirty="0" err="1" smtClean="0">
                <a:solidFill>
                  <a:srgbClr val="000000"/>
                </a:solidFill>
                <a:cs typeface="Arial" charset="0"/>
              </a:rPr>
              <a:t>Schouwen</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Kostas </a:t>
            </a:r>
            <a:r>
              <a:rPr lang="en-GB" sz="1400" dirty="0" err="1" smtClean="0">
                <a:solidFill>
                  <a:srgbClr val="000000"/>
                </a:solidFill>
                <a:cs typeface="Arial" charset="0"/>
              </a:rPr>
              <a:t>Karasavvas</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Kristina </a:t>
            </a:r>
            <a:r>
              <a:rPr lang="en-GB" sz="1400" dirty="0" err="1" smtClean="0">
                <a:solidFill>
                  <a:srgbClr val="000000"/>
                </a:solidFill>
                <a:cs typeface="Arial" charset="0"/>
              </a:rPr>
              <a:t>Hettne</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Harish </a:t>
            </a:r>
            <a:r>
              <a:rPr lang="en-GB" sz="1400" dirty="0" err="1" smtClean="0">
                <a:solidFill>
                  <a:srgbClr val="000000"/>
                </a:solidFill>
                <a:cs typeface="Arial" charset="0"/>
              </a:rPr>
              <a:t>Dharuri</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err="1" smtClean="0">
                <a:solidFill>
                  <a:srgbClr val="000000"/>
                </a:solidFill>
                <a:cs typeface="Arial" charset="0"/>
              </a:rPr>
              <a:t>Eleni</a:t>
            </a:r>
            <a:r>
              <a:rPr lang="en-GB" sz="1400" dirty="0" smtClean="0">
                <a:solidFill>
                  <a:srgbClr val="000000"/>
                </a:solidFill>
                <a:cs typeface="Arial" charset="0"/>
              </a:rPr>
              <a:t> Mina</a:t>
            </a: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Jesse van Dam</a:t>
            </a: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Herman </a:t>
            </a:r>
            <a:r>
              <a:rPr lang="en-GB" sz="1400" dirty="0">
                <a:solidFill>
                  <a:srgbClr val="000000"/>
                </a:solidFill>
                <a:cs typeface="Arial" charset="0"/>
              </a:rPr>
              <a:t>van </a:t>
            </a:r>
            <a:r>
              <a:rPr lang="en-GB" sz="1400" dirty="0" err="1">
                <a:solidFill>
                  <a:srgbClr val="000000"/>
                </a:solidFill>
                <a:cs typeface="Arial" charset="0"/>
              </a:rPr>
              <a:t>Haagen</a:t>
            </a:r>
            <a:endParaRPr lang="en-GB" sz="1400" dirty="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err="1">
                <a:solidFill>
                  <a:srgbClr val="000000"/>
                </a:solidFill>
                <a:cs typeface="Arial" charset="0"/>
              </a:rPr>
              <a:t>Zuotian</a:t>
            </a:r>
            <a:r>
              <a:rPr lang="en-GB" sz="1400" dirty="0">
                <a:solidFill>
                  <a:srgbClr val="000000"/>
                </a:solidFill>
                <a:cs typeface="Arial" charset="0"/>
              </a:rPr>
              <a:t> Tatum</a:t>
            </a: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Johan den </a:t>
            </a:r>
            <a:r>
              <a:rPr lang="en-GB" sz="1400" dirty="0" err="1" smtClean="0">
                <a:solidFill>
                  <a:srgbClr val="000000"/>
                </a:solidFill>
                <a:cs typeface="Arial" charset="0"/>
              </a:rPr>
              <a:t>Dunnen</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smtClean="0">
                <a:solidFill>
                  <a:srgbClr val="000000"/>
                </a:solidFill>
                <a:cs typeface="Arial" charset="0"/>
              </a:rPr>
              <a:t>Peter-Bram ‘t </a:t>
            </a:r>
            <a:r>
              <a:rPr lang="en-GB" sz="1400" dirty="0" err="1" smtClean="0">
                <a:solidFill>
                  <a:srgbClr val="000000"/>
                </a:solidFill>
                <a:cs typeface="Arial" charset="0"/>
              </a:rPr>
              <a:t>Hoen</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 pos="1312888" algn="l"/>
              </a:tabLst>
            </a:pPr>
            <a:r>
              <a:rPr lang="en-GB" sz="1400" dirty="0" err="1" smtClean="0">
                <a:solidFill>
                  <a:srgbClr val="000000"/>
                </a:solidFill>
                <a:cs typeface="Arial" charset="0"/>
              </a:rPr>
              <a:t>Barend</a:t>
            </a:r>
            <a:r>
              <a:rPr lang="en-GB" sz="1400" dirty="0" smtClean="0">
                <a:solidFill>
                  <a:srgbClr val="000000"/>
                </a:solidFill>
                <a:cs typeface="Arial" charset="0"/>
              </a:rPr>
              <a:t> Mons</a:t>
            </a:r>
          </a:p>
          <a:p>
            <a:pPr marL="414597" indent="-287914">
              <a:lnSpc>
                <a:spcPct val="100000"/>
              </a:lnSpc>
              <a:spcBef>
                <a:spcPts val="91"/>
              </a:spcBef>
              <a:buFont typeface="Arial" charset="0"/>
              <a:buChar char="■"/>
              <a:tabLst>
                <a:tab pos="656446" algn="l"/>
                <a:tab pos="1312888" algn="l"/>
              </a:tabLst>
            </a:pPr>
            <a:r>
              <a:rPr lang="en-GB" sz="1400" dirty="0" err="1" smtClean="0">
                <a:solidFill>
                  <a:srgbClr val="000000"/>
                </a:solidFill>
                <a:cs typeface="Arial" charset="0"/>
              </a:rPr>
              <a:t>Gert</a:t>
            </a:r>
            <a:r>
              <a:rPr lang="en-GB" sz="1400" dirty="0" smtClean="0">
                <a:solidFill>
                  <a:srgbClr val="000000"/>
                </a:solidFill>
                <a:cs typeface="Arial" charset="0"/>
              </a:rPr>
              <a:t>-Jan van </a:t>
            </a:r>
            <a:r>
              <a:rPr lang="en-GB" sz="1400" dirty="0" err="1" smtClean="0">
                <a:solidFill>
                  <a:srgbClr val="000000"/>
                </a:solidFill>
                <a:cs typeface="Arial" charset="0"/>
              </a:rPr>
              <a:t>Ommen</a:t>
            </a:r>
            <a:endParaRPr lang="en-GB" sz="1400" dirty="0">
              <a:solidFill>
                <a:srgbClr val="000000"/>
              </a:solidFill>
              <a:cs typeface="Arial" charset="0"/>
            </a:endParaRPr>
          </a:p>
        </p:txBody>
      </p:sp>
      <p:pic>
        <p:nvPicPr>
          <p:cNvPr id="49163" name="Picture 11"/>
          <p:cNvPicPr>
            <a:picLocks noChangeAspect="1" noChangeArrowheads="1"/>
          </p:cNvPicPr>
          <p:nvPr/>
        </p:nvPicPr>
        <p:blipFill>
          <a:blip r:embed="rId4" cstate="print"/>
          <a:srcRect l="626" t="2696" r="82921" b="4861"/>
          <a:stretch>
            <a:fillRect/>
          </a:stretch>
        </p:blipFill>
        <p:spPr bwMode="auto">
          <a:xfrm>
            <a:off x="5910354" y="6349333"/>
            <a:ext cx="469976" cy="508669"/>
          </a:xfrm>
          <a:prstGeom prst="rect">
            <a:avLst/>
          </a:prstGeom>
          <a:noFill/>
          <a:ln w="9525">
            <a:noFill/>
            <a:round/>
            <a:headEnd/>
            <a:tailEnd/>
          </a:ln>
          <a:effectLst/>
        </p:spPr>
      </p:pic>
      <p:sp>
        <p:nvSpPr>
          <p:cNvPr id="49164" name="Rectangle 12"/>
          <p:cNvSpPr>
            <a:spLocks noChangeArrowheads="1"/>
          </p:cNvSpPr>
          <p:nvPr/>
        </p:nvSpPr>
        <p:spPr bwMode="auto">
          <a:xfrm>
            <a:off x="6458565" y="6427115"/>
            <a:ext cx="1061352" cy="446276"/>
          </a:xfrm>
          <a:prstGeom prst="rect">
            <a:avLst/>
          </a:prstGeom>
          <a:noFill/>
          <a:ln w="9525">
            <a:noFill/>
            <a:round/>
            <a:headEnd/>
            <a:tailEnd/>
          </a:ln>
          <a:effectLst/>
        </p:spPr>
        <p:txBody>
          <a:bodyPr wrap="square" lIns="0" tIns="0" rIns="0" bIns="0" anchor="ctr">
            <a:spAutoFit/>
          </a:bodyPr>
          <a:lstStyle/>
          <a:p>
            <a:pPr>
              <a:lnSpc>
                <a:spcPct val="100000"/>
              </a:lnSpc>
              <a:spcBef>
                <a:spcPts val="998"/>
              </a:spcBef>
              <a:buClrTx/>
              <a:tabLst>
                <a:tab pos="656446" algn="l"/>
                <a:tab pos="1312888" algn="l"/>
              </a:tabLst>
            </a:pPr>
            <a:r>
              <a:rPr lang="en-GB" sz="1400" b="1" dirty="0">
                <a:solidFill>
                  <a:srgbClr val="000000"/>
                </a:solidFill>
                <a:cs typeface="Arial" charset="0"/>
              </a:rPr>
              <a:t>Melton </a:t>
            </a:r>
            <a:r>
              <a:rPr lang="en-GB" sz="1400" b="1" dirty="0" smtClean="0">
                <a:solidFill>
                  <a:srgbClr val="000000"/>
                </a:solidFill>
                <a:cs typeface="Arial" charset="0"/>
              </a:rPr>
              <a:t/>
            </a:r>
            <a:br>
              <a:rPr lang="en-GB" sz="1400" b="1" dirty="0" smtClean="0">
                <a:solidFill>
                  <a:srgbClr val="000000"/>
                </a:solidFill>
                <a:cs typeface="Arial" charset="0"/>
              </a:rPr>
            </a:br>
            <a:r>
              <a:rPr lang="en-GB" sz="1400" b="1" dirty="0" smtClean="0">
                <a:solidFill>
                  <a:srgbClr val="000000"/>
                </a:solidFill>
                <a:cs typeface="Arial" charset="0"/>
              </a:rPr>
              <a:t>Foundation</a:t>
            </a:r>
            <a:endParaRPr lang="en-GB" sz="1400" b="1" dirty="0">
              <a:solidFill>
                <a:srgbClr val="000000"/>
              </a:solidFill>
              <a:cs typeface="Arial" charset="0"/>
            </a:endParaRPr>
          </a:p>
        </p:txBody>
      </p:sp>
      <p:pic>
        <p:nvPicPr>
          <p:cNvPr id="49165" name="Picture 13"/>
          <p:cNvPicPr>
            <a:picLocks noChangeAspect="1" noChangeArrowheads="1"/>
          </p:cNvPicPr>
          <p:nvPr/>
        </p:nvPicPr>
        <p:blipFill>
          <a:blip r:embed="rId5" cstate="print"/>
          <a:srcRect l="14000" r="8006" b="1393"/>
          <a:stretch>
            <a:fillRect/>
          </a:stretch>
        </p:blipFill>
        <p:spPr bwMode="auto">
          <a:xfrm>
            <a:off x="3609372" y="772956"/>
            <a:ext cx="1018080" cy="930338"/>
          </a:xfrm>
          <a:prstGeom prst="rect">
            <a:avLst/>
          </a:prstGeom>
          <a:noFill/>
          <a:ln w="9525">
            <a:noFill/>
            <a:round/>
            <a:headEnd/>
            <a:tailEnd/>
          </a:ln>
          <a:effectLst/>
        </p:spPr>
      </p:pic>
      <p:sp>
        <p:nvSpPr>
          <p:cNvPr id="49166" name="Rectangle 14"/>
          <p:cNvSpPr>
            <a:spLocks noChangeArrowheads="1"/>
          </p:cNvSpPr>
          <p:nvPr/>
        </p:nvSpPr>
        <p:spPr bwMode="auto">
          <a:xfrm>
            <a:off x="3200339" y="1825957"/>
            <a:ext cx="1902210" cy="902811"/>
          </a:xfrm>
          <a:prstGeom prst="rect">
            <a:avLst/>
          </a:prstGeom>
          <a:noFill/>
          <a:ln w="9525">
            <a:noFill/>
            <a:round/>
            <a:headEnd/>
            <a:tailEnd/>
          </a:ln>
          <a:effectLst/>
        </p:spPr>
        <p:txBody>
          <a:bodyPr wrap="square" lIns="0" tIns="0" rIns="0" bIns="0" anchor="ctr">
            <a:spAutoFit/>
          </a:bodyPr>
          <a:lstStyle/>
          <a:p>
            <a:pPr marL="414597" indent="-287914">
              <a:lnSpc>
                <a:spcPct val="100000"/>
              </a:lnSpc>
              <a:spcBef>
                <a:spcPts val="91"/>
              </a:spcBef>
              <a:buFont typeface="Arial" charset="0"/>
              <a:buChar char="■"/>
              <a:tabLst>
                <a:tab pos="656446" algn="l"/>
              </a:tabLst>
            </a:pPr>
            <a:r>
              <a:rPr lang="en-GB" sz="1400" dirty="0">
                <a:solidFill>
                  <a:srgbClr val="000000"/>
                </a:solidFill>
                <a:cs typeface="Arial" charset="0"/>
              </a:rPr>
              <a:t>Paul </a:t>
            </a:r>
            <a:r>
              <a:rPr lang="en-GB" sz="1400" dirty="0" err="1" smtClean="0">
                <a:solidFill>
                  <a:srgbClr val="000000"/>
                </a:solidFill>
                <a:cs typeface="Arial" charset="0"/>
              </a:rPr>
              <a:t>Groth</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Lst>
            </a:pPr>
            <a:r>
              <a:rPr lang="en-GB" sz="1400" dirty="0" smtClean="0">
                <a:solidFill>
                  <a:srgbClr val="000000"/>
                </a:solidFill>
                <a:cs typeface="Arial" charset="0"/>
              </a:rPr>
              <a:t>Frank van </a:t>
            </a:r>
            <a:r>
              <a:rPr lang="en-GB" sz="1400" dirty="0" err="1" smtClean="0">
                <a:solidFill>
                  <a:srgbClr val="000000"/>
                </a:solidFill>
                <a:cs typeface="Arial" charset="0"/>
              </a:rPr>
              <a:t>Harmelen</a:t>
            </a:r>
            <a:endParaRPr lang="en-GB" sz="1400" dirty="0">
              <a:solidFill>
                <a:srgbClr val="000000"/>
              </a:solidFill>
              <a:cs typeface="Arial" charset="0"/>
            </a:endParaRPr>
          </a:p>
          <a:p>
            <a:pPr marL="414597" indent="-287914" algn="ctr">
              <a:lnSpc>
                <a:spcPct val="100000"/>
              </a:lnSpc>
              <a:spcBef>
                <a:spcPts val="91"/>
              </a:spcBef>
              <a:buClrTx/>
              <a:tabLst>
                <a:tab pos="656446" algn="l"/>
              </a:tabLst>
            </a:pPr>
            <a:endParaRPr lang="en-GB" sz="1400" dirty="0">
              <a:solidFill>
                <a:srgbClr val="000000"/>
              </a:solidFill>
              <a:cs typeface="Arial" charset="0"/>
            </a:endParaRPr>
          </a:p>
        </p:txBody>
      </p:sp>
      <p:pic>
        <p:nvPicPr>
          <p:cNvPr id="49167" name="Picture 15"/>
          <p:cNvPicPr>
            <a:picLocks noChangeAspect="1" noChangeArrowheads="1"/>
          </p:cNvPicPr>
          <p:nvPr/>
        </p:nvPicPr>
        <p:blipFill>
          <a:blip r:embed="rId6" cstate="print"/>
          <a:srcRect/>
          <a:stretch>
            <a:fillRect/>
          </a:stretch>
        </p:blipFill>
        <p:spPr bwMode="auto">
          <a:xfrm>
            <a:off x="1455859" y="867908"/>
            <a:ext cx="835298" cy="835386"/>
          </a:xfrm>
          <a:prstGeom prst="rect">
            <a:avLst/>
          </a:prstGeom>
          <a:noFill/>
          <a:ln w="9525">
            <a:noFill/>
            <a:round/>
            <a:headEnd/>
            <a:tailEnd/>
          </a:ln>
          <a:effectLst/>
        </p:spPr>
      </p:pic>
      <p:pic>
        <p:nvPicPr>
          <p:cNvPr id="17" name="Picture 3"/>
          <p:cNvPicPr>
            <a:picLocks noChangeAspect="1" noChangeArrowheads="1"/>
          </p:cNvPicPr>
          <p:nvPr/>
        </p:nvPicPr>
        <p:blipFill>
          <a:blip r:embed="rId7" cstate="print"/>
          <a:srcRect l="61228" t="3128" r="14964" b="42066"/>
          <a:stretch>
            <a:fillRect/>
          </a:stretch>
        </p:blipFill>
        <p:spPr bwMode="auto">
          <a:xfrm>
            <a:off x="3392877" y="2787244"/>
            <a:ext cx="1448414" cy="571816"/>
          </a:xfrm>
          <a:prstGeom prst="rect">
            <a:avLst/>
          </a:prstGeom>
          <a:noFill/>
          <a:ln w="9525">
            <a:noFill/>
            <a:miter lim="800000"/>
            <a:headEnd/>
            <a:tailEnd/>
          </a:ln>
          <a:effectLst/>
        </p:spPr>
      </p:pic>
      <p:sp>
        <p:nvSpPr>
          <p:cNvPr id="18" name="Rectangle 14"/>
          <p:cNvSpPr>
            <a:spLocks noChangeArrowheads="1"/>
          </p:cNvSpPr>
          <p:nvPr/>
        </p:nvSpPr>
        <p:spPr bwMode="auto">
          <a:xfrm>
            <a:off x="3200339" y="3419831"/>
            <a:ext cx="1902210" cy="915635"/>
          </a:xfrm>
          <a:prstGeom prst="rect">
            <a:avLst/>
          </a:prstGeom>
          <a:noFill/>
          <a:ln w="9525">
            <a:noFill/>
            <a:round/>
            <a:headEnd/>
            <a:tailEnd/>
          </a:ln>
          <a:effectLst/>
        </p:spPr>
        <p:txBody>
          <a:bodyPr wrap="square" lIns="0" tIns="0" rIns="0" bIns="0" anchor="ctr">
            <a:spAutoFit/>
          </a:bodyPr>
          <a:lstStyle/>
          <a:p>
            <a:pPr marL="414597" indent="-287914">
              <a:lnSpc>
                <a:spcPct val="100000"/>
              </a:lnSpc>
              <a:spcBef>
                <a:spcPts val="91"/>
              </a:spcBef>
              <a:buFont typeface="Arial" charset="0"/>
              <a:buChar char="■"/>
              <a:tabLst>
                <a:tab pos="656446" algn="l"/>
              </a:tabLst>
            </a:pPr>
            <a:r>
              <a:rPr lang="en-GB" sz="1400" dirty="0" smtClean="0">
                <a:solidFill>
                  <a:srgbClr val="000000"/>
                </a:solidFill>
                <a:cs typeface="Arial" charset="0"/>
              </a:rPr>
              <a:t>Erik van </a:t>
            </a:r>
            <a:r>
              <a:rPr lang="en-GB" sz="1400" dirty="0" err="1" smtClean="0">
                <a:solidFill>
                  <a:srgbClr val="000000"/>
                </a:solidFill>
                <a:cs typeface="Arial" charset="0"/>
              </a:rPr>
              <a:t>Mulligen</a:t>
            </a:r>
            <a:endParaRPr lang="en-GB" sz="1400" dirty="0" smtClean="0">
              <a:solidFill>
                <a:srgbClr val="000000"/>
              </a:solidFill>
              <a:cs typeface="Arial" charset="0"/>
            </a:endParaRPr>
          </a:p>
          <a:p>
            <a:pPr marL="414597" indent="-287914">
              <a:lnSpc>
                <a:spcPct val="100000"/>
              </a:lnSpc>
              <a:spcBef>
                <a:spcPts val="91"/>
              </a:spcBef>
              <a:buFont typeface="Arial" charset="0"/>
              <a:buChar char="■"/>
              <a:tabLst>
                <a:tab pos="656446" algn="l"/>
              </a:tabLst>
            </a:pPr>
            <a:r>
              <a:rPr lang="en-GB" sz="1400" dirty="0" smtClean="0">
                <a:solidFill>
                  <a:srgbClr val="000000"/>
                </a:solidFill>
                <a:cs typeface="Arial" charset="0"/>
              </a:rPr>
              <a:t>Bharat Singh</a:t>
            </a:r>
          </a:p>
          <a:p>
            <a:pPr marL="414597" indent="-287914">
              <a:lnSpc>
                <a:spcPct val="100000"/>
              </a:lnSpc>
              <a:spcBef>
                <a:spcPts val="91"/>
              </a:spcBef>
              <a:buFont typeface="Arial" charset="0"/>
              <a:buChar char="■"/>
              <a:tabLst>
                <a:tab pos="656446" algn="l"/>
              </a:tabLst>
            </a:pPr>
            <a:r>
              <a:rPr lang="en-GB" sz="1400" dirty="0" smtClean="0">
                <a:solidFill>
                  <a:srgbClr val="000000"/>
                </a:solidFill>
                <a:cs typeface="Arial" charset="0"/>
              </a:rPr>
              <a:t>Jan </a:t>
            </a:r>
            <a:r>
              <a:rPr lang="en-GB" sz="1400" dirty="0" err="1" smtClean="0">
                <a:solidFill>
                  <a:srgbClr val="000000"/>
                </a:solidFill>
                <a:cs typeface="Arial" charset="0"/>
              </a:rPr>
              <a:t>Kors</a:t>
            </a:r>
            <a:endParaRPr lang="en-GB" sz="1400" dirty="0">
              <a:solidFill>
                <a:srgbClr val="000000"/>
              </a:solidFill>
              <a:cs typeface="Arial" charset="0"/>
            </a:endParaRPr>
          </a:p>
          <a:p>
            <a:pPr marL="414597" indent="-287914" algn="ctr">
              <a:lnSpc>
                <a:spcPct val="100000"/>
              </a:lnSpc>
              <a:spcBef>
                <a:spcPts val="91"/>
              </a:spcBef>
              <a:buClrTx/>
              <a:tabLst>
                <a:tab pos="656446" algn="l"/>
              </a:tabLst>
            </a:pPr>
            <a:endParaRPr lang="en-GB" sz="1400" dirty="0">
              <a:solidFill>
                <a:srgbClr val="000000"/>
              </a:solidFill>
              <a:cs typeface="Arial" charset="0"/>
            </a:endParaRPr>
          </a:p>
        </p:txBody>
      </p:sp>
      <p:pic>
        <p:nvPicPr>
          <p:cNvPr id="20" name="Picture 19" descr="logo-bbmri-nl.gif"/>
          <p:cNvPicPr>
            <a:picLocks noChangeAspect="1"/>
          </p:cNvPicPr>
          <p:nvPr/>
        </p:nvPicPr>
        <p:blipFill>
          <a:blip r:embed="rId8" cstate="print"/>
          <a:stretch>
            <a:fillRect/>
          </a:stretch>
        </p:blipFill>
        <p:spPr>
          <a:xfrm>
            <a:off x="2057925" y="6279876"/>
            <a:ext cx="1156248" cy="578124"/>
          </a:xfrm>
          <a:prstGeom prst="rect">
            <a:avLst/>
          </a:prstGeom>
        </p:spPr>
      </p:pic>
      <p:pic>
        <p:nvPicPr>
          <p:cNvPr id="21" name="Picture 3" descr="Picture 2"/>
          <p:cNvPicPr>
            <a:picLocks noChangeAspect="1" noChangeArrowheads="1"/>
          </p:cNvPicPr>
          <p:nvPr/>
        </p:nvPicPr>
        <p:blipFill>
          <a:blip r:embed="rId9" cstate="print"/>
          <a:srcRect/>
          <a:stretch>
            <a:fillRect/>
          </a:stretch>
        </p:blipFill>
        <p:spPr bwMode="auto">
          <a:xfrm>
            <a:off x="4326341" y="6471444"/>
            <a:ext cx="1463603" cy="386556"/>
          </a:xfrm>
          <a:prstGeom prst="rect">
            <a:avLst/>
          </a:prstGeom>
          <a:noFill/>
        </p:spPr>
      </p:pic>
      <p:sp>
        <p:nvSpPr>
          <p:cNvPr id="22" name="Title 21"/>
          <p:cNvSpPr>
            <a:spLocks noGrp="1"/>
          </p:cNvSpPr>
          <p:nvPr>
            <p:ph type="title"/>
          </p:nvPr>
        </p:nvSpPr>
        <p:spPr>
          <a:xfrm>
            <a:off x="1987064" y="166586"/>
            <a:ext cx="6700459" cy="500939"/>
          </a:xfrm>
        </p:spPr>
        <p:txBody>
          <a:bodyPr/>
          <a:lstStyle/>
          <a:p>
            <a:r>
              <a:rPr lang="en-US" dirty="0" smtClean="0"/>
              <a:t>Acknowledgements</a:t>
            </a:r>
            <a:endParaRPr lang="en-US" dirty="0"/>
          </a:p>
        </p:txBody>
      </p:sp>
      <p:sp>
        <p:nvSpPr>
          <p:cNvPr id="23" name="TextBox 22"/>
          <p:cNvSpPr txBox="1"/>
          <p:nvPr/>
        </p:nvSpPr>
        <p:spPr>
          <a:xfrm>
            <a:off x="6128393" y="476509"/>
            <a:ext cx="2800706" cy="349939"/>
          </a:xfrm>
          <a:prstGeom prst="rect">
            <a:avLst/>
          </a:prstGeom>
          <a:noFill/>
        </p:spPr>
        <p:txBody>
          <a:bodyPr wrap="none" lIns="91410" tIns="45706" rIns="91410" bIns="45706" rtlCol="0">
            <a:spAutoFit/>
          </a:bodyPr>
          <a:lstStyle/>
          <a:p>
            <a:r>
              <a:rPr lang="en-GB" b="1" dirty="0" smtClean="0">
                <a:solidFill>
                  <a:schemeClr val="accent2">
                    <a:lumMod val="50000"/>
                  </a:schemeClr>
                </a:solidFill>
              </a:rPr>
              <a:t>http://biosemantics.org/</a:t>
            </a:r>
            <a:endParaRPr lang="nl-NL" b="1" dirty="0">
              <a:solidFill>
                <a:schemeClr val="accent2">
                  <a:lumMod val="50000"/>
                </a:schemeClr>
              </a:solidFill>
            </a:endParaRPr>
          </a:p>
        </p:txBody>
      </p:sp>
      <p:pic>
        <p:nvPicPr>
          <p:cNvPr id="1026" name="Picture 2"/>
          <p:cNvPicPr>
            <a:picLocks noChangeAspect="1" noChangeArrowheads="1"/>
          </p:cNvPicPr>
          <p:nvPr/>
        </p:nvPicPr>
        <p:blipFill>
          <a:blip r:embed="rId10" cstate="print"/>
          <a:srcRect/>
          <a:stretch>
            <a:fillRect/>
          </a:stretch>
        </p:blipFill>
        <p:spPr bwMode="auto">
          <a:xfrm>
            <a:off x="3367303" y="6237812"/>
            <a:ext cx="788379" cy="620191"/>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Reproducible Science</a:t>
            </a:r>
            <a:endParaRPr lang="en-US" sz="2800" dirty="0"/>
          </a:p>
        </p:txBody>
      </p:sp>
      <p:sp>
        <p:nvSpPr>
          <p:cNvPr id="5" name="Content Placeholder 4"/>
          <p:cNvSpPr>
            <a:spLocks noGrp="1"/>
          </p:cNvSpPr>
          <p:nvPr>
            <p:ph idx="1"/>
          </p:nvPr>
        </p:nvSpPr>
        <p:spPr>
          <a:xfrm>
            <a:off x="632038" y="4675516"/>
            <a:ext cx="3711921" cy="1484183"/>
          </a:xfrm>
        </p:spPr>
        <p:txBody>
          <a:bodyPr anchor="ctr"/>
          <a:lstStyle/>
          <a:p>
            <a:r>
              <a:rPr lang="en-US" dirty="0" smtClean="0"/>
              <a:t>Preservation for the wet laboratory scientist</a:t>
            </a:r>
          </a:p>
        </p:txBody>
      </p:sp>
      <p:sp>
        <p:nvSpPr>
          <p:cNvPr id="7" name="TextBox 6"/>
          <p:cNvSpPr txBox="1"/>
          <p:nvPr/>
        </p:nvSpPr>
        <p:spPr>
          <a:xfrm>
            <a:off x="4484204" y="5981559"/>
            <a:ext cx="4142104" cy="349939"/>
          </a:xfrm>
          <a:prstGeom prst="rect">
            <a:avLst/>
          </a:prstGeom>
          <a:noFill/>
          <a:effectLst>
            <a:outerShdw blurRad="50800" dist="38100" dir="5400000" algn="t" rotWithShape="0">
              <a:prstClr val="black">
                <a:alpha val="40000"/>
              </a:prstClr>
            </a:outerShdw>
          </a:effectLst>
        </p:spPr>
        <p:txBody>
          <a:bodyPr wrap="square" lIns="91410" tIns="45706" rIns="91410" bIns="45706" rtlCol="0">
            <a:spAutoFit/>
          </a:bodyPr>
          <a:lstStyle/>
          <a:p>
            <a:pPr algn="ctr"/>
            <a:r>
              <a:rPr lang="en-US" sz="900" dirty="0" smtClean="0">
                <a:solidFill>
                  <a:srgbClr val="C00000"/>
                </a:solidFill>
              </a:rPr>
              <a:t>From Van </a:t>
            </a:r>
            <a:r>
              <a:rPr lang="en-US" sz="900" dirty="0" err="1" smtClean="0">
                <a:solidFill>
                  <a:srgbClr val="C00000"/>
                </a:solidFill>
              </a:rPr>
              <a:t>Roon</a:t>
            </a:r>
            <a:r>
              <a:rPr lang="en-US" sz="900" dirty="0" smtClean="0">
                <a:solidFill>
                  <a:srgbClr val="C00000"/>
                </a:solidFill>
              </a:rPr>
              <a:t>-Mom </a:t>
            </a:r>
            <a:r>
              <a:rPr lang="en-US" sz="900" i="1" dirty="0" smtClean="0">
                <a:solidFill>
                  <a:srgbClr val="C00000"/>
                </a:solidFill>
              </a:rPr>
              <a:t>et al.</a:t>
            </a:r>
            <a:r>
              <a:rPr lang="en-US" sz="900" dirty="0" smtClean="0">
                <a:solidFill>
                  <a:srgbClr val="C00000"/>
                </a:solidFill>
              </a:rPr>
              <a:t>,</a:t>
            </a:r>
            <a:r>
              <a:rPr lang="en-US" sz="900" i="1" dirty="0" smtClean="0">
                <a:solidFill>
                  <a:srgbClr val="C00000"/>
                </a:solidFill>
              </a:rPr>
              <a:t> </a:t>
            </a:r>
            <a:r>
              <a:rPr lang="en-US" sz="900" dirty="0" smtClean="0">
                <a:solidFill>
                  <a:srgbClr val="C00000"/>
                </a:solidFill>
              </a:rPr>
              <a:t>BMC Molecular Biology 2008 </a:t>
            </a:r>
            <a:br>
              <a:rPr lang="en-US" sz="900" dirty="0" smtClean="0">
                <a:solidFill>
                  <a:srgbClr val="C00000"/>
                </a:solidFill>
              </a:rPr>
            </a:br>
            <a:r>
              <a:rPr lang="en-US" sz="900" dirty="0" err="1" smtClean="0">
                <a:solidFill>
                  <a:srgbClr val="C00000"/>
                </a:solidFill>
              </a:rPr>
              <a:t>doi</a:t>
            </a:r>
            <a:r>
              <a:rPr lang="en-US" sz="900" dirty="0" smtClean="0">
                <a:solidFill>
                  <a:srgbClr val="C00000"/>
                </a:solidFill>
              </a:rPr>
              <a:t>: 10.1186/1471-2199-9-84.</a:t>
            </a:r>
            <a:r>
              <a:rPr lang="en-US" sz="900" i="1" dirty="0" smtClean="0">
                <a:solidFill>
                  <a:srgbClr val="C00000"/>
                </a:solidFill>
              </a:rPr>
              <a:t> </a:t>
            </a:r>
            <a:endParaRPr lang="en-US" sz="900" i="1" dirty="0">
              <a:solidFill>
                <a:srgbClr val="C00000"/>
              </a:solidFill>
            </a:endParaRPr>
          </a:p>
        </p:txBody>
      </p:sp>
      <p:pic>
        <p:nvPicPr>
          <p:cNvPr id="1027" name="Picture 3"/>
          <p:cNvPicPr>
            <a:picLocks noChangeAspect="1" noChangeArrowheads="1"/>
          </p:cNvPicPr>
          <p:nvPr/>
        </p:nvPicPr>
        <p:blipFill>
          <a:blip r:embed="rId3" cstate="print"/>
          <a:srcRect l="16756" t="24981" r="17258" b="64134"/>
          <a:stretch>
            <a:fillRect/>
          </a:stretch>
        </p:blipFill>
        <p:spPr bwMode="auto">
          <a:xfrm>
            <a:off x="2145619" y="967467"/>
            <a:ext cx="4668978" cy="550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creenshot-1471-2199-9-84.pdf - Adobe Reader.png"/>
          <p:cNvPicPr>
            <a:picLocks noChangeAspect="1"/>
          </p:cNvPicPr>
          <p:nvPr/>
        </p:nvPicPr>
        <p:blipFill>
          <a:blip r:embed="rId4" cstate="print"/>
          <a:srcRect l="15939" t="18538" r="28435" b="4086"/>
          <a:stretch>
            <a:fillRect/>
          </a:stretch>
        </p:blipFill>
        <p:spPr>
          <a:xfrm>
            <a:off x="4804964" y="1565559"/>
            <a:ext cx="3764966" cy="4368631"/>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8" name="Picture 7" descr="04.png"/>
          <p:cNvPicPr>
            <a:picLocks noChangeAspect="1"/>
          </p:cNvPicPr>
          <p:nvPr/>
        </p:nvPicPr>
        <p:blipFill>
          <a:blip r:embed="rId5"/>
          <a:srcRect l="26038" t="31787" r="28491" b="22788"/>
          <a:stretch>
            <a:fillRect/>
          </a:stretch>
        </p:blipFill>
        <p:spPr>
          <a:xfrm>
            <a:off x="534837" y="1656273"/>
            <a:ext cx="4524035" cy="2984737"/>
          </a:xfrm>
          <a:prstGeom prst="rect">
            <a:avLst/>
          </a:prstGeom>
          <a:ln w="3175">
            <a:solidFill>
              <a:schemeClr val="tx1"/>
            </a:solidFill>
          </a:ln>
          <a:effectLst>
            <a:outerShdw blurRad="50800" dist="38100" dir="2700000" algn="tl" rotWithShape="0">
              <a:prstClr val="black">
                <a:alpha val="40000"/>
              </a:prstClr>
            </a:outerShdw>
          </a:effectLst>
        </p:spPr>
      </p:pic>
      <p:sp>
        <p:nvSpPr>
          <p:cNvPr id="9" name="Oval 8"/>
          <p:cNvSpPr/>
          <p:nvPr/>
        </p:nvSpPr>
        <p:spPr bwMode="auto">
          <a:xfrm>
            <a:off x="500332" y="1794294"/>
            <a:ext cx="948906" cy="310551"/>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cs typeface="DejaVu Sans" charset="0"/>
            </a:endParaRPr>
          </a:p>
        </p:txBody>
      </p:sp>
      <p:sp>
        <p:nvSpPr>
          <p:cNvPr id="10" name="Oval 9"/>
          <p:cNvSpPr/>
          <p:nvPr/>
        </p:nvSpPr>
        <p:spPr bwMode="auto">
          <a:xfrm>
            <a:off x="480202" y="2930115"/>
            <a:ext cx="948906" cy="310551"/>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cs typeface="DejaVu Sans" charset="0"/>
            </a:endParaRPr>
          </a:p>
        </p:txBody>
      </p:sp>
      <p:sp>
        <p:nvSpPr>
          <p:cNvPr id="11" name="Oval 10"/>
          <p:cNvSpPr/>
          <p:nvPr/>
        </p:nvSpPr>
        <p:spPr bwMode="auto">
          <a:xfrm>
            <a:off x="497455" y="3913536"/>
            <a:ext cx="948906" cy="310551"/>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cs typeface="DejaVu Sans" charset="0"/>
            </a:endParaRPr>
          </a:p>
        </p:txBody>
      </p:sp>
      <p:sp>
        <p:nvSpPr>
          <p:cNvPr id="12" name="Oval 11"/>
          <p:cNvSpPr/>
          <p:nvPr/>
        </p:nvSpPr>
        <p:spPr bwMode="auto">
          <a:xfrm>
            <a:off x="5052206" y="1549879"/>
            <a:ext cx="948906" cy="310551"/>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cs typeface="DejaVu Sans"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Reproducible Science?</a:t>
            </a:r>
            <a:endParaRPr lang="en-US" sz="2800" dirty="0"/>
          </a:p>
        </p:txBody>
      </p:sp>
      <p:sp>
        <p:nvSpPr>
          <p:cNvPr id="5" name="Content Placeholder 4"/>
          <p:cNvSpPr>
            <a:spLocks noGrp="1"/>
          </p:cNvSpPr>
          <p:nvPr>
            <p:ph idx="1"/>
          </p:nvPr>
        </p:nvSpPr>
        <p:spPr>
          <a:xfrm>
            <a:off x="597532" y="1121878"/>
            <a:ext cx="3711921" cy="5141339"/>
          </a:xfrm>
        </p:spPr>
        <p:txBody>
          <a:bodyPr anchor="ctr"/>
          <a:lstStyle/>
          <a:p>
            <a:r>
              <a:rPr lang="en-US" dirty="0" smtClean="0">
                <a:solidFill>
                  <a:srgbClr val="FF0000"/>
                </a:solidFill>
              </a:rPr>
              <a:t>What is the digital equivalent?</a:t>
            </a:r>
          </a:p>
          <a:p>
            <a:r>
              <a:rPr lang="en-US" sz="2400" dirty="0" smtClean="0">
                <a:solidFill>
                  <a:srgbClr val="C00000"/>
                </a:solidFill>
              </a:rPr>
              <a:t>Is it equally good?</a:t>
            </a:r>
          </a:p>
          <a:p>
            <a:r>
              <a:rPr lang="en-US" sz="2400" dirty="0" smtClean="0">
                <a:solidFill>
                  <a:srgbClr val="C00000"/>
                </a:solidFill>
              </a:rPr>
              <a:t>Can we do better?</a:t>
            </a:r>
            <a:br>
              <a:rPr lang="en-US" sz="2400" dirty="0" smtClean="0">
                <a:solidFill>
                  <a:srgbClr val="C00000"/>
                </a:solidFill>
              </a:rPr>
            </a:br>
            <a:r>
              <a:rPr lang="en-US" sz="2400" i="1" dirty="0" smtClean="0">
                <a:solidFill>
                  <a:srgbClr val="C00000"/>
                </a:solidFill>
              </a:rPr>
              <a:t>- or worse?</a:t>
            </a:r>
            <a:endParaRPr lang="en-US" sz="2400" i="1" dirty="0">
              <a:solidFill>
                <a:srgbClr val="C00000"/>
              </a:solidFill>
            </a:endParaRPr>
          </a:p>
        </p:txBody>
      </p:sp>
      <p:sp>
        <p:nvSpPr>
          <p:cNvPr id="7" name="TextBox 6"/>
          <p:cNvSpPr txBox="1"/>
          <p:nvPr/>
        </p:nvSpPr>
        <p:spPr>
          <a:xfrm>
            <a:off x="4567331" y="5852480"/>
            <a:ext cx="4142104" cy="349939"/>
          </a:xfrm>
          <a:prstGeom prst="rect">
            <a:avLst/>
          </a:prstGeom>
          <a:noFill/>
          <a:effectLst>
            <a:outerShdw blurRad="50800" dist="38100" dir="5400000" algn="t" rotWithShape="0">
              <a:prstClr val="black">
                <a:alpha val="40000"/>
              </a:prstClr>
            </a:outerShdw>
          </a:effectLst>
        </p:spPr>
        <p:txBody>
          <a:bodyPr wrap="square" lIns="91410" tIns="45706" rIns="91410" bIns="45706" rtlCol="0">
            <a:spAutoFit/>
          </a:bodyPr>
          <a:lstStyle/>
          <a:p>
            <a:pPr algn="ctr"/>
            <a:r>
              <a:rPr lang="en-US" sz="900" dirty="0" smtClean="0">
                <a:solidFill>
                  <a:srgbClr val="C00000"/>
                </a:solidFill>
              </a:rPr>
              <a:t>Reproduced from </a:t>
            </a:r>
            <a:r>
              <a:rPr lang="en-US" sz="900" dirty="0" err="1" smtClean="0">
                <a:solidFill>
                  <a:srgbClr val="C00000"/>
                </a:solidFill>
              </a:rPr>
              <a:t>Jelier</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r>
              <a:rPr lang="en-US" sz="900" i="1" dirty="0" smtClean="0">
                <a:solidFill>
                  <a:srgbClr val="C00000"/>
                </a:solidFill>
              </a:rPr>
              <a:t> </a:t>
            </a:r>
            <a:r>
              <a:rPr lang="en-US" sz="900" dirty="0" err="1" smtClean="0">
                <a:solidFill>
                  <a:srgbClr val="C00000"/>
                </a:solidFill>
              </a:rPr>
              <a:t>Schuemie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Hettne</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 </a:t>
            </a:r>
            <a:r>
              <a:rPr lang="en-US" sz="900" dirty="0" err="1" smtClean="0">
                <a:solidFill>
                  <a:srgbClr val="C00000"/>
                </a:solidFill>
              </a:rPr>
              <a:t>Haagen</a:t>
            </a:r>
            <a:r>
              <a:rPr lang="en-US" sz="900" dirty="0" smtClean="0">
                <a:solidFill>
                  <a:srgbClr val="C00000"/>
                </a:solidFill>
              </a:rPr>
              <a:t> </a:t>
            </a:r>
            <a:r>
              <a:rPr lang="en-US" sz="900" i="1" dirty="0" smtClean="0">
                <a:solidFill>
                  <a:srgbClr val="C00000"/>
                </a:solidFill>
              </a:rPr>
              <a:t>et al.</a:t>
            </a:r>
            <a:r>
              <a:rPr lang="en-US" sz="900" dirty="0" smtClean="0">
                <a:solidFill>
                  <a:srgbClr val="C00000"/>
                </a:solidFill>
              </a:rPr>
              <a:t>,</a:t>
            </a:r>
            <a:br>
              <a:rPr lang="en-US" sz="900" dirty="0" smtClean="0">
                <a:solidFill>
                  <a:srgbClr val="C00000"/>
                </a:solidFill>
              </a:rPr>
            </a:br>
            <a:r>
              <a:rPr lang="en-US" sz="900" dirty="0" smtClean="0">
                <a:solidFill>
                  <a:srgbClr val="C00000"/>
                </a:solidFill>
              </a:rPr>
              <a:t>http://biosemantics.org</a:t>
            </a:r>
            <a:r>
              <a:rPr lang="en-US" sz="900" i="1" dirty="0" smtClean="0">
                <a:solidFill>
                  <a:srgbClr val="C00000"/>
                </a:solidFill>
              </a:rPr>
              <a:t> , myExperiment.org/workflows/2197</a:t>
            </a:r>
            <a:endParaRPr lang="en-US" sz="900" i="1" dirty="0">
              <a:solidFill>
                <a:srgbClr val="C00000"/>
              </a:solidFill>
            </a:endParaRPr>
          </a:p>
        </p:txBody>
      </p:sp>
      <p:pic>
        <p:nvPicPr>
          <p:cNvPr id="8" name="Picture 2"/>
          <p:cNvPicPr>
            <a:picLocks noChangeAspect="1" noChangeArrowheads="1"/>
          </p:cNvPicPr>
          <p:nvPr/>
        </p:nvPicPr>
        <p:blipFill>
          <a:blip r:embed="rId3" cstate="print"/>
          <a:srcRect/>
          <a:stretch>
            <a:fillRect/>
          </a:stretch>
        </p:blipFill>
        <p:spPr bwMode="auto">
          <a:xfrm>
            <a:off x="4549554" y="1173192"/>
            <a:ext cx="3364893" cy="4106173"/>
          </a:xfrm>
          <a:prstGeom prst="rect">
            <a:avLst/>
          </a:prstGeom>
          <a:noFill/>
          <a:ln w="9525">
            <a:noFill/>
            <a:round/>
            <a:headEnd/>
            <a:tailEnd/>
          </a:ln>
          <a:effectLst/>
        </p:spPr>
      </p:pic>
      <p:sp>
        <p:nvSpPr>
          <p:cNvPr id="6" name="Flowchart: Magnetic Disk 5"/>
          <p:cNvSpPr/>
          <p:nvPr/>
        </p:nvSpPr>
        <p:spPr bwMode="auto">
          <a:xfrm>
            <a:off x="7263443" y="4848046"/>
            <a:ext cx="1311216" cy="1000664"/>
          </a:xfrm>
          <a:prstGeom prst="flowChartMagneticDisk">
            <a:avLst/>
          </a:prstGeom>
          <a:solidFill>
            <a:srgbClr val="00B8FF"/>
          </a:solidFill>
          <a:ln w="9525" cap="flat" cmpd="sng" algn="ctr">
            <a:solidFill>
              <a:schemeClr val="bg1"/>
            </a:solid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r>
              <a:rPr kumimoji="0" lang="en-US" sz="1400" b="0" i="0" u="none" strike="noStrike" cap="none" normalizeH="0" baseline="0" dirty="0" err="1" smtClean="0">
                <a:ln>
                  <a:noFill/>
                </a:ln>
                <a:effectLst/>
                <a:latin typeface="Arial" charset="0"/>
                <a:cs typeface="DejaVu Sans" charset="0"/>
              </a:rPr>
              <a:t>GroundHog</a:t>
            </a:r>
            <a:r>
              <a:rPr kumimoji="0" lang="en-US" sz="1400" b="0" i="0" u="none" strike="noStrike" cap="none" normalizeH="0" baseline="0" dirty="0" smtClean="0">
                <a:ln>
                  <a:noFill/>
                </a:ln>
                <a:effectLst/>
                <a:latin typeface="Arial" charset="0"/>
                <a:cs typeface="DejaVu Sans" charset="0"/>
              </a:rPr>
              <a:t> DB</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Reproducible Science</a:t>
            </a:r>
            <a:r>
              <a:rPr lang="en-GB" dirty="0" smtClean="0"/>
              <a:t/>
            </a:r>
            <a:br>
              <a:rPr lang="en-GB" dirty="0" smtClean="0"/>
            </a:br>
            <a:r>
              <a:rPr lang="en-GB" dirty="0" smtClean="0"/>
              <a:t>What is our incentive?</a:t>
            </a:r>
            <a:endParaRPr lang="nl-NL" dirty="0"/>
          </a:p>
        </p:txBody>
      </p:sp>
      <p:sp>
        <p:nvSpPr>
          <p:cNvPr id="7" name="Content Placeholder 6"/>
          <p:cNvSpPr>
            <a:spLocks noGrp="1"/>
          </p:cNvSpPr>
          <p:nvPr>
            <p:ph sz="half" idx="1"/>
          </p:nvPr>
        </p:nvSpPr>
        <p:spPr/>
        <p:txBody>
          <a:bodyPr/>
          <a:lstStyle/>
          <a:p>
            <a:pPr algn="ctr"/>
            <a:endParaRPr lang="en-GB" dirty="0" smtClean="0">
              <a:solidFill>
                <a:srgbClr val="C00000"/>
              </a:solidFill>
            </a:endParaRPr>
          </a:p>
          <a:p>
            <a:pPr algn="ctr"/>
            <a:r>
              <a:rPr lang="en-GB" b="1" dirty="0" smtClean="0">
                <a:solidFill>
                  <a:srgbClr val="FF6309"/>
                </a:solidFill>
              </a:rPr>
              <a:t>Nobility</a:t>
            </a:r>
          </a:p>
          <a:p>
            <a:pPr algn="ctr"/>
            <a:r>
              <a:rPr lang="en-GB" dirty="0" smtClean="0"/>
              <a:t>Good Reproducible Science</a:t>
            </a:r>
            <a:endParaRPr lang="nl-NL" dirty="0"/>
          </a:p>
        </p:txBody>
      </p:sp>
      <p:sp>
        <p:nvSpPr>
          <p:cNvPr id="8" name="Content Placeholder 7"/>
          <p:cNvSpPr>
            <a:spLocks noGrp="1"/>
          </p:cNvSpPr>
          <p:nvPr>
            <p:ph sz="half" idx="2"/>
          </p:nvPr>
        </p:nvSpPr>
        <p:spPr/>
        <p:txBody>
          <a:bodyPr/>
          <a:lstStyle/>
          <a:p>
            <a:pPr algn="ctr"/>
            <a:endParaRPr lang="en-GB" b="1" dirty="0" smtClean="0">
              <a:solidFill>
                <a:srgbClr val="FF6309"/>
              </a:solidFill>
            </a:endParaRPr>
          </a:p>
          <a:p>
            <a:pPr algn="ctr"/>
            <a:r>
              <a:rPr lang="en-GB" b="1" dirty="0" smtClean="0">
                <a:solidFill>
                  <a:srgbClr val="FF6309"/>
                </a:solidFill>
              </a:rPr>
              <a:t>Greater Good</a:t>
            </a:r>
          </a:p>
          <a:p>
            <a:pPr algn="ctr"/>
            <a:r>
              <a:rPr lang="en-GB" dirty="0" smtClean="0"/>
              <a:t>Serve the public</a:t>
            </a:r>
            <a:endParaRPr lang="nl-NL" dirty="0"/>
          </a:p>
        </p:txBody>
      </p:sp>
      <p:sp>
        <p:nvSpPr>
          <p:cNvPr id="4" name="Date Placeholder 3"/>
          <p:cNvSpPr>
            <a:spLocks noGrp="1"/>
          </p:cNvSpPr>
          <p:nvPr>
            <p:ph type="dt" idx="10"/>
          </p:nvPr>
        </p:nvSpPr>
        <p:spPr/>
        <p:txBody>
          <a:bodyPr/>
          <a:lstStyle/>
          <a:p>
            <a:fld id="{47BA9711-5F89-448A-84D7-3FBD3D9D6EDD}" type="datetime2">
              <a:rPr lang="en-US" smtClean="0"/>
              <a:pPr/>
              <a:t>Wednesday, December 19, 2012</a:t>
            </a:fld>
            <a:endParaRPr lang="en-GB"/>
          </a:p>
        </p:txBody>
      </p:sp>
      <p:sp>
        <p:nvSpPr>
          <p:cNvPr id="5" name="Footer Placeholder 4"/>
          <p:cNvSpPr>
            <a:spLocks noGrp="1"/>
          </p:cNvSpPr>
          <p:nvPr>
            <p:ph type="ftr" idx="11"/>
          </p:nvPr>
        </p:nvSpPr>
        <p:spPr/>
        <p:txBody>
          <a:bodyPr/>
          <a:lstStyle/>
          <a:p>
            <a:r>
              <a:rPr lang="en-GB" smtClean="0"/>
              <a:t>Towards preserving bioinformatics experiments</a:t>
            </a:r>
            <a:endParaRPr lang="en-GB" dirty="0"/>
          </a:p>
        </p:txBody>
      </p:sp>
      <p:sp>
        <p:nvSpPr>
          <p:cNvPr id="6" name="Slide Number Placeholder 5"/>
          <p:cNvSpPr>
            <a:spLocks noGrp="1"/>
          </p:cNvSpPr>
          <p:nvPr>
            <p:ph type="sldNum" idx="12"/>
          </p:nvPr>
        </p:nvSpPr>
        <p:spPr/>
        <p:txBody>
          <a:bodyPr/>
          <a:lstStyle/>
          <a:p>
            <a:fld id="{3956530E-618C-44E2-9BE2-7D65D03DFA39}" type="slidenum">
              <a:rPr lang="en-GB" smtClean="0"/>
              <a:pPr/>
              <a:t>7</a:t>
            </a:fld>
            <a:endParaRPr lang="en-GB"/>
          </a:p>
        </p:txBody>
      </p:sp>
      <p:pic>
        <p:nvPicPr>
          <p:cNvPr id="2054" name="Picture 6" descr="http://quest.nasa.gov/neuron/kids/express/scientist.gif"/>
          <p:cNvPicPr>
            <a:picLocks noChangeAspect="1" noChangeArrowheads="1"/>
          </p:cNvPicPr>
          <p:nvPr/>
        </p:nvPicPr>
        <p:blipFill>
          <a:blip r:embed="rId3" cstate="print"/>
          <a:srcRect/>
          <a:stretch>
            <a:fillRect/>
          </a:stretch>
        </p:blipFill>
        <p:spPr bwMode="auto">
          <a:xfrm>
            <a:off x="1196002" y="2964428"/>
            <a:ext cx="1634802" cy="3109927"/>
          </a:xfrm>
          <a:prstGeom prst="rect">
            <a:avLst/>
          </a:prstGeom>
          <a:noFill/>
        </p:spPr>
      </p:pic>
      <p:pic>
        <p:nvPicPr>
          <p:cNvPr id="10" name="Picture 8" descr="http://ec.europa.eu/health-eu/images/informative/newsletter85_focus.jpg"/>
          <p:cNvPicPr>
            <a:picLocks noChangeAspect="1" noChangeArrowheads="1"/>
          </p:cNvPicPr>
          <p:nvPr/>
        </p:nvPicPr>
        <p:blipFill>
          <a:blip r:embed="rId4" cstate="print"/>
          <a:srcRect/>
          <a:stretch>
            <a:fillRect/>
          </a:stretch>
        </p:blipFill>
        <p:spPr bwMode="auto">
          <a:xfrm>
            <a:off x="4940300" y="2901669"/>
            <a:ext cx="3594100" cy="273513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Reproducible Science</a:t>
            </a:r>
            <a:r>
              <a:rPr lang="en-GB" dirty="0" smtClean="0"/>
              <a:t/>
            </a:r>
            <a:br>
              <a:rPr lang="en-GB" dirty="0" smtClean="0"/>
            </a:br>
            <a:r>
              <a:rPr lang="en-GB" dirty="0" smtClean="0"/>
              <a:t>What is our incentive?</a:t>
            </a:r>
            <a:endParaRPr lang="nl-NL" dirty="0"/>
          </a:p>
        </p:txBody>
      </p:sp>
      <p:sp>
        <p:nvSpPr>
          <p:cNvPr id="3" name="Content Placeholder 2"/>
          <p:cNvSpPr>
            <a:spLocks noGrp="1"/>
          </p:cNvSpPr>
          <p:nvPr>
            <p:ph sz="half" idx="1"/>
          </p:nvPr>
        </p:nvSpPr>
        <p:spPr>
          <a:xfrm>
            <a:off x="456481" y="1121878"/>
            <a:ext cx="3561338" cy="5141339"/>
          </a:xfrm>
        </p:spPr>
        <p:txBody>
          <a:bodyPr anchor="ctr"/>
          <a:lstStyle/>
          <a:p>
            <a:pPr algn="ctr"/>
            <a:r>
              <a:rPr lang="en-GB" sz="2800" b="1" dirty="0" smtClean="0">
                <a:solidFill>
                  <a:srgbClr val="FF6309"/>
                </a:solidFill>
              </a:rPr>
              <a:t>Fame and Glory</a:t>
            </a:r>
          </a:p>
          <a:p>
            <a:pPr algn="ctr"/>
            <a:r>
              <a:rPr lang="en-GB" sz="2800" dirty="0" smtClean="0"/>
              <a:t>Getting on with it...</a:t>
            </a:r>
            <a:endParaRPr lang="nl-NL" sz="2800" dirty="0"/>
          </a:p>
        </p:txBody>
      </p:sp>
      <p:sp>
        <p:nvSpPr>
          <p:cNvPr id="5" name="Date Placeholder 4"/>
          <p:cNvSpPr>
            <a:spLocks noGrp="1"/>
          </p:cNvSpPr>
          <p:nvPr>
            <p:ph type="dt" idx="10"/>
          </p:nvPr>
        </p:nvSpPr>
        <p:spPr/>
        <p:txBody>
          <a:bodyPr/>
          <a:lstStyle/>
          <a:p>
            <a:fld id="{4072FD95-601B-4E64-8B2B-DD2416252D8C}" type="datetime2">
              <a:rPr lang="en-US" smtClean="0"/>
              <a:pPr/>
              <a:t>Wednesday, December 19, 2012</a:t>
            </a:fld>
            <a:endParaRPr lang="en-GB"/>
          </a:p>
        </p:txBody>
      </p:sp>
      <p:sp>
        <p:nvSpPr>
          <p:cNvPr id="6" name="Footer Placeholder 5"/>
          <p:cNvSpPr>
            <a:spLocks noGrp="1"/>
          </p:cNvSpPr>
          <p:nvPr>
            <p:ph type="ftr" idx="11"/>
          </p:nvPr>
        </p:nvSpPr>
        <p:spPr/>
        <p:txBody>
          <a:body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p>
            <a:fld id="{B077612A-CF1E-4546-93B9-6380677C75A6}" type="slidenum">
              <a:rPr lang="en-GB" smtClean="0"/>
              <a:pPr/>
              <a:t>8</a:t>
            </a:fld>
            <a:endParaRPr lang="en-GB"/>
          </a:p>
        </p:txBody>
      </p:sp>
      <p:pic>
        <p:nvPicPr>
          <p:cNvPr id="8" name="Picture 2" descr="http://t0.gstatic.com/images?q=tbn:ANd9GcQ_3IeLlSBIXhxDPQY2pc5IkeutfXnS3jA9Lrm7qOL8Cgf0T2qKWw"/>
          <p:cNvPicPr>
            <a:picLocks noChangeAspect="1" noChangeArrowheads="1"/>
          </p:cNvPicPr>
          <p:nvPr/>
        </p:nvPicPr>
        <p:blipFill>
          <a:blip r:embed="rId3" cstate="print"/>
          <a:srcRect/>
          <a:stretch>
            <a:fillRect/>
          </a:stretch>
        </p:blipFill>
        <p:spPr bwMode="auto">
          <a:xfrm>
            <a:off x="4852265" y="2493629"/>
            <a:ext cx="3418898" cy="2420119"/>
          </a:xfrm>
          <a:prstGeom prst="rect">
            <a:avLst/>
          </a:prstGeom>
          <a:noFill/>
        </p:spPr>
      </p:pic>
      <p:sp>
        <p:nvSpPr>
          <p:cNvPr id="9" name="Cloud Callout 8"/>
          <p:cNvSpPr/>
          <p:nvPr/>
        </p:nvSpPr>
        <p:spPr bwMode="auto">
          <a:xfrm>
            <a:off x="3251200" y="1828800"/>
            <a:ext cx="2463800" cy="838200"/>
          </a:xfrm>
          <a:prstGeom prst="cloudCallout">
            <a:avLst>
              <a:gd name="adj1" fmla="val 25672"/>
              <a:gd name="adj2" fmla="val 91288"/>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10" tIns="45706" rIns="91410" bIns="45706" numCol="1" rtlCol="0" anchor="t" anchorCtr="0" compatLnSpc="1">
            <a:prstTxWarp prst="textNoShape">
              <a:avLst/>
            </a:prstTxWarp>
          </a:bodyPr>
          <a:lstStyle/>
          <a:p>
            <a:pPr algn="ctr" defTabSz="449124"/>
            <a:r>
              <a:rPr lang="en-US" dirty="0" smtClean="0">
                <a:latin typeface="Arial" charset="0"/>
                <a:cs typeface="DejaVu Sans" charset="0"/>
              </a:rPr>
              <a:t>I’ll be the first in Nature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smtClean="0"/>
              <a:t>Stimulate preservation and reproducibility while speeding up the research process</a:t>
            </a:r>
            <a:endParaRPr lang="en-US" cap="none" dirty="0"/>
          </a:p>
        </p:txBody>
      </p:sp>
      <p:sp>
        <p:nvSpPr>
          <p:cNvPr id="8" name="Content Placeholder 7"/>
          <p:cNvSpPr>
            <a:spLocks noGrp="1"/>
          </p:cNvSpPr>
          <p:nvPr>
            <p:ph type="body" idx="1"/>
          </p:nvPr>
        </p:nvSpPr>
        <p:spPr/>
        <p:txBody>
          <a:bodyPr/>
          <a:lstStyle/>
          <a:p>
            <a:r>
              <a:rPr lang="en-US" sz="2800" b="1" cap="all" dirty="0" smtClean="0"/>
              <a:t>Challenge</a:t>
            </a:r>
            <a:endParaRPr lang="en-US" sz="2800" b="1" cap="all" dirty="0"/>
          </a:p>
        </p:txBody>
      </p:sp>
      <p:sp>
        <p:nvSpPr>
          <p:cNvPr id="5" name="Date Placeholder 4"/>
          <p:cNvSpPr>
            <a:spLocks noGrp="1"/>
          </p:cNvSpPr>
          <p:nvPr>
            <p:ph type="dt" idx="10"/>
          </p:nvPr>
        </p:nvSpPr>
        <p:spPr/>
        <p:txBody>
          <a:bodyPr/>
          <a:lstStyle/>
          <a:p>
            <a:fld id="{4072FD95-601B-4E64-8B2B-DD2416252D8C}" type="datetime2">
              <a:rPr lang="en-US" smtClean="0"/>
              <a:pPr/>
              <a:t>Wednesday, December 19, 2012</a:t>
            </a:fld>
            <a:endParaRPr lang="en-GB"/>
          </a:p>
        </p:txBody>
      </p:sp>
      <p:sp>
        <p:nvSpPr>
          <p:cNvPr id="6" name="Footer Placeholder 5"/>
          <p:cNvSpPr>
            <a:spLocks noGrp="1"/>
          </p:cNvSpPr>
          <p:nvPr>
            <p:ph type="ftr" idx="11"/>
          </p:nvPr>
        </p:nvSpPr>
        <p:spPr/>
        <p:txBody>
          <a:bodyPr/>
          <a:lstStyle/>
          <a:p>
            <a:r>
              <a:rPr lang="en-GB" smtClean="0"/>
              <a:t>Towards preserving bioinformatics experiments</a:t>
            </a:r>
            <a:endParaRPr lang="en-GB"/>
          </a:p>
        </p:txBody>
      </p:sp>
      <p:sp>
        <p:nvSpPr>
          <p:cNvPr id="7" name="Slide Number Placeholder 6"/>
          <p:cNvSpPr>
            <a:spLocks noGrp="1"/>
          </p:cNvSpPr>
          <p:nvPr>
            <p:ph type="sldNum" idx="12"/>
          </p:nvPr>
        </p:nvSpPr>
        <p:spPr/>
        <p:txBody>
          <a:bodyPr/>
          <a:lstStyle/>
          <a:p>
            <a:fld id="{B077612A-CF1E-4546-93B9-6380677C75A6}" type="slidenum">
              <a:rPr lang="en-GB" smtClean="0"/>
              <a:pPr/>
              <a:t>9</a:t>
            </a:fld>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f4ever_lumc_hg">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rebuchet MS"/>
        <a:ea typeface=""/>
        <a:cs typeface="DejaVu Sans"/>
      </a:majorFont>
      <a:minorFont>
        <a:latin typeface="Trebuchet MS"/>
        <a:ea typeface=""/>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wf4ever_lumc_hg">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rebuchet MS"/>
        <a:ea typeface=""/>
        <a:cs typeface="DejaVu Sans"/>
      </a:majorFont>
      <a:minorFont>
        <a:latin typeface="Trebuchet MS"/>
        <a:ea typeface=""/>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wf4ever_lumc_hg</Template>
  <TotalTime>1934</TotalTime>
  <Words>2277</Words>
  <Application>Microsoft Macintosh PowerPoint</Application>
  <PresentationFormat>On-screen Show (4:3)</PresentationFormat>
  <Paragraphs>435</Paragraphs>
  <Slides>45</Slides>
  <Notes>20</Notes>
  <HiddenSlides>0</HiddenSlides>
  <MMClips>0</MMClips>
  <ScaleCrop>false</ScaleCrop>
  <HeadingPairs>
    <vt:vector size="4" baseType="variant">
      <vt:variant>
        <vt:lpstr>Design Template</vt:lpstr>
      </vt:variant>
      <vt:variant>
        <vt:i4>3</vt:i4>
      </vt:variant>
      <vt:variant>
        <vt:lpstr>Slide Titles</vt:lpstr>
      </vt:variant>
      <vt:variant>
        <vt:i4>45</vt:i4>
      </vt:variant>
    </vt:vector>
  </HeadingPairs>
  <TitlesOfParts>
    <vt:vector size="48" baseType="lpstr">
      <vt:lpstr>Custom Design</vt:lpstr>
      <vt:lpstr>wf4ever_lumc_hg</vt:lpstr>
      <vt:lpstr>1_wf4ever_lumc_hg</vt:lpstr>
      <vt:lpstr>Newton's ideas and methods are preserved forever:  how about yours? </vt:lpstr>
      <vt:lpstr>Slide 2</vt:lpstr>
      <vt:lpstr>Reproduced workflows</vt:lpstr>
      <vt:lpstr>Case study Bioinformatics analysis of Metabolic Syndrome Kristina Hettne, Harish Dharuri</vt:lpstr>
      <vt:lpstr>Reproducible Science</vt:lpstr>
      <vt:lpstr>Reproducible Science?</vt:lpstr>
      <vt:lpstr>Reproducible Science What is our incentive?</vt:lpstr>
      <vt:lpstr>Reproducible Science What is our incentive?</vt:lpstr>
      <vt:lpstr>Stimulate preservation and reproducibility while speeding up the research process</vt:lpstr>
      <vt:lpstr>Enhance the research cycle What slows us down?</vt:lpstr>
      <vt:lpstr>Bottlenecks</vt:lpstr>
      <vt:lpstr>Getting on with workflows</vt:lpstr>
      <vt:lpstr>Monolithic Tool →  Web Services → Workflows  → (Web) Tool Example: Anni 2.0  → Anni workflows</vt:lpstr>
      <vt:lpstr>Digital Repository myExperiment.org</vt:lpstr>
      <vt:lpstr>Instructions for workflow authors 10 Best Practices for creating workflows</vt:lpstr>
      <vt:lpstr>Reproducible Science Is a workflow sufficient?</vt:lpstr>
      <vt:lpstr>Useful preservation 1 myExperiment Packs</vt:lpstr>
      <vt:lpstr>Useful preservation Research Object Model</vt:lpstr>
      <vt:lpstr>Research Object (RO) Model</vt:lpstr>
      <vt:lpstr>Research Object Model</vt:lpstr>
      <vt:lpstr>Research Object: “Hello World”</vt:lpstr>
      <vt:lpstr>Help organize the materials and methods of computational analysis Research Object Portal</vt:lpstr>
      <vt:lpstr>Expected on myExperiment</vt:lpstr>
      <vt:lpstr>Fame and Glory</vt:lpstr>
      <vt:lpstr>Nanopublication Model Getting credit for digital results</vt:lpstr>
      <vt:lpstr>Nanopub.org</vt:lpstr>
      <vt:lpstr>Examples</vt:lpstr>
      <vt:lpstr>Examples in RDF format</vt:lpstr>
      <vt:lpstr>Validator</vt:lpstr>
      <vt:lpstr>Example: LOVD</vt:lpstr>
      <vt:lpstr>Nanopublications of Genetic Variations visualized on the genome</vt:lpstr>
      <vt:lpstr>Fame and Glory</vt:lpstr>
      <vt:lpstr>Summary (1/2)</vt:lpstr>
      <vt:lpstr>Summary (2/2)</vt:lpstr>
      <vt:lpstr>Acknowledgements</vt:lpstr>
      <vt:lpstr>Thank you for your attention</vt:lpstr>
      <vt:lpstr>Reproducible Science</vt:lpstr>
      <vt:lpstr>Reproducible Science?</vt:lpstr>
      <vt:lpstr>Reproducible Science</vt:lpstr>
      <vt:lpstr>Reproducible Science What is our incentive?</vt:lpstr>
      <vt:lpstr>Reproducible Science What is our incentive?</vt:lpstr>
      <vt:lpstr>Our aim</vt:lpstr>
      <vt:lpstr>Preservation</vt:lpstr>
      <vt:lpstr>Preservation</vt:lpstr>
      <vt:lpstr>Acknowledgements</vt:lpstr>
    </vt:vector>
  </TitlesOfParts>
  <Company>LUMC &amp; UvA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Marco Roos</dc:creator>
  <cp:lastModifiedBy>Dave Clements</cp:lastModifiedBy>
  <cp:revision>180</cp:revision>
  <cp:lastPrinted>1601-01-01T00:00:00Z</cp:lastPrinted>
  <dcterms:created xsi:type="dcterms:W3CDTF">2012-12-19T18:14:04Z</dcterms:created>
  <dcterms:modified xsi:type="dcterms:W3CDTF">2012-12-19T18:14:33Z</dcterms:modified>
</cp:coreProperties>
</file>