
<file path=[Content_Types].xml><?xml version="1.0" encoding="utf-8"?>
<Types xmlns="http://schemas.openxmlformats.org/package/2006/content-types">
  <Override PartName="/ppt/slides/slide18.xml" ContentType="application/vnd.openxmlformats-officedocument.presentationml.slide+xml"/>
  <Override PartName="/ppt/notesSlides/notesSlide4.xml" ContentType="application/vnd.openxmlformats-officedocument.presentationml.notesSlide+xml"/>
  <Override PartName="/ppt/slides/slide9.xml" ContentType="application/vnd.openxmlformats-officedocument.presentationml.slide+xml"/>
  <Default Extension="emf" ContentType="image/x-emf"/>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Override PartName="/ppt/notesSlides/notesSlide9.xml" ContentType="application/vnd.openxmlformats-officedocument.presentationml.notesSlide+xml"/>
  <Default Extension="rels" ContentType="application/vnd.openxmlformats-package.relationships+xml"/>
  <Default Extension="jpeg" ContentType="image/jpeg"/>
  <Override PartName="/ppt/slides/slide10.xml" ContentType="application/vnd.openxmlformats-officedocument.presentationml.slide+xml"/>
  <Override PartName="/ppt/notesMasters/notesMaster1.xml" ContentType="application/vnd.openxmlformats-officedocument.presentationml.notesMaster+xml"/>
  <Override PartName="/ppt/slides/slide1.xml" ContentType="application/vnd.openxmlformats-officedocument.presentationml.slide+xml"/>
  <Override PartName="/ppt/slideLayouts/slideLayout5.xml" ContentType="application/vnd.openxmlformats-officedocument.presentationml.slideLayout+xml"/>
  <Override PartName="/ppt/notesSlides/notesSlide12.xml" ContentType="application/vnd.openxmlformats-officedocument.presentationml.notesSlide+xml"/>
  <Override PartName="/docProps/app.xml" ContentType="application/vnd.openxmlformats-officedocument.extended-properties+xml"/>
  <Override PartName="/ppt/theme/theme2.xml" ContentType="application/vnd.openxmlformats-officedocument.theme+xml"/>
  <Override PartName="/ppt/slideLayouts/slideLayout1.xml" ContentType="application/vnd.openxmlformats-officedocument.presentationml.slideLayout+xml"/>
  <Override PartName="/ppt/slides/slide22.xml" ContentType="application/vnd.openxmlformats-officedocument.presentationml.slide+xml"/>
  <Default Extension="xml" ContentType="application/xml"/>
  <Override PartName="/ppt/slides/slide19.xml" ContentType="application/vnd.openxmlformats-officedocument.presentationml.slide+xml"/>
  <Override PartName="/ppt/notesSlides/notesSlide5.xml" ContentType="application/vnd.openxmlformats-officedocument.presentationml.notesSlide+xml"/>
  <Override PartName="/ppt/tableStyles.xml" ContentType="application/vnd.openxmlformats-officedocument.presentationml.tableStyles+xml"/>
  <Override PartName="/ppt/slides/slide15.xml" ContentType="application/vnd.openxmlformats-officedocument.presentationml.slide+xml"/>
  <Override PartName="/ppt/notesSlides/notesSlide1.xml" ContentType="application/vnd.openxmlformats-officedocument.presentationml.notesSlide+xml"/>
  <Override PartName="/ppt/slides/slide6.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notesSlides/notesSlide13.xml" ContentType="application/vnd.openxmlformats-officedocument.presentationml.notesSlide+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slides/slide23.xml" ContentType="application/vnd.openxmlformats-officedocument.presentationml.slide+xml"/>
  <Override PartName="/ppt/notesSlides/notesSlide6.xml" ContentType="application/vnd.openxmlformats-officedocument.presentationml.notesSlide+xml"/>
  <Default Extension="gif" ContentType="image/gif"/>
  <Override PartName="/ppt/slides/slide16.xml" ContentType="application/vnd.openxmlformats-officedocument.presentationml.slide+xml"/>
  <Override PartName="/ppt/notesSlides/notesSlide2.xml" ContentType="application/vnd.openxmlformats-officedocument.presentationml.notes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notesSlides/notesSlide14.xml" ContentType="application/vnd.openxmlformats-officedocument.presentationml.notesSlide+xml"/>
  <Override PartName="/ppt/slides/slide3.xml" ContentType="application/vnd.openxmlformats-officedocument.presentationml.slide+xml"/>
  <Override PartName="/ppt/slideLayouts/slideLayout3.xml" ContentType="application/vnd.openxmlformats-officedocument.presentationml.slideLayout+xml"/>
  <Override PartName="/ppt/slides/slide24.xml" ContentType="application/vnd.openxmlformats-officedocument.presentationml.slide+xml"/>
  <Default Extension="tiff" ContentType="image/tiff"/>
  <Override PartName="/ppt/slides/slide20.xml" ContentType="application/vnd.openxmlformats-officedocument.presentationml.slide+xml"/>
  <Override PartName="/ppt/notesSlides/notesSlide7.xml" ContentType="application/vnd.openxmlformats-officedocument.presentationml.notesSlide+xml"/>
  <Override PartName="/ppt/slides/slide17.xml" ContentType="application/vnd.openxmlformats-officedocument.presentationml.slide+xml"/>
  <Override PartName="/ppt/notesSlides/notesSlide3.xml" ContentType="application/vnd.openxmlformats-officedocument.presentationml.notesSlide+xml"/>
  <Override PartName="/ppt/notesSlides/notesSlide10.xml" ContentType="application/vnd.openxmlformats-officedocument.presentationml.notesSlide+xml"/>
  <Override PartName="/ppt/slides/slide8.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notesSlides/notesSlide8.xml" ContentType="application/vnd.openxmlformats-officedocument.presentationml.notesSlide+xml"/>
  <Override PartName="/ppt/notesSlides/notesSlide15.xml" ContentType="application/vnd.openxmlformats-officedocument.presentationml.notesSlide+xml"/>
  <Override PartName="/ppt/notesSlides/notesSlide11.xml" ContentType="application/vnd.openxmlformats-officedocument.presentationml.notesSlide+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notesMasterIdLst>
    <p:notesMasterId r:id="rId26"/>
  </p:notesMasterIdLst>
  <p:sldIdLst>
    <p:sldId id="256" r:id="rId2"/>
    <p:sldId id="257" r:id="rId3"/>
    <p:sldId id="278" r:id="rId4"/>
    <p:sldId id="279" r:id="rId5"/>
    <p:sldId id="281" r:id="rId6"/>
    <p:sldId id="260" r:id="rId7"/>
    <p:sldId id="283" r:id="rId8"/>
    <p:sldId id="284" r:id="rId9"/>
    <p:sldId id="266" r:id="rId10"/>
    <p:sldId id="285" r:id="rId11"/>
    <p:sldId id="291" r:id="rId12"/>
    <p:sldId id="265" r:id="rId13"/>
    <p:sldId id="269" r:id="rId14"/>
    <p:sldId id="277" r:id="rId15"/>
    <p:sldId id="272" r:id="rId16"/>
    <p:sldId id="273" r:id="rId17"/>
    <p:sldId id="286" r:id="rId18"/>
    <p:sldId id="287" r:id="rId19"/>
    <p:sldId id="288" r:id="rId20"/>
    <p:sldId id="271" r:id="rId21"/>
    <p:sldId id="274" r:id="rId22"/>
    <p:sldId id="290" r:id="rId23"/>
    <p:sldId id="292" r:id="rId24"/>
    <p:sldId id="289"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extLst>
    <p:ext uri="{E76CE94A-603C-4142-B9EB-6D1370010A27}">
      <p14:discardImageEditData xmlns:p14="http://schemas.microsoft.com/office/powerpoint/2010/main" xmlns:p="http://schemas.openxmlformats.org/presentationml/2006/main" xmlns:r="http://schemas.openxmlformats.org/officeDocument/2006/relationships" xmlns:a="http://schemas.openxmlformats.org/drawingml/2006/main" xmlns="" val="0"/>
    </p:ext>
    <p:ext uri="{D31A062A-798A-4329-ABDD-BBA856620510}">
      <p14:defaultImageDpi xmlns:p14="http://schemas.microsoft.com/office/powerpoint/2010/main" xmlns:p="http://schemas.openxmlformats.org/presentationml/2006/main" xmlns:r="http://schemas.openxmlformats.org/officeDocument/2006/relationships" xmlns:a="http://schemas.openxmlformats.org/drawingml/2006/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20"/>
    <p:restoredTop sz="91024" autoAdjust="0"/>
  </p:normalViewPr>
  <p:slideViewPr>
    <p:cSldViewPr snapToGrid="0" snapToObjects="1">
      <p:cViewPr>
        <p:scale>
          <a:sx n="100" d="100"/>
          <a:sy n="100" d="100"/>
        </p:scale>
        <p:origin x="-2592" y="-108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interSettings" Target="printerSettings/printerSettings1.bin"/><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DFE683B-0CFE-ED41-81A0-B4B80A9C8419}" type="datetimeFigureOut">
              <a:rPr lang="en-US" smtClean="0"/>
              <a:pPr/>
              <a:t>11/28/12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6180D1-D95E-C14A-AB0E-9F9B739F7EBA}"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44701168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olidFill>
                <a:schemeClr val="tx1"/>
              </a:solidFill>
            </a:endParaRPr>
          </a:p>
        </p:txBody>
      </p:sp>
      <p:sp>
        <p:nvSpPr>
          <p:cNvPr id="4" name="Slide Number Placeholder 3"/>
          <p:cNvSpPr>
            <a:spLocks noGrp="1"/>
          </p:cNvSpPr>
          <p:nvPr>
            <p:ph type="sldNum" sz="quarter" idx="10"/>
          </p:nvPr>
        </p:nvSpPr>
        <p:spPr/>
        <p:txBody>
          <a:bodyPr/>
          <a:lstStyle/>
          <a:p>
            <a:fld id="{6DF44D9A-F91D-D74B-B4BE-B7C7299EB531}" type="slidenum">
              <a:rPr lang="en-US" smtClean="0"/>
              <a:pPr/>
              <a:t>2</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279635865"/>
      </p:ext>
    </p:extLst>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bwMode="auto">
          <a:ln>
            <a:miter lim="800000"/>
            <a:headEnd/>
            <a:tailEnd/>
          </a:ln>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8032D44-EFBA-E745-A78C-C70F233D5569}" type="slidenum">
              <a:rPr lang="en-GB" sz="1200">
                <a:latin typeface="Calibri" charset="0"/>
              </a:rPr>
              <a:pPr eaLnBrk="1" hangingPunct="1"/>
              <a:t>14</a:t>
            </a:fld>
            <a:endParaRPr lang="en-GB" sz="1200">
              <a:latin typeface="Calibri" charset="0"/>
            </a:endParaRPr>
          </a:p>
        </p:txBody>
      </p:sp>
      <p:sp>
        <p:nvSpPr>
          <p:cNvPr id="2150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FAA26D3D-D897-4be2-8F04-BA451C77F1D7}">
              <ma14:placeholderFlag xmlns:ma14="http://schemas.microsoft.com/office/mac/drawingml/2011/main" xmlns:p="http://schemas.openxmlformats.org/presentationml/2006/main" xmlns:r="http://schemas.openxmlformats.org/officeDocument/2006/relationships" xmlns:a="http://schemas.openxmlformats.org/drawingml/2006/main" xmlns="" val="1"/>
            </a:ext>
          </a:extLst>
        </p:spPr>
      </p:sp>
      <p:sp>
        <p:nvSpPr>
          <p:cNvPr id="21508" name="Rectangle 3"/>
          <p:cNvSpPr>
            <a:spLocks noGrp="1" noChangeArrowheads="1"/>
          </p:cNvSpPr>
          <p:nvPr>
            <p:ph type="body" idx="1"/>
          </p:nvPr>
        </p:nvSpPr>
        <p:spPr bwMode="auto">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a:lstStyle/>
          <a:p>
            <a:pPr eaLnBrk="1" hangingPunct="1">
              <a:spcBef>
                <a:spcPct val="0"/>
              </a:spcBef>
            </a:pPr>
            <a:r>
              <a:rPr lang="en-GB">
                <a:latin typeface="Calibri" charset="0"/>
                <a:ea typeface="ＭＳ Ｐゴシック" charset="0"/>
                <a:cs typeface="ＭＳ Ｐゴシック" charset="0"/>
              </a:rPr>
              <a:t>What happens in bioinformatics is that there are a lot of tools which are available on the Web and the way people use these tools to combine the use of 2 or more of these tools in a pipeline. For example, you might be a biologist interested in how a protein of interest is related to other proteins in its family.</a:t>
            </a:r>
          </a:p>
          <a:p>
            <a:pPr eaLnBrk="1" hangingPunct="1">
              <a:spcBef>
                <a:spcPct val="0"/>
              </a:spcBef>
            </a:pPr>
            <a:endParaRPr lang="en-GB">
              <a:latin typeface="Calibri" charset="0"/>
              <a:ea typeface="ＭＳ Ｐゴシック" charset="0"/>
              <a:cs typeface="ＭＳ Ｐゴシック" charset="0"/>
            </a:endParaRPr>
          </a:p>
          <a:p>
            <a:pPr eaLnBrk="1" hangingPunct="1">
              <a:spcBef>
                <a:spcPct val="0"/>
              </a:spcBef>
            </a:pPr>
            <a:r>
              <a:rPr lang="en-GB">
                <a:latin typeface="Calibri" charset="0"/>
                <a:ea typeface="ＭＳ Ｐゴシック" charset="0"/>
                <a:cs typeface="ＭＳ Ｐゴシック" charset="0"/>
              </a:rPr>
              <a:t>How does tcoffee align protein sequences? The alignment tools uses a number of computational algorithms to compare sequences. They can be divided into 2 types: global alignment tools which attempt to align every residue in the sequence and local alignment which attempts to match regions of similarity between sequences.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Over 20,000 users on the main server</a:t>
            </a:r>
          </a:p>
          <a:p>
            <a:r>
              <a:rPr lang="en-US" dirty="0" smtClean="0"/>
              <a:t>Over 500 papers citing the</a:t>
            </a:r>
            <a:r>
              <a:rPr lang="en-US" baseline="0" dirty="0" smtClean="0"/>
              <a:t> use of Galaxy</a:t>
            </a:r>
          </a:p>
          <a:p>
            <a:r>
              <a:rPr lang="en-US" baseline="0" dirty="0" smtClean="0"/>
              <a:t>Over 55 servers deployed on the Web</a:t>
            </a:r>
            <a:endParaRPr lang="en-US" dirty="0"/>
          </a:p>
        </p:txBody>
      </p:sp>
      <p:sp>
        <p:nvSpPr>
          <p:cNvPr id="4" name="Slide Number Placeholder 3"/>
          <p:cNvSpPr>
            <a:spLocks noGrp="1"/>
          </p:cNvSpPr>
          <p:nvPr>
            <p:ph type="sldNum" sz="quarter" idx="10"/>
          </p:nvPr>
        </p:nvSpPr>
        <p:spPr/>
        <p:txBody>
          <a:bodyPr/>
          <a:lstStyle/>
          <a:p>
            <a:fld id="{786180D1-D95E-C14A-AB0E-9F9B739F7EBA}" type="slidenum">
              <a:rPr lang="en-US" smtClean="0"/>
              <a:pPr/>
              <a:t>15</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142802794"/>
      </p:ext>
    </p:extLst>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Allows scientists</a:t>
            </a:r>
            <a:r>
              <a:rPr lang="en-US" baseline="0" dirty="0" smtClean="0"/>
              <a:t> who may not have programming skills to be able to compose data analysis pipelines.</a:t>
            </a:r>
            <a:endParaRPr lang="en-US" dirty="0"/>
          </a:p>
        </p:txBody>
      </p:sp>
      <p:sp>
        <p:nvSpPr>
          <p:cNvPr id="4" name="Slide Number Placeholder 3"/>
          <p:cNvSpPr>
            <a:spLocks noGrp="1"/>
          </p:cNvSpPr>
          <p:nvPr>
            <p:ph type="sldNum" sz="quarter" idx="10"/>
          </p:nvPr>
        </p:nvSpPr>
        <p:spPr/>
        <p:txBody>
          <a:bodyPr/>
          <a:lstStyle/>
          <a:p>
            <a:fld id="{786180D1-D95E-C14A-AB0E-9F9B739F7EBA}" type="slidenum">
              <a:rPr lang="en-US" smtClean="0"/>
              <a:pPr/>
              <a:t>16</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990963106"/>
      </p:ext>
    </p:extLst>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E07B57E-793E-CE4D-BF8F-ECB1B6B96119}" type="slidenum">
              <a:rPr lang="en-US" smtClean="0"/>
              <a:pPr/>
              <a:t>18</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377069511"/>
      </p:ext>
    </p:extLst>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C725D3-5EF5-3F45-8CE9-DBCE92EEF328}" type="slidenum">
              <a:rPr lang="en-US" smtClean="0"/>
              <a:pPr/>
              <a:t>20</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436669820"/>
      </p:ext>
    </p:extLst>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DOIs can now be tracked in the new Thomson Reuters Data Citation index - which gives form of credit and makes the data more discoverable </a:t>
            </a:r>
            <a:r>
              <a:rPr lang="en-US" sz="1200" kern="1200" smtClean="0">
                <a:solidFill>
                  <a:schemeClr val="tx1"/>
                </a:solidFill>
                <a:latin typeface="+mn-lt"/>
                <a:ea typeface="+mn-ea"/>
                <a:cs typeface="+mn-cs"/>
              </a:rPr>
              <a:t>(Scott)</a:t>
            </a:r>
            <a:endParaRPr lang="en-US"/>
          </a:p>
        </p:txBody>
      </p:sp>
      <p:sp>
        <p:nvSpPr>
          <p:cNvPr id="4" name="Slide Number Placeholder 3"/>
          <p:cNvSpPr>
            <a:spLocks noGrp="1"/>
          </p:cNvSpPr>
          <p:nvPr>
            <p:ph type="sldNum" sz="quarter" idx="10"/>
          </p:nvPr>
        </p:nvSpPr>
        <p:spPr/>
        <p:txBody>
          <a:bodyPr/>
          <a:lstStyle/>
          <a:p>
            <a:fld id="{786180D1-D95E-C14A-AB0E-9F9B739F7EBA}" type="slidenum">
              <a:rPr lang="en-US" smtClean="0"/>
              <a:pPr/>
              <a:t>23</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056747827"/>
      </p:ext>
    </p:extLst>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Mini-ping</a:t>
            </a:r>
            <a:r>
              <a:rPr lang="en-US" baseline="0" dirty="0" smtClean="0"/>
              <a:t> genome published this month</a:t>
            </a:r>
            <a:endParaRPr lang="en-US" dirty="0"/>
          </a:p>
        </p:txBody>
      </p:sp>
      <p:sp>
        <p:nvSpPr>
          <p:cNvPr id="4" name="Slide Number Placeholder 3"/>
          <p:cNvSpPr>
            <a:spLocks noGrp="1"/>
          </p:cNvSpPr>
          <p:nvPr>
            <p:ph type="sldNum" sz="quarter" idx="10"/>
          </p:nvPr>
        </p:nvSpPr>
        <p:spPr/>
        <p:txBody>
          <a:bodyPr/>
          <a:lstStyle/>
          <a:p>
            <a:fld id="{786180D1-D95E-C14A-AB0E-9F9B739F7EBA}" type="slidenum">
              <a:rPr lang="en-US" smtClean="0"/>
              <a:pPr/>
              <a:t>3</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531578710"/>
      </p:ext>
    </p:extLst>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6180D1-D95E-C14A-AB0E-9F9B739F7EBA}" type="slidenum">
              <a:rPr lang="en-US" smtClean="0"/>
              <a:pPr/>
              <a:t>6</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257284761"/>
      </p:ext>
    </p:extLst>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DOIs</a:t>
            </a:r>
          </a:p>
          <a:p>
            <a:r>
              <a:rPr lang="en-US" dirty="0" smtClean="0"/>
              <a:t>Provide example of a </a:t>
            </a:r>
            <a:r>
              <a:rPr lang="en-US" dirty="0" err="1" smtClean="0"/>
              <a:t>GigaScience</a:t>
            </a:r>
            <a:r>
              <a:rPr lang="en-US" dirty="0" smtClean="0"/>
              <a:t> paper</a:t>
            </a:r>
          </a:p>
          <a:p>
            <a:r>
              <a:rPr lang="en-US" dirty="0" smtClean="0"/>
              <a:t>Mention DOI for the paper itself</a:t>
            </a:r>
          </a:p>
          <a:p>
            <a:r>
              <a:rPr lang="en-US" dirty="0" smtClean="0"/>
              <a:t>Highlight data set generated and its DOI</a:t>
            </a:r>
          </a:p>
          <a:p>
            <a:endParaRPr lang="en-US" dirty="0"/>
          </a:p>
        </p:txBody>
      </p:sp>
      <p:sp>
        <p:nvSpPr>
          <p:cNvPr id="4" name="Slide Number Placeholder 3"/>
          <p:cNvSpPr>
            <a:spLocks noGrp="1"/>
          </p:cNvSpPr>
          <p:nvPr>
            <p:ph type="sldNum" sz="quarter" idx="10"/>
          </p:nvPr>
        </p:nvSpPr>
        <p:spPr/>
        <p:txBody>
          <a:bodyPr/>
          <a:lstStyle/>
          <a:p>
            <a:fld id="{786180D1-D95E-C14A-AB0E-9F9B739F7EBA}" type="slidenum">
              <a:rPr lang="en-US" smtClean="0"/>
              <a:pPr/>
              <a:t>7</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795403470"/>
      </p:ext>
    </p:extLst>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 now that you all want to submit to </a:t>
            </a:r>
            <a:r>
              <a:rPr lang="en-US" dirty="0" err="1" smtClean="0"/>
              <a:t>GigaDB</a:t>
            </a:r>
            <a:r>
              <a:rPr lang="en-US" dirty="0" smtClean="0"/>
              <a:t>, how do you do that and how will people search</a:t>
            </a:r>
            <a:r>
              <a:rPr lang="en-US" baseline="0" dirty="0" smtClean="0"/>
              <a:t> and find your data and, other than citing your DOI,  what will they be able to do with the data? We have redesigned the underlying Giga database and we’re working on the front end which we hope to be public early next month so the following slides are a mix of screenshots from the development site overlaid with tweaks made in </a:t>
            </a:r>
            <a:r>
              <a:rPr lang="en-US" baseline="0" dirty="0" err="1" smtClean="0"/>
              <a:t>powerpoint</a:t>
            </a:r>
            <a:r>
              <a:rPr lang="en-US" baseline="0" dirty="0" smtClean="0"/>
              <a:t> to illustrate features you can hope to see when we go live.</a:t>
            </a:r>
          </a:p>
          <a:p>
            <a:r>
              <a:rPr lang="en-US" baseline="0" dirty="0" smtClean="0"/>
              <a:t>These include:</a:t>
            </a:r>
          </a:p>
          <a:p>
            <a:pPr marL="285750" indent="-285750">
              <a:buFont typeface="Arial" pitchFamily="34" charset="0"/>
              <a:buChar char="•"/>
            </a:pPr>
            <a:r>
              <a:rPr lang="en-US" dirty="0" smtClean="0"/>
              <a:t>a home page image slider for browsing datasets</a:t>
            </a:r>
          </a:p>
          <a:p>
            <a:pPr marL="285750" indent="-285750">
              <a:buFont typeface="Arial" pitchFamily="34" charset="0"/>
              <a:buChar char="•"/>
            </a:pPr>
            <a:r>
              <a:rPr lang="en-US" dirty="0" smtClean="0"/>
              <a:t>a text box search which I will demonstrate</a:t>
            </a:r>
            <a:r>
              <a:rPr lang="en-US" baseline="0" dirty="0" smtClean="0"/>
              <a:t> shortly</a:t>
            </a:r>
            <a:endParaRPr lang="en-US" dirty="0" smtClean="0"/>
          </a:p>
        </p:txBody>
      </p:sp>
      <p:sp>
        <p:nvSpPr>
          <p:cNvPr id="4" name="Slide Number Placeholder 3"/>
          <p:cNvSpPr>
            <a:spLocks noGrp="1"/>
          </p:cNvSpPr>
          <p:nvPr>
            <p:ph type="sldNum" sz="quarter" idx="10"/>
          </p:nvPr>
        </p:nvSpPr>
        <p:spPr/>
        <p:txBody>
          <a:bodyPr/>
          <a:lstStyle/>
          <a:p>
            <a:fld id="{85CAB0E7-1002-4E2A-A6DE-902403DD0A32}" type="slidenum">
              <a:rPr lang="en-US" smtClean="0"/>
              <a:pPr/>
              <a:t>9</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232370095"/>
      </p:ext>
    </p:extLst>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***NEEDS REWORKING!!!!***</a:t>
            </a:r>
          </a:p>
          <a:p>
            <a:r>
              <a:rPr lang="en-US" dirty="0" smtClean="0"/>
              <a:t>This is an example landing page for DOI 10.5524/100015</a:t>
            </a:r>
            <a:r>
              <a:rPr lang="en-US" baseline="0" dirty="0" smtClean="0"/>
              <a:t>  for the YH genome dataset. </a:t>
            </a:r>
          </a:p>
          <a:p>
            <a:r>
              <a:rPr lang="en-US" dirty="0" smtClean="0"/>
              <a:t>These</a:t>
            </a:r>
            <a:r>
              <a:rPr lang="en-US" baseline="0" dirty="0" smtClean="0"/>
              <a:t> pages are still in development but you can see the date released, title and abstract and how the dataset should be cited.</a:t>
            </a:r>
          </a:p>
          <a:p>
            <a:r>
              <a:rPr lang="en-US" baseline="0" dirty="0" smtClean="0"/>
              <a:t>Additional information includes links to manuscripts and data accessions at EBI, NCBI or DDBJ.</a:t>
            </a:r>
          </a:p>
          <a:p>
            <a:r>
              <a:rPr lang="en-US" baseline="0" dirty="0" smtClean="0"/>
              <a:t>There is then information on the samples and files.</a:t>
            </a:r>
            <a:endParaRPr lang="en-US" dirty="0" smtClean="0"/>
          </a:p>
          <a:p>
            <a:endParaRPr lang="en-US" dirty="0"/>
          </a:p>
        </p:txBody>
      </p:sp>
      <p:sp>
        <p:nvSpPr>
          <p:cNvPr id="4" name="Slide Number Placeholder 3"/>
          <p:cNvSpPr>
            <a:spLocks noGrp="1"/>
          </p:cNvSpPr>
          <p:nvPr>
            <p:ph type="sldNum" sz="quarter" idx="10"/>
          </p:nvPr>
        </p:nvSpPr>
        <p:spPr/>
        <p:txBody>
          <a:bodyPr/>
          <a:lstStyle/>
          <a:p>
            <a:fld id="{786180D1-D95E-C14A-AB0E-9F9B739F7EBA}" type="slidenum">
              <a:rPr lang="en-US" smtClean="0"/>
              <a:pPr/>
              <a:t>10</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694047156"/>
      </p:ext>
    </p:extLst>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6180D1-D95E-C14A-AB0E-9F9B739F7EBA}" type="slidenum">
              <a:rPr lang="en-US" smtClean="0"/>
              <a:pPr/>
              <a:t>11</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47534854"/>
      </p:ext>
    </p:extLst>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 </a:t>
            </a:r>
            <a:r>
              <a:rPr lang="en-US" baseline="0" dirty="0" err="1" smtClean="0"/>
              <a:t>GigaDB</a:t>
            </a:r>
            <a:r>
              <a:rPr lang="en-US" baseline="0" dirty="0" smtClean="0"/>
              <a:t> dataset citation is also included in the YH </a:t>
            </a:r>
            <a:r>
              <a:rPr lang="en-US" baseline="0" dirty="0" err="1" smtClean="0"/>
              <a:t>Transcriptome</a:t>
            </a:r>
            <a:r>
              <a:rPr lang="en-US" baseline="0" dirty="0" smtClean="0"/>
              <a:t> paper published in Nature Biotechnology in February this year.</a:t>
            </a:r>
          </a:p>
          <a:p>
            <a:r>
              <a:rPr lang="en-US" baseline="0" dirty="0" smtClean="0"/>
              <a:t>As you can see the dataset was published in 2011 but this did not prevent subsequent publication of the analysis paper.</a:t>
            </a:r>
            <a:endParaRPr lang="en-US" dirty="0"/>
          </a:p>
        </p:txBody>
      </p:sp>
      <p:sp>
        <p:nvSpPr>
          <p:cNvPr id="4" name="Slide Number Placeholder 3"/>
          <p:cNvSpPr>
            <a:spLocks noGrp="1"/>
          </p:cNvSpPr>
          <p:nvPr>
            <p:ph type="sldNum" sz="quarter" idx="10"/>
          </p:nvPr>
        </p:nvSpPr>
        <p:spPr/>
        <p:txBody>
          <a:bodyPr/>
          <a:lstStyle/>
          <a:p>
            <a:fld id="{85CAB0E7-1002-4E2A-A6DE-902403DD0A32}" type="slidenum">
              <a:rPr lang="en-US" smtClean="0"/>
              <a:pPr/>
              <a:t>12</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080719498"/>
      </p:ext>
    </p:extLst>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6180D1-D95E-C14A-AB0E-9F9B739F7EBA}" type="slidenum">
              <a:rPr lang="en-US" smtClean="0"/>
              <a:pPr/>
              <a:t>13</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6332607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9449B24-E6DC-4942-B5A7-D7DB8C7B90BB}" type="datetimeFigureOut">
              <a:rPr lang="en-US" smtClean="0"/>
              <a:pPr/>
              <a:t>11/28/12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1C821-E671-1048-93E3-0D531C4387CA}"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281211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449B24-E6DC-4942-B5A7-D7DB8C7B90BB}" type="datetimeFigureOut">
              <a:rPr lang="en-US" smtClean="0"/>
              <a:pPr/>
              <a:t>11/28/12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1C821-E671-1048-93E3-0D531C4387CA}"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035083202"/>
      </p:ext>
    </p:extLst>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449B24-E6DC-4942-B5A7-D7DB8C7B90BB}" type="datetimeFigureOut">
              <a:rPr lang="en-US" smtClean="0"/>
              <a:pPr/>
              <a:t>11/28/12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1C821-E671-1048-93E3-0D531C4387CA}"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216072751"/>
      </p:ext>
    </p:extLst>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449B24-E6DC-4942-B5A7-D7DB8C7B90BB}" type="datetimeFigureOut">
              <a:rPr lang="en-US" smtClean="0"/>
              <a:pPr/>
              <a:t>11/28/12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1C821-E671-1048-93E3-0D531C4387CA}"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855334959"/>
      </p:ext>
    </p:extLst>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9449B24-E6DC-4942-B5A7-D7DB8C7B90BB}" type="datetimeFigureOut">
              <a:rPr lang="en-US" smtClean="0"/>
              <a:pPr/>
              <a:t>11/28/12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1C821-E671-1048-93E3-0D531C4387CA}"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115791469"/>
      </p:ext>
    </p:extLst>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9449B24-E6DC-4942-B5A7-D7DB8C7B90BB}" type="datetimeFigureOut">
              <a:rPr lang="en-US" smtClean="0"/>
              <a:pPr/>
              <a:t>11/28/12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A1C821-E671-1048-93E3-0D531C4387CA}"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194605578"/>
      </p:ext>
    </p:extLst>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9449B24-E6DC-4942-B5A7-D7DB8C7B90BB}" type="datetimeFigureOut">
              <a:rPr lang="en-US" smtClean="0"/>
              <a:pPr/>
              <a:t>11/28/12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AA1C821-E671-1048-93E3-0D531C4387CA}"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678541006"/>
      </p:ext>
    </p:extLst>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9449B24-E6DC-4942-B5A7-D7DB8C7B90BB}" type="datetimeFigureOut">
              <a:rPr lang="en-US" smtClean="0"/>
              <a:pPr/>
              <a:t>11/28/12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AA1C821-E671-1048-93E3-0D531C4387CA}"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371024319"/>
      </p:ext>
    </p:extLst>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449B24-E6DC-4942-B5A7-D7DB8C7B90BB}" type="datetimeFigureOut">
              <a:rPr lang="en-US" smtClean="0"/>
              <a:pPr/>
              <a:t>11/28/12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AA1C821-E671-1048-93E3-0D531C4387CA}"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936347052"/>
      </p:ext>
    </p:extLst>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9449B24-E6DC-4942-B5A7-D7DB8C7B90BB}" type="datetimeFigureOut">
              <a:rPr lang="en-US" smtClean="0"/>
              <a:pPr/>
              <a:t>11/28/12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A1C821-E671-1048-93E3-0D531C4387CA}"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828177814"/>
      </p:ext>
    </p:extLst>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9449B24-E6DC-4942-B5A7-D7DB8C7B90BB}" type="datetimeFigureOut">
              <a:rPr lang="en-US" smtClean="0"/>
              <a:pPr/>
              <a:t>11/28/12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A1C821-E671-1048-93E3-0D531C4387CA}"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44093560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449B24-E6DC-4942-B5A7-D7DB8C7B90BB}" type="datetimeFigureOut">
              <a:rPr lang="en-US" smtClean="0"/>
              <a:pPr/>
              <a:t>11/28/12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A1C821-E671-1048-93E3-0D531C4387CA}"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2723431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4" Type="http://schemas.openxmlformats.org/officeDocument/2006/relationships/image" Target="../media/image3.gif"/><Relationship Id="rId1" Type="http://schemas.openxmlformats.org/officeDocument/2006/relationships/slideLayout" Target="../slideLayouts/slideLayout1.xml"/><Relationship Id="rId2" Type="http://schemas.openxmlformats.org/officeDocument/2006/relationships/image" Target="../media/image1.tiff"/></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4" Type="http://schemas.openxmlformats.org/officeDocument/2006/relationships/image" Target="../media/image34.tiff"/><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11.xml.rels><?xml version="1.0" encoding="UTF-8" standalone="yes"?>
<Relationships xmlns="http://schemas.openxmlformats.org/package/2006/relationships"><Relationship Id="rId3" Type="http://schemas.openxmlformats.org/officeDocument/2006/relationships/image" Target="../media/image35.tiff"/><Relationship Id="rId4" Type="http://schemas.openxmlformats.org/officeDocument/2006/relationships/image" Target="../media/image36.png"/><Relationship Id="rId5" Type="http://schemas.openxmlformats.org/officeDocument/2006/relationships/image" Target="../media/image37.png"/><Relationship Id="rId6" Type="http://schemas.openxmlformats.org/officeDocument/2006/relationships/image" Target="../media/image8.png"/><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4" Type="http://schemas.openxmlformats.org/officeDocument/2006/relationships/image" Target="../media/image37.png"/><Relationship Id="rId5" Type="http://schemas.openxmlformats.org/officeDocument/2006/relationships/image" Target="../media/image36.png"/><Relationship Id="rId6" Type="http://schemas.openxmlformats.org/officeDocument/2006/relationships/image" Target="../media/image39.jpeg"/><Relationship Id="rId7" Type="http://schemas.openxmlformats.org/officeDocument/2006/relationships/image" Target="../media/image40.jpeg"/><Relationship Id="rId8" Type="http://schemas.openxmlformats.org/officeDocument/2006/relationships/image" Target="../media/image41.png"/><Relationship Id="rId9" Type="http://schemas.openxmlformats.org/officeDocument/2006/relationships/image" Target="../media/image42.png"/><Relationship Id="rId10" Type="http://schemas.openxmlformats.org/officeDocument/2006/relationships/image" Target="../media/image43.jpeg"/><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3" Type="http://schemas.openxmlformats.org/officeDocument/2006/relationships/image" Target="../media/image15.gif"/><Relationship Id="rId4" Type="http://schemas.openxmlformats.org/officeDocument/2006/relationships/image" Target="../media/image16.png"/><Relationship Id="rId5" Type="http://schemas.openxmlformats.org/officeDocument/2006/relationships/image" Target="../media/image17.png"/><Relationship Id="rId6" Type="http://schemas.openxmlformats.org/officeDocument/2006/relationships/image" Target="../media/image18.png"/><Relationship Id="rId7" Type="http://schemas.openxmlformats.org/officeDocument/2006/relationships/image" Target="../media/image19.tiff"/><Relationship Id="rId8" Type="http://schemas.openxmlformats.org/officeDocument/2006/relationships/image" Target="../media/image20.tiff"/><Relationship Id="rId9" Type="http://schemas.openxmlformats.org/officeDocument/2006/relationships/image" Target="../media/image21.tiff"/><Relationship Id="rId10" Type="http://schemas.openxmlformats.org/officeDocument/2006/relationships/image" Target="../media/image22.tiff"/><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_rels/slide14.xml.rels><?xml version="1.0" encoding="UTF-8" standalone="yes"?>
<Relationships xmlns="http://schemas.openxmlformats.org/package/2006/relationships"><Relationship Id="rId9" Type="http://schemas.openxmlformats.org/officeDocument/2006/relationships/image" Target="../media/image50.png"/><Relationship Id="rId20" Type="http://schemas.openxmlformats.org/officeDocument/2006/relationships/image" Target="../media/image61.png"/><Relationship Id="rId21" Type="http://schemas.openxmlformats.org/officeDocument/2006/relationships/image" Target="../media/image62.png"/><Relationship Id="rId22" Type="http://schemas.openxmlformats.org/officeDocument/2006/relationships/image" Target="../media/image63.png"/><Relationship Id="rId23" Type="http://schemas.openxmlformats.org/officeDocument/2006/relationships/image" Target="../media/image64.png"/><Relationship Id="rId10" Type="http://schemas.openxmlformats.org/officeDocument/2006/relationships/image" Target="../media/image51.png"/><Relationship Id="rId11" Type="http://schemas.openxmlformats.org/officeDocument/2006/relationships/image" Target="../media/image52.png"/><Relationship Id="rId12" Type="http://schemas.openxmlformats.org/officeDocument/2006/relationships/image" Target="../media/image53.png"/><Relationship Id="rId13" Type="http://schemas.openxmlformats.org/officeDocument/2006/relationships/image" Target="../media/image54.png"/><Relationship Id="rId14" Type="http://schemas.openxmlformats.org/officeDocument/2006/relationships/image" Target="../media/image55.png"/><Relationship Id="rId15" Type="http://schemas.openxmlformats.org/officeDocument/2006/relationships/image" Target="../media/image56.png"/><Relationship Id="rId16" Type="http://schemas.openxmlformats.org/officeDocument/2006/relationships/image" Target="../media/image57.png"/><Relationship Id="rId17" Type="http://schemas.openxmlformats.org/officeDocument/2006/relationships/image" Target="../media/image58.png"/><Relationship Id="rId18" Type="http://schemas.openxmlformats.org/officeDocument/2006/relationships/image" Target="../media/image59.png"/><Relationship Id="rId19" Type="http://schemas.openxmlformats.org/officeDocument/2006/relationships/image" Target="../media/image60.png"/><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44.png"/><Relationship Id="rId4" Type="http://schemas.openxmlformats.org/officeDocument/2006/relationships/image" Target="../media/image45.png"/><Relationship Id="rId5" Type="http://schemas.openxmlformats.org/officeDocument/2006/relationships/image" Target="../media/image46.png"/><Relationship Id="rId6" Type="http://schemas.openxmlformats.org/officeDocument/2006/relationships/image" Target="../media/image47.png"/><Relationship Id="rId7" Type="http://schemas.openxmlformats.org/officeDocument/2006/relationships/image" Target="../media/image48.png"/><Relationship Id="rId8" Type="http://schemas.openxmlformats.org/officeDocument/2006/relationships/image" Target="../media/image4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65.tif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66.tif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7.png"/><Relationship Id="rId3" Type="http://schemas.openxmlformats.org/officeDocument/2006/relationships/image" Target="../media/image68.tif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69.tif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0.tiff"/><Relationship Id="rId3" Type="http://schemas.openxmlformats.org/officeDocument/2006/relationships/image" Target="../media/image71.tiff"/></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5.emf"/><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8.png"/><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72.tif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4.tif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s>
</file>

<file path=ppt/slides/_rels/slide24.xml.rels><?xml version="1.0" encoding="UTF-8" standalone="yes"?>
<Relationships xmlns="http://schemas.openxmlformats.org/package/2006/relationships"><Relationship Id="rId3" Type="http://schemas.openxmlformats.org/officeDocument/2006/relationships/image" Target="../media/image2.gif"/><Relationship Id="rId4" Type="http://schemas.openxmlformats.org/officeDocument/2006/relationships/image" Target="../media/image3.gif"/><Relationship Id="rId1" Type="http://schemas.openxmlformats.org/officeDocument/2006/relationships/slideLayout" Target="../slideLayouts/slideLayout2.xml"/><Relationship Id="rId2" Type="http://schemas.openxmlformats.org/officeDocument/2006/relationships/image" Target="../media/image1.tif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9.tiff"/></Relationships>
</file>

<file path=ppt/slides/_rels/slide4.xml.rels><?xml version="1.0" encoding="UTF-8" standalone="yes"?>
<Relationships xmlns="http://schemas.openxmlformats.org/package/2006/relationships"><Relationship Id="rId3" Type="http://schemas.openxmlformats.org/officeDocument/2006/relationships/image" Target="../media/image11.gif"/><Relationship Id="rId4" Type="http://schemas.openxmlformats.org/officeDocument/2006/relationships/image" Target="../media/image12.gif"/><Relationship Id="rId5" Type="http://schemas.openxmlformats.org/officeDocument/2006/relationships/image" Target="../media/image13.jpeg"/><Relationship Id="rId1" Type="http://schemas.openxmlformats.org/officeDocument/2006/relationships/slideLayout" Target="../slideLayouts/slideLayout6.xml"/><Relationship Id="rId2" Type="http://schemas.openxmlformats.org/officeDocument/2006/relationships/image" Target="../media/image10.gi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4.tiff"/></Relationships>
</file>

<file path=ppt/slides/_rels/slide6.xml.rels><?xml version="1.0" encoding="UTF-8" standalone="yes"?>
<Relationships xmlns="http://schemas.openxmlformats.org/package/2006/relationships"><Relationship Id="rId3" Type="http://schemas.openxmlformats.org/officeDocument/2006/relationships/image" Target="../media/image15.gif"/><Relationship Id="rId4" Type="http://schemas.openxmlformats.org/officeDocument/2006/relationships/image" Target="../media/image16.png"/><Relationship Id="rId5" Type="http://schemas.openxmlformats.org/officeDocument/2006/relationships/image" Target="../media/image17.png"/><Relationship Id="rId6" Type="http://schemas.openxmlformats.org/officeDocument/2006/relationships/image" Target="../media/image18.png"/><Relationship Id="rId7" Type="http://schemas.openxmlformats.org/officeDocument/2006/relationships/image" Target="../media/image19.tiff"/><Relationship Id="rId8" Type="http://schemas.openxmlformats.org/officeDocument/2006/relationships/image" Target="../media/image20.tiff"/><Relationship Id="rId9" Type="http://schemas.openxmlformats.org/officeDocument/2006/relationships/image" Target="../media/image21.tiff"/><Relationship Id="rId10" Type="http://schemas.openxmlformats.org/officeDocument/2006/relationships/image" Target="../media/image22.tiff"/><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3" Type="http://schemas.openxmlformats.org/officeDocument/2006/relationships/image" Target="../media/image23.tiff"/><Relationship Id="rId4" Type="http://schemas.openxmlformats.org/officeDocument/2006/relationships/image" Target="../media/image24.tiff"/><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5.tiff"/></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27.png"/><Relationship Id="rId5" Type="http://schemas.openxmlformats.org/officeDocument/2006/relationships/image" Target="../media/image28.jpeg"/><Relationship Id="rId6" Type="http://schemas.openxmlformats.org/officeDocument/2006/relationships/image" Target="../media/image29.jpeg"/><Relationship Id="rId7" Type="http://schemas.openxmlformats.org/officeDocument/2006/relationships/image" Target="../media/image30.jpeg"/><Relationship Id="rId8" Type="http://schemas.openxmlformats.org/officeDocument/2006/relationships/image" Target="../media/image31.jpeg"/><Relationship Id="rId9" Type="http://schemas.openxmlformats.org/officeDocument/2006/relationships/image" Target="../media/image32.jpe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33525"/>
            <a:ext cx="7772400" cy="1470025"/>
          </a:xfrm>
        </p:spPr>
        <p:txBody>
          <a:bodyPr>
            <a:normAutofit/>
          </a:bodyPr>
          <a:lstStyle/>
          <a:p>
            <a:r>
              <a:rPr lang="en-US" sz="3600" b="1" dirty="0" err="1" smtClean="0"/>
              <a:t>GigaDB</a:t>
            </a:r>
            <a:r>
              <a:rPr lang="en-US" sz="3600" b="1" dirty="0" smtClean="0"/>
              <a:t> and Galaxy: </a:t>
            </a:r>
            <a:r>
              <a:rPr lang="en-US" sz="3600" dirty="0" smtClean="0"/>
              <a:t>revolutionizing data </a:t>
            </a:r>
            <a:r>
              <a:rPr lang="en-US" sz="3600" dirty="0"/>
              <a:t>dissemination, organization and analysis</a:t>
            </a:r>
          </a:p>
        </p:txBody>
      </p:sp>
      <p:sp>
        <p:nvSpPr>
          <p:cNvPr id="3" name="Subtitle 2"/>
          <p:cNvSpPr>
            <a:spLocks noGrp="1"/>
          </p:cNvSpPr>
          <p:nvPr>
            <p:ph type="subTitle" idx="1"/>
          </p:nvPr>
        </p:nvSpPr>
        <p:spPr/>
        <p:txBody>
          <a:bodyPr/>
          <a:lstStyle/>
          <a:p>
            <a:r>
              <a:rPr lang="en-US" dirty="0" smtClean="0"/>
              <a:t>Peter Li</a:t>
            </a:r>
          </a:p>
          <a:p>
            <a:r>
              <a:rPr lang="en-US" dirty="0" err="1" smtClean="0"/>
              <a:t>GigaScience</a:t>
            </a:r>
            <a:endParaRPr lang="en-US" dirty="0" smtClean="0"/>
          </a:p>
          <a:p>
            <a:r>
              <a:rPr lang="en-US" sz="2000" dirty="0" err="1" smtClean="0"/>
              <a:t>peter@gigasciencejournal.com</a:t>
            </a:r>
            <a:endParaRPr lang="en-US" sz="2000" dirty="0"/>
          </a:p>
        </p:txBody>
      </p:sp>
      <p:pic>
        <p:nvPicPr>
          <p:cNvPr id="6" name="Picture 5" descr="bgi_logo.tiff"/>
          <p:cNvPicPr>
            <a:picLocks noChangeAspect="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464351" y="6021599"/>
            <a:ext cx="1368642" cy="701218"/>
          </a:xfrm>
          <a:prstGeom prst="rect">
            <a:avLst/>
          </a:prstGeom>
        </p:spPr>
      </p:pic>
      <p:pic>
        <p:nvPicPr>
          <p:cNvPr id="7" name="Picture 6" descr="bmc_logo.gif"/>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3187573" y="6133463"/>
            <a:ext cx="2444756" cy="477491"/>
          </a:xfrm>
          <a:prstGeom prst="rect">
            <a:avLst/>
          </a:prstGeom>
        </p:spPr>
      </p:pic>
      <p:pic>
        <p:nvPicPr>
          <p:cNvPr id="8" name="Picture 7" descr="logo.gif"/>
          <p:cNvPicPr>
            <a:picLocks noChangeAspect="1"/>
          </p:cNvPicPr>
          <p:nvPr/>
        </p:nvPicPr>
        <p:blipFill>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6986909" y="6067464"/>
            <a:ext cx="1854587" cy="609489"/>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3637056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5048748" y="5519182"/>
            <a:ext cx="927100" cy="850900"/>
          </a:xfrm>
          <a:prstGeom prst="rect">
            <a:avLst/>
          </a:prstGeom>
        </p:spPr>
      </p:pic>
      <p:sp>
        <p:nvSpPr>
          <p:cNvPr id="3" name="TextBox 2"/>
          <p:cNvSpPr txBox="1"/>
          <p:nvPr/>
        </p:nvSpPr>
        <p:spPr>
          <a:xfrm>
            <a:off x="4436222" y="6370082"/>
            <a:ext cx="2152152" cy="369332"/>
          </a:xfrm>
          <a:prstGeom prst="rect">
            <a:avLst/>
          </a:prstGeom>
          <a:noFill/>
        </p:spPr>
        <p:txBody>
          <a:bodyPr wrap="none" rtlCol="0">
            <a:spAutoFit/>
          </a:bodyPr>
          <a:lstStyle/>
          <a:p>
            <a:r>
              <a:rPr lang="en-US" b="1" dirty="0" err="1" smtClean="0">
                <a:solidFill>
                  <a:srgbClr val="10253F"/>
                </a:solidFill>
              </a:rPr>
              <a:t>Aspera</a:t>
            </a:r>
            <a:r>
              <a:rPr lang="en-US" b="1" dirty="0" smtClean="0">
                <a:solidFill>
                  <a:srgbClr val="10253F"/>
                </a:solidFill>
              </a:rPr>
              <a:t> data transfer</a:t>
            </a:r>
            <a:endParaRPr lang="en-US" b="1" dirty="0">
              <a:solidFill>
                <a:srgbClr val="10253F"/>
              </a:solidFill>
            </a:endParaRPr>
          </a:p>
        </p:txBody>
      </p:sp>
      <p:pic>
        <p:nvPicPr>
          <p:cNvPr id="4" name="Picture 3" descr="gigadb_aboriginal.tiff"/>
          <p:cNvPicPr>
            <a:picLocks noChangeAspect="1"/>
          </p:cNvPicPr>
          <p:nvPr/>
        </p:nvPicPr>
        <p:blipFill>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206094" y="172482"/>
            <a:ext cx="6731813" cy="5194300"/>
          </a:xfrm>
          <a:prstGeom prst="rect">
            <a:avLst/>
          </a:prstGeom>
          <a:effectLst>
            <a:outerShdw blurRad="50800" dist="38100" dir="2700000" algn="tl" rotWithShape="0">
              <a:srgbClr val="000000">
                <a:alpha val="43000"/>
              </a:srgbClr>
            </a:outerShdw>
          </a:effectLst>
        </p:spPr>
      </p:pic>
      <p:sp>
        <p:nvSpPr>
          <p:cNvPr id="6" name="TextBox 5"/>
          <p:cNvSpPr txBox="1"/>
          <p:nvPr/>
        </p:nvSpPr>
        <p:spPr>
          <a:xfrm>
            <a:off x="6140948" y="5765800"/>
            <a:ext cx="2506065" cy="369332"/>
          </a:xfrm>
          <a:prstGeom prst="rect">
            <a:avLst/>
          </a:prstGeom>
          <a:noFill/>
        </p:spPr>
        <p:txBody>
          <a:bodyPr wrap="none" rtlCol="0">
            <a:spAutoFit/>
          </a:bodyPr>
          <a:lstStyle/>
          <a:p>
            <a:r>
              <a:rPr lang="en-US" b="1" u="sng" dirty="0" smtClean="0"/>
              <a:t>Faster download speeds</a:t>
            </a:r>
            <a:endParaRPr lang="en-US" b="1" u="sng"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1632713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descr="tree.tiff"/>
          <p:cNvPicPr>
            <a:picLocks noChangeAspect="1"/>
          </p:cNvPicPr>
          <p:nvPr/>
        </p:nvPicPr>
        <p:blipFill>
          <a:blip r:embed="rId3">
            <a:alphaModFix amt="17000"/>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2017713" y="1138298"/>
            <a:ext cx="5107312" cy="5181600"/>
          </a:xfrm>
          <a:prstGeom prst="rect">
            <a:avLst/>
          </a:prstGeom>
        </p:spPr>
      </p:pic>
      <p:sp>
        <p:nvSpPr>
          <p:cNvPr id="41987" name="Title 1"/>
          <p:cNvSpPr>
            <a:spLocks noGrp="1"/>
          </p:cNvSpPr>
          <p:nvPr>
            <p:ph type="title" idx="4294967295"/>
          </p:nvPr>
        </p:nvSpPr>
        <p:spPr>
          <a:xfrm>
            <a:off x="2017713" y="-80963"/>
            <a:ext cx="7042150" cy="1143001"/>
          </a:xfrm>
        </p:spPr>
        <p:txBody>
          <a:bodyPr/>
          <a:lstStyle/>
          <a:p>
            <a:pPr eaLnBrk="1" hangingPunct="1"/>
            <a:r>
              <a:rPr lang="en-US" smtClean="0"/>
              <a:t>BGI Datasets Get DOI®</a:t>
            </a:r>
            <a:r>
              <a:rPr lang="en-GB" smtClean="0"/>
              <a:t>s</a:t>
            </a:r>
            <a:endParaRPr lang="en-US" smtClean="0"/>
          </a:p>
        </p:txBody>
      </p:sp>
      <p:pic>
        <p:nvPicPr>
          <p:cNvPr id="41989" name="Picture 3"/>
          <p:cNvPicPr>
            <a:picLocks noChangeAspect="1"/>
          </p:cNvPicPr>
          <p:nvPr/>
        </p:nvPicPr>
        <p:blipFill>
          <a:blip r:embed="rId4"/>
          <a:srcRect/>
          <a:stretch>
            <a:fillRect/>
          </a:stretch>
        </p:blipFill>
        <p:spPr bwMode="auto">
          <a:xfrm>
            <a:off x="3621088" y="1009650"/>
            <a:ext cx="1676400" cy="685800"/>
          </a:xfrm>
          <a:prstGeom prst="rect">
            <a:avLst/>
          </a:prstGeom>
          <a:noFill/>
          <a:ln w="9525">
            <a:noFill/>
            <a:miter lim="800000"/>
            <a:headEnd/>
            <a:tailEnd/>
          </a:ln>
        </p:spPr>
      </p:pic>
      <p:pic>
        <p:nvPicPr>
          <p:cNvPr id="41990" name="Picture 8" descr="Screen shot 2011-11-11 at 4.10.56 PM.png"/>
          <p:cNvPicPr>
            <a:picLocks noChangeAspect="1"/>
          </p:cNvPicPr>
          <p:nvPr/>
        </p:nvPicPr>
        <p:blipFill>
          <a:blip r:embed="rId5"/>
          <a:srcRect/>
          <a:stretch>
            <a:fillRect/>
          </a:stretch>
        </p:blipFill>
        <p:spPr bwMode="auto">
          <a:xfrm>
            <a:off x="204788" y="231775"/>
            <a:ext cx="2527300" cy="609600"/>
          </a:xfrm>
          <a:prstGeom prst="rect">
            <a:avLst/>
          </a:prstGeom>
          <a:noFill/>
          <a:ln w="9525">
            <a:noFill/>
            <a:miter lim="800000"/>
            <a:headEnd/>
            <a:tailEnd/>
          </a:ln>
        </p:spPr>
      </p:pic>
      <p:sp>
        <p:nvSpPr>
          <p:cNvPr id="41991" name="Rectangle 5"/>
          <p:cNvSpPr>
            <a:spLocks noChangeArrowheads="1"/>
          </p:cNvSpPr>
          <p:nvPr/>
        </p:nvSpPr>
        <p:spPr bwMode="auto">
          <a:xfrm>
            <a:off x="6515100" y="3651250"/>
            <a:ext cx="2406650" cy="2014538"/>
          </a:xfrm>
          <a:prstGeom prst="rect">
            <a:avLst/>
          </a:prstGeom>
          <a:noFill/>
          <a:ln w="9525">
            <a:noFill/>
            <a:miter lim="800000"/>
            <a:headEnd/>
            <a:tailEnd/>
          </a:ln>
        </p:spPr>
        <p:txBody>
          <a:bodyPr>
            <a:spAutoFit/>
          </a:bodyPr>
          <a:lstStyle/>
          <a:p>
            <a:r>
              <a:rPr lang="en-US" b="1" dirty="0">
                <a:latin typeface="Calibri" pitchFamily="34" charset="0"/>
              </a:rPr>
              <a:t>PLANTS</a:t>
            </a:r>
          </a:p>
          <a:p>
            <a:r>
              <a:rPr lang="en-US" dirty="0">
                <a:latin typeface="Calibri" pitchFamily="34" charset="0"/>
              </a:rPr>
              <a:t>Chinese </a:t>
            </a:r>
            <a:r>
              <a:rPr lang="en-US" dirty="0" smtClean="0">
                <a:latin typeface="Calibri" pitchFamily="34" charset="0"/>
              </a:rPr>
              <a:t>cabbage</a:t>
            </a:r>
            <a:endParaRPr lang="en-US" dirty="0">
              <a:latin typeface="Calibri" pitchFamily="34" charset="0"/>
            </a:endParaRPr>
          </a:p>
          <a:p>
            <a:r>
              <a:rPr lang="en-US" dirty="0">
                <a:latin typeface="Calibri" pitchFamily="34" charset="0"/>
              </a:rPr>
              <a:t>Cucumber</a:t>
            </a:r>
          </a:p>
          <a:p>
            <a:r>
              <a:rPr lang="en-US" dirty="0">
                <a:solidFill>
                  <a:srgbClr val="FF0000"/>
                </a:solidFill>
                <a:latin typeface="Calibri" pitchFamily="34" charset="0"/>
              </a:rPr>
              <a:t>Foxtail millet</a:t>
            </a:r>
          </a:p>
          <a:p>
            <a:r>
              <a:rPr lang="en-US" dirty="0" err="1">
                <a:latin typeface="Calibri" pitchFamily="34" charset="0"/>
              </a:rPr>
              <a:t>Pigeonpea</a:t>
            </a:r>
            <a:endParaRPr lang="en-US" dirty="0">
              <a:latin typeface="Calibri" pitchFamily="34" charset="0"/>
            </a:endParaRPr>
          </a:p>
          <a:p>
            <a:r>
              <a:rPr lang="en-US" dirty="0">
                <a:latin typeface="Calibri" pitchFamily="34" charset="0"/>
              </a:rPr>
              <a:t>Potato</a:t>
            </a:r>
          </a:p>
          <a:p>
            <a:r>
              <a:rPr lang="en-US" dirty="0">
                <a:solidFill>
                  <a:srgbClr val="FF0000"/>
                </a:solidFill>
                <a:latin typeface="Calibri" pitchFamily="34" charset="0"/>
              </a:rPr>
              <a:t>Sorghum</a:t>
            </a:r>
          </a:p>
        </p:txBody>
      </p:sp>
      <p:sp>
        <p:nvSpPr>
          <p:cNvPr id="41992" name="Rectangle 10"/>
          <p:cNvSpPr>
            <a:spLocks noChangeArrowheads="1"/>
          </p:cNvSpPr>
          <p:nvPr/>
        </p:nvSpPr>
        <p:spPr bwMode="auto">
          <a:xfrm>
            <a:off x="6515100" y="1517650"/>
            <a:ext cx="2478088" cy="2014538"/>
          </a:xfrm>
          <a:prstGeom prst="rect">
            <a:avLst/>
          </a:prstGeom>
          <a:noFill/>
          <a:ln w="9525">
            <a:noFill/>
            <a:miter lim="800000"/>
            <a:headEnd/>
            <a:tailEnd/>
          </a:ln>
        </p:spPr>
        <p:txBody>
          <a:bodyPr wrap="none">
            <a:spAutoFit/>
          </a:bodyPr>
          <a:lstStyle/>
          <a:p>
            <a:r>
              <a:rPr lang="en-US" b="1" dirty="0">
                <a:latin typeface="Calibri" pitchFamily="34" charset="0"/>
              </a:rPr>
              <a:t>Microbe</a:t>
            </a:r>
          </a:p>
          <a:p>
            <a:r>
              <a:rPr lang="en-US" i="1" dirty="0">
                <a:solidFill>
                  <a:srgbClr val="FF0000"/>
                </a:solidFill>
                <a:latin typeface="Calibri" pitchFamily="34" charset="0"/>
              </a:rPr>
              <a:t>E. Coli</a:t>
            </a:r>
            <a:r>
              <a:rPr lang="en-US" dirty="0">
                <a:solidFill>
                  <a:srgbClr val="FF0000"/>
                </a:solidFill>
                <a:latin typeface="Calibri" pitchFamily="34" charset="0"/>
              </a:rPr>
              <a:t>  O104:H4 TY-2482</a:t>
            </a:r>
          </a:p>
          <a:p>
            <a:r>
              <a:rPr lang="en-US" dirty="0">
                <a:solidFill>
                  <a:srgbClr val="FF0000"/>
                </a:solidFill>
                <a:latin typeface="Calibri" pitchFamily="34" charset="0"/>
              </a:rPr>
              <a:t>T2D gut </a:t>
            </a:r>
            <a:r>
              <a:rPr lang="en-US" dirty="0" err="1">
                <a:solidFill>
                  <a:srgbClr val="FF0000"/>
                </a:solidFill>
                <a:latin typeface="Calibri" pitchFamily="34" charset="0"/>
              </a:rPr>
              <a:t>metagenome</a:t>
            </a:r>
            <a:endParaRPr lang="en-US" dirty="0">
              <a:solidFill>
                <a:srgbClr val="FF0000"/>
              </a:solidFill>
              <a:latin typeface="Calibri" pitchFamily="34" charset="0"/>
            </a:endParaRPr>
          </a:p>
          <a:p>
            <a:endParaRPr lang="en-US" dirty="0">
              <a:latin typeface="Calibri" pitchFamily="34" charset="0"/>
            </a:endParaRPr>
          </a:p>
          <a:p>
            <a:r>
              <a:rPr lang="en-US" b="1" dirty="0">
                <a:latin typeface="Calibri" pitchFamily="34" charset="0"/>
              </a:rPr>
              <a:t>Cell-Lines</a:t>
            </a:r>
          </a:p>
          <a:p>
            <a:r>
              <a:rPr lang="en-US" dirty="0">
                <a:latin typeface="Calibri" pitchFamily="34" charset="0"/>
              </a:rPr>
              <a:t>Chinese Hamster Ovary</a:t>
            </a:r>
          </a:p>
          <a:p>
            <a:r>
              <a:rPr lang="en-US" i="1" dirty="0">
                <a:solidFill>
                  <a:schemeClr val="hlink"/>
                </a:solidFill>
                <a:latin typeface="Calibri" pitchFamily="34" charset="0"/>
              </a:rPr>
              <a:t>Mouse </a:t>
            </a:r>
            <a:r>
              <a:rPr lang="en-US" i="1" dirty="0" err="1">
                <a:solidFill>
                  <a:schemeClr val="hlink"/>
                </a:solidFill>
                <a:latin typeface="Calibri" pitchFamily="34" charset="0"/>
              </a:rPr>
              <a:t>methylomes</a:t>
            </a:r>
            <a:endParaRPr lang="en-US" i="1" dirty="0">
              <a:solidFill>
                <a:schemeClr val="hlink"/>
              </a:solidFill>
              <a:latin typeface="Calibri" pitchFamily="34" charset="0"/>
            </a:endParaRPr>
          </a:p>
        </p:txBody>
      </p:sp>
      <p:sp>
        <p:nvSpPr>
          <p:cNvPr id="41993" name="Rectangle 12"/>
          <p:cNvSpPr>
            <a:spLocks noChangeArrowheads="1"/>
          </p:cNvSpPr>
          <p:nvPr/>
        </p:nvSpPr>
        <p:spPr bwMode="auto">
          <a:xfrm>
            <a:off x="88900" y="3643313"/>
            <a:ext cx="2863850" cy="3113087"/>
          </a:xfrm>
          <a:prstGeom prst="rect">
            <a:avLst/>
          </a:prstGeom>
          <a:noFill/>
          <a:ln w="9525">
            <a:noFill/>
            <a:miter lim="800000"/>
            <a:headEnd/>
            <a:tailEnd/>
          </a:ln>
        </p:spPr>
        <p:txBody>
          <a:bodyPr>
            <a:spAutoFit/>
          </a:bodyPr>
          <a:lstStyle/>
          <a:p>
            <a:r>
              <a:rPr lang="en-US" b="1" dirty="0">
                <a:latin typeface="Calibri" pitchFamily="34" charset="0"/>
              </a:rPr>
              <a:t>Human </a:t>
            </a:r>
          </a:p>
          <a:p>
            <a:r>
              <a:rPr lang="en-US" dirty="0">
                <a:latin typeface="Calibri" pitchFamily="34" charset="0"/>
              </a:rPr>
              <a:t>Asian individual  (YH) 	</a:t>
            </a:r>
          </a:p>
          <a:p>
            <a:r>
              <a:rPr lang="en-US" dirty="0">
                <a:latin typeface="Calibri" pitchFamily="34" charset="0"/>
              </a:rPr>
              <a:t>- DNA </a:t>
            </a:r>
            <a:r>
              <a:rPr lang="en-US" dirty="0" err="1">
                <a:latin typeface="Calibri" pitchFamily="34" charset="0"/>
              </a:rPr>
              <a:t>Methylome</a:t>
            </a:r>
            <a:r>
              <a:rPr lang="en-US" dirty="0">
                <a:latin typeface="Calibri" pitchFamily="34" charset="0"/>
              </a:rPr>
              <a:t> 	</a:t>
            </a:r>
          </a:p>
          <a:p>
            <a:r>
              <a:rPr lang="en-US" dirty="0">
                <a:latin typeface="Calibri" pitchFamily="34" charset="0"/>
              </a:rPr>
              <a:t>- Genome Assembly	</a:t>
            </a:r>
          </a:p>
          <a:p>
            <a:r>
              <a:rPr lang="en-US" dirty="0">
                <a:latin typeface="Calibri" pitchFamily="34" charset="0"/>
              </a:rPr>
              <a:t>- </a:t>
            </a:r>
            <a:r>
              <a:rPr lang="en-US" dirty="0" err="1">
                <a:solidFill>
                  <a:srgbClr val="FF0000"/>
                </a:solidFill>
                <a:latin typeface="Calibri" pitchFamily="34" charset="0"/>
              </a:rPr>
              <a:t>Transcriptome</a:t>
            </a:r>
            <a:endParaRPr lang="en-US" dirty="0">
              <a:solidFill>
                <a:srgbClr val="FF0000"/>
              </a:solidFill>
              <a:latin typeface="Calibri" pitchFamily="34" charset="0"/>
            </a:endParaRPr>
          </a:p>
          <a:p>
            <a:r>
              <a:rPr lang="en-US" dirty="0">
                <a:latin typeface="Calibri" pitchFamily="34" charset="0"/>
              </a:rPr>
              <a:t>Cancer (14TB)</a:t>
            </a:r>
          </a:p>
          <a:p>
            <a:r>
              <a:rPr lang="en-US" dirty="0">
                <a:solidFill>
                  <a:srgbClr val="FF0000"/>
                </a:solidFill>
                <a:latin typeface="Calibri" pitchFamily="34" charset="0"/>
              </a:rPr>
              <a:t>Single cell bladder cancer</a:t>
            </a:r>
          </a:p>
          <a:p>
            <a:r>
              <a:rPr lang="en-US" dirty="0">
                <a:latin typeface="Calibri" pitchFamily="34" charset="0"/>
              </a:rPr>
              <a:t>HBV infected </a:t>
            </a:r>
            <a:r>
              <a:rPr lang="en-US" dirty="0" err="1">
                <a:latin typeface="Calibri" pitchFamily="34" charset="0"/>
              </a:rPr>
              <a:t>exomes</a:t>
            </a:r>
            <a:endParaRPr lang="en-US" dirty="0">
              <a:latin typeface="Calibri" pitchFamily="34" charset="0"/>
            </a:endParaRPr>
          </a:p>
          <a:p>
            <a:r>
              <a:rPr lang="en-US" dirty="0">
                <a:latin typeface="Calibri" pitchFamily="34" charset="0"/>
              </a:rPr>
              <a:t>Ancient DNA </a:t>
            </a:r>
          </a:p>
          <a:p>
            <a:r>
              <a:rPr lang="en-US" dirty="0">
                <a:latin typeface="Calibri" pitchFamily="34" charset="0"/>
              </a:rPr>
              <a:t>- </a:t>
            </a:r>
            <a:r>
              <a:rPr lang="en-US" dirty="0" err="1">
                <a:latin typeface="Calibri" pitchFamily="34" charset="0"/>
              </a:rPr>
              <a:t>Saqqaq</a:t>
            </a:r>
            <a:r>
              <a:rPr lang="en-US" dirty="0">
                <a:latin typeface="Calibri" pitchFamily="34" charset="0"/>
              </a:rPr>
              <a:t> Eskimo </a:t>
            </a:r>
          </a:p>
          <a:p>
            <a:r>
              <a:rPr lang="en-US" dirty="0">
                <a:latin typeface="Calibri" pitchFamily="34" charset="0"/>
              </a:rPr>
              <a:t>- Aboriginal Australian </a:t>
            </a:r>
          </a:p>
        </p:txBody>
      </p:sp>
      <p:sp>
        <p:nvSpPr>
          <p:cNvPr id="41994" name="Rectangle 13"/>
          <p:cNvSpPr>
            <a:spLocks noChangeArrowheads="1"/>
          </p:cNvSpPr>
          <p:nvPr/>
        </p:nvSpPr>
        <p:spPr bwMode="auto">
          <a:xfrm>
            <a:off x="3621088" y="1695450"/>
            <a:ext cx="3084512" cy="4247317"/>
          </a:xfrm>
          <a:prstGeom prst="rect">
            <a:avLst/>
          </a:prstGeom>
          <a:noFill/>
          <a:ln w="9525">
            <a:noFill/>
            <a:miter lim="800000"/>
            <a:headEnd/>
            <a:tailEnd/>
          </a:ln>
        </p:spPr>
        <p:txBody>
          <a:bodyPr>
            <a:spAutoFit/>
          </a:bodyPr>
          <a:lstStyle/>
          <a:p>
            <a:r>
              <a:rPr lang="en-US" b="1" dirty="0">
                <a:latin typeface="Calibri" pitchFamily="34" charset="0"/>
              </a:rPr>
              <a:t>Vertebrates</a:t>
            </a:r>
          </a:p>
          <a:p>
            <a:r>
              <a:rPr lang="en-US" dirty="0">
                <a:solidFill>
                  <a:srgbClr val="FF0000"/>
                </a:solidFill>
                <a:latin typeface="Calibri" pitchFamily="34" charset="0"/>
              </a:rPr>
              <a:t>Darwin’s </a:t>
            </a:r>
            <a:r>
              <a:rPr lang="en-US" dirty="0" smtClean="0">
                <a:solidFill>
                  <a:srgbClr val="FF0000"/>
                </a:solidFill>
                <a:latin typeface="Calibri" pitchFamily="34" charset="0"/>
              </a:rPr>
              <a:t>Finch</a:t>
            </a:r>
          </a:p>
          <a:p>
            <a:r>
              <a:rPr lang="en-US" dirty="0" smtClean="0">
                <a:latin typeface="Calibri" pitchFamily="34" charset="0"/>
              </a:rPr>
              <a:t>Giant </a:t>
            </a:r>
            <a:r>
              <a:rPr lang="en-US" dirty="0">
                <a:latin typeface="Calibri" pitchFamily="34" charset="0"/>
              </a:rPr>
              <a:t>panda Macaque </a:t>
            </a:r>
          </a:p>
          <a:p>
            <a:pPr>
              <a:buFontTx/>
              <a:buChar char="-"/>
            </a:pPr>
            <a:r>
              <a:rPr lang="en-US" dirty="0">
                <a:latin typeface="Calibri" pitchFamily="34" charset="0"/>
              </a:rPr>
              <a:t>Chinese rhesus </a:t>
            </a:r>
          </a:p>
          <a:p>
            <a:pPr>
              <a:buFontTx/>
              <a:buChar char="-"/>
            </a:pPr>
            <a:r>
              <a:rPr lang="en-US" dirty="0">
                <a:latin typeface="Calibri" pitchFamily="34" charset="0"/>
              </a:rPr>
              <a:t>Crab-eating</a:t>
            </a:r>
          </a:p>
          <a:p>
            <a:r>
              <a:rPr lang="en-US" i="1" dirty="0">
                <a:solidFill>
                  <a:schemeClr val="hlink"/>
                </a:solidFill>
                <a:latin typeface="Calibri" pitchFamily="34" charset="0"/>
              </a:rPr>
              <a:t>Mini-Pig</a:t>
            </a:r>
          </a:p>
          <a:p>
            <a:r>
              <a:rPr lang="en-US" dirty="0">
                <a:latin typeface="Calibri" pitchFamily="34" charset="0"/>
              </a:rPr>
              <a:t>Naked mole rat  </a:t>
            </a:r>
          </a:p>
          <a:p>
            <a:r>
              <a:rPr lang="en-US" i="1" dirty="0">
                <a:solidFill>
                  <a:schemeClr val="hlink"/>
                </a:solidFill>
                <a:latin typeface="Calibri" pitchFamily="34" charset="0"/>
              </a:rPr>
              <a:t>Parrot, Puerto Rican</a:t>
            </a:r>
            <a:r>
              <a:rPr lang="en-US" i="1" dirty="0">
                <a:latin typeface="Calibri" pitchFamily="34" charset="0"/>
              </a:rPr>
              <a:t> </a:t>
            </a:r>
            <a:endParaRPr lang="en-US" i="1" dirty="0">
              <a:solidFill>
                <a:srgbClr val="FF0000"/>
              </a:solidFill>
              <a:latin typeface="Calibri" pitchFamily="34" charset="0"/>
            </a:endParaRPr>
          </a:p>
          <a:p>
            <a:r>
              <a:rPr lang="en-US" dirty="0">
                <a:solidFill>
                  <a:srgbClr val="FF0000"/>
                </a:solidFill>
                <a:latin typeface="Calibri" pitchFamily="34" charset="0"/>
              </a:rPr>
              <a:t>Penguin </a:t>
            </a:r>
          </a:p>
          <a:p>
            <a:r>
              <a:rPr lang="en-US" dirty="0">
                <a:solidFill>
                  <a:srgbClr val="FF0000"/>
                </a:solidFill>
                <a:latin typeface="Calibri" pitchFamily="34" charset="0"/>
              </a:rPr>
              <a:t>- Emperor penguin</a:t>
            </a:r>
          </a:p>
          <a:p>
            <a:r>
              <a:rPr lang="en-US" dirty="0">
                <a:solidFill>
                  <a:srgbClr val="FF0000"/>
                </a:solidFill>
                <a:latin typeface="Calibri" pitchFamily="34" charset="0"/>
              </a:rPr>
              <a:t>- </a:t>
            </a:r>
            <a:r>
              <a:rPr lang="en-US" dirty="0" err="1">
                <a:solidFill>
                  <a:srgbClr val="FF0000"/>
                </a:solidFill>
                <a:latin typeface="Calibri" pitchFamily="34" charset="0"/>
              </a:rPr>
              <a:t>Adelie</a:t>
            </a:r>
            <a:r>
              <a:rPr lang="en-US" dirty="0">
                <a:solidFill>
                  <a:srgbClr val="FF0000"/>
                </a:solidFill>
                <a:latin typeface="Calibri" pitchFamily="34" charset="0"/>
              </a:rPr>
              <a:t> penguin</a:t>
            </a:r>
          </a:p>
          <a:p>
            <a:r>
              <a:rPr lang="en-US" dirty="0">
                <a:solidFill>
                  <a:srgbClr val="FF0000"/>
                </a:solidFill>
                <a:latin typeface="Calibri" pitchFamily="34" charset="0"/>
              </a:rPr>
              <a:t>Pigeon, domestic</a:t>
            </a:r>
          </a:p>
          <a:p>
            <a:r>
              <a:rPr lang="en-US" dirty="0">
                <a:solidFill>
                  <a:srgbClr val="FF0000"/>
                </a:solidFill>
                <a:latin typeface="Calibri" pitchFamily="34" charset="0"/>
              </a:rPr>
              <a:t>Polar bear</a:t>
            </a:r>
          </a:p>
          <a:p>
            <a:r>
              <a:rPr lang="en-US" dirty="0">
                <a:solidFill>
                  <a:srgbClr val="FF0000"/>
                </a:solidFill>
                <a:latin typeface="Calibri" pitchFamily="34" charset="0"/>
              </a:rPr>
              <a:t>Sheep</a:t>
            </a:r>
          </a:p>
          <a:p>
            <a:r>
              <a:rPr lang="en-US" dirty="0">
                <a:solidFill>
                  <a:srgbClr val="FF0000"/>
                </a:solidFill>
                <a:latin typeface="Calibri" pitchFamily="34" charset="0"/>
              </a:rPr>
              <a:t>Tibetan antelope</a:t>
            </a:r>
          </a:p>
        </p:txBody>
      </p:sp>
      <p:sp>
        <p:nvSpPr>
          <p:cNvPr id="41995" name="Rectangle 15"/>
          <p:cNvSpPr>
            <a:spLocks noChangeArrowheads="1"/>
          </p:cNvSpPr>
          <p:nvPr/>
        </p:nvSpPr>
        <p:spPr bwMode="auto">
          <a:xfrm>
            <a:off x="101600" y="866775"/>
            <a:ext cx="2641600" cy="2862323"/>
          </a:xfrm>
          <a:prstGeom prst="rect">
            <a:avLst/>
          </a:prstGeom>
          <a:noFill/>
          <a:ln w="9525">
            <a:noFill/>
            <a:miter lim="800000"/>
            <a:headEnd/>
            <a:tailEnd/>
          </a:ln>
        </p:spPr>
        <p:txBody>
          <a:bodyPr>
            <a:spAutoFit/>
          </a:bodyPr>
          <a:lstStyle/>
          <a:p>
            <a:r>
              <a:rPr lang="en-US" b="1" dirty="0">
                <a:latin typeface="Calibri" pitchFamily="34" charset="0"/>
              </a:rPr>
              <a:t>Invertebrate</a:t>
            </a:r>
          </a:p>
          <a:p>
            <a:r>
              <a:rPr lang="en-US" dirty="0">
                <a:latin typeface="Calibri" pitchFamily="34" charset="0"/>
              </a:rPr>
              <a:t>Ant </a:t>
            </a:r>
          </a:p>
          <a:p>
            <a:r>
              <a:rPr lang="en-US" dirty="0">
                <a:latin typeface="Calibri" pitchFamily="34" charset="0"/>
              </a:rPr>
              <a:t>- Florida carpenter ant</a:t>
            </a:r>
          </a:p>
          <a:p>
            <a:r>
              <a:rPr lang="en-US" dirty="0">
                <a:latin typeface="Calibri" pitchFamily="34" charset="0"/>
              </a:rPr>
              <a:t>- </a:t>
            </a:r>
            <a:r>
              <a:rPr lang="en-US" dirty="0" err="1">
                <a:latin typeface="Calibri" pitchFamily="34" charset="0"/>
              </a:rPr>
              <a:t>Jerdon’s</a:t>
            </a:r>
            <a:r>
              <a:rPr lang="en-US" dirty="0">
                <a:latin typeface="Calibri" pitchFamily="34" charset="0"/>
              </a:rPr>
              <a:t> jumping ant</a:t>
            </a:r>
          </a:p>
          <a:p>
            <a:r>
              <a:rPr lang="en-US" dirty="0">
                <a:latin typeface="Calibri" pitchFamily="34" charset="0"/>
              </a:rPr>
              <a:t>- Leaf-cutter ant</a:t>
            </a:r>
          </a:p>
          <a:p>
            <a:r>
              <a:rPr lang="en-US" dirty="0">
                <a:latin typeface="Calibri" pitchFamily="34" charset="0"/>
              </a:rPr>
              <a:t>Roundworm</a:t>
            </a:r>
          </a:p>
          <a:p>
            <a:r>
              <a:rPr lang="en-US" dirty="0" err="1">
                <a:latin typeface="Calibri" pitchFamily="34" charset="0"/>
              </a:rPr>
              <a:t>Schistosoma</a:t>
            </a:r>
            <a:endParaRPr lang="en-US" dirty="0">
              <a:latin typeface="Calibri" pitchFamily="34" charset="0"/>
            </a:endParaRPr>
          </a:p>
          <a:p>
            <a:r>
              <a:rPr lang="en-US" dirty="0" smtClean="0">
                <a:latin typeface="Calibri" pitchFamily="34" charset="0"/>
              </a:rPr>
              <a:t>Silkworm</a:t>
            </a:r>
          </a:p>
          <a:p>
            <a:r>
              <a:rPr lang="en-US" dirty="0" smtClean="0"/>
              <a:t>Parasitic nematode</a:t>
            </a:r>
          </a:p>
          <a:p>
            <a:r>
              <a:rPr lang="en-US" dirty="0" smtClean="0">
                <a:latin typeface="Calibri" pitchFamily="34" charset="0"/>
              </a:rPr>
              <a:t>Pacific oyster</a:t>
            </a:r>
            <a:endParaRPr lang="en-US" dirty="0">
              <a:latin typeface="Calibri" pitchFamily="34" charset="0"/>
            </a:endParaRPr>
          </a:p>
        </p:txBody>
      </p:sp>
      <p:sp>
        <p:nvSpPr>
          <p:cNvPr id="41996" name="TextBox 4"/>
          <p:cNvSpPr txBox="1">
            <a:spLocks noChangeArrowheads="1"/>
          </p:cNvSpPr>
          <p:nvPr/>
        </p:nvSpPr>
        <p:spPr bwMode="auto">
          <a:xfrm>
            <a:off x="5462588" y="866775"/>
            <a:ext cx="3796156" cy="769441"/>
          </a:xfrm>
          <a:prstGeom prst="rect">
            <a:avLst/>
          </a:prstGeom>
          <a:noFill/>
          <a:ln w="9525">
            <a:noFill/>
            <a:miter lim="800000"/>
            <a:headEnd/>
            <a:tailEnd/>
          </a:ln>
        </p:spPr>
        <p:txBody>
          <a:bodyPr wrap="none">
            <a:spAutoFit/>
          </a:bodyPr>
          <a:lstStyle/>
          <a:p>
            <a:r>
              <a:rPr lang="en-US" sz="2200" dirty="0">
                <a:solidFill>
                  <a:srgbClr val="FF0000"/>
                </a:solidFill>
                <a:latin typeface="Calibri" pitchFamily="34" charset="0"/>
              </a:rPr>
              <a:t>Released pre-publication</a:t>
            </a:r>
          </a:p>
          <a:p>
            <a:r>
              <a:rPr lang="en-US" sz="2200" i="1" dirty="0">
                <a:solidFill>
                  <a:schemeClr val="hlink"/>
                </a:solidFill>
                <a:latin typeface="Calibri" pitchFamily="34" charset="0"/>
              </a:rPr>
              <a:t>Paper </a:t>
            </a:r>
            <a:r>
              <a:rPr lang="en-US" sz="2200" i="1" dirty="0" smtClean="0">
                <a:solidFill>
                  <a:schemeClr val="hlink"/>
                </a:solidFill>
                <a:latin typeface="Calibri" pitchFamily="34" charset="0"/>
              </a:rPr>
              <a:t>published </a:t>
            </a:r>
            <a:r>
              <a:rPr lang="en-US" sz="2200" i="1" dirty="0">
                <a:solidFill>
                  <a:schemeClr val="hlink"/>
                </a:solidFill>
                <a:latin typeface="Calibri" pitchFamily="34" charset="0"/>
              </a:rPr>
              <a:t>in </a:t>
            </a:r>
            <a:r>
              <a:rPr lang="en-US" sz="2200" i="1" dirty="0" err="1">
                <a:solidFill>
                  <a:schemeClr val="hlink"/>
                </a:solidFill>
                <a:latin typeface="Calibri" pitchFamily="34" charset="0"/>
              </a:rPr>
              <a:t>GigaScience</a:t>
            </a:r>
            <a:endParaRPr lang="en-US" sz="2200" i="1" dirty="0">
              <a:solidFill>
                <a:schemeClr val="hlink"/>
              </a:solidFill>
              <a:latin typeface="Calibri" pitchFamily="34" charset="0"/>
            </a:endParaRPr>
          </a:p>
        </p:txBody>
      </p:sp>
      <p:pic>
        <p:nvPicPr>
          <p:cNvPr id="15" name="Picture 14" descr="BGI-LOGO.png"/>
          <p:cNvPicPr>
            <a:picLocks noChangeAspect="1"/>
          </p:cNvPicPr>
          <p:nvPr/>
        </p:nvPicPr>
        <p:blipFill>
          <a:blip r:embed="rId6">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7694225" y="6184929"/>
            <a:ext cx="1227525" cy="507941"/>
          </a:xfrm>
          <a:prstGeom prst="rect">
            <a:avLst/>
          </a:prstGeom>
        </p:spPr>
      </p:pic>
      <p:sp>
        <p:nvSpPr>
          <p:cNvPr id="3" name="TextBox 2"/>
          <p:cNvSpPr txBox="1"/>
          <p:nvPr/>
        </p:nvSpPr>
        <p:spPr>
          <a:xfrm>
            <a:off x="5736985" y="6266934"/>
            <a:ext cx="1315497" cy="369332"/>
          </a:xfrm>
          <a:prstGeom prst="rect">
            <a:avLst/>
          </a:prstGeom>
          <a:noFill/>
        </p:spPr>
        <p:txBody>
          <a:bodyPr wrap="none" rtlCol="0">
            <a:spAutoFit/>
          </a:bodyPr>
          <a:lstStyle/>
          <a:p>
            <a:r>
              <a:rPr lang="en-US" dirty="0" smtClean="0"/>
              <a:t>39 data sets</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867109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7568349" y="230929"/>
            <a:ext cx="1366199" cy="603405"/>
          </a:xfrm>
          <a:prstGeom prst="rect">
            <a:avLst/>
          </a:prstGeom>
        </p:spPr>
      </p:pic>
      <p:pic>
        <p:nvPicPr>
          <p:cNvPr id="3" name="Picture 2" descr="Screen shot 2011-11-11 at 4.10.56 PM.png"/>
          <p:cNvPicPr>
            <a:picLocks noChangeAspect="1"/>
          </p:cNvPicPr>
          <p:nvPr/>
        </p:nvPicPr>
        <p:blipFill>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66559" y="252195"/>
            <a:ext cx="2527300" cy="609600"/>
          </a:xfrm>
          <a:prstGeom prst="rect">
            <a:avLst/>
          </a:prstGeom>
        </p:spPr>
      </p:pic>
      <p:pic>
        <p:nvPicPr>
          <p:cNvPr id="5" name="Picture 4"/>
          <p:cNvPicPr>
            <a:picLocks noChangeAspect="1"/>
          </p:cNvPicPr>
          <p:nvPr/>
        </p:nvPicPr>
        <p:blipFill>
          <a:blip r:embed="rId5"/>
          <a:stretch>
            <a:fillRect/>
          </a:stretch>
        </p:blipFill>
        <p:spPr>
          <a:xfrm>
            <a:off x="6376764" y="5804024"/>
            <a:ext cx="1676400" cy="685800"/>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6379535" y="5165368"/>
            <a:ext cx="2425700" cy="469900"/>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8130414" y="5788298"/>
            <a:ext cx="935368" cy="701526"/>
          </a:xfrm>
          <a:prstGeom prst="rect">
            <a:avLst/>
          </a:prstGeom>
        </p:spPr>
      </p:pic>
      <p:sp>
        <p:nvSpPr>
          <p:cNvPr id="8" name="TextBox 7"/>
          <p:cNvSpPr txBox="1"/>
          <p:nvPr/>
        </p:nvSpPr>
        <p:spPr>
          <a:xfrm>
            <a:off x="2958519" y="110404"/>
            <a:ext cx="3769181" cy="830997"/>
          </a:xfrm>
          <a:prstGeom prst="rect">
            <a:avLst/>
          </a:prstGeom>
          <a:noFill/>
        </p:spPr>
        <p:txBody>
          <a:bodyPr wrap="none" rtlCol="0">
            <a:spAutoFit/>
          </a:bodyPr>
          <a:lstStyle/>
          <a:p>
            <a:r>
              <a:rPr lang="en-US" sz="2400" dirty="0" smtClean="0">
                <a:solidFill>
                  <a:srgbClr val="00B050"/>
                </a:solidFill>
              </a:rPr>
              <a:t>Currently: 39 public datasets</a:t>
            </a:r>
          </a:p>
          <a:p>
            <a:r>
              <a:rPr lang="en-US" sz="2400" dirty="0" smtClean="0">
                <a:solidFill>
                  <a:srgbClr val="FF0000"/>
                </a:solidFill>
              </a:rPr>
              <a:t>*10 citations in references*</a:t>
            </a:r>
            <a:endParaRPr lang="en-US" sz="2400" dirty="0">
              <a:solidFill>
                <a:srgbClr val="FF0000"/>
              </a:solidFill>
            </a:endParaRPr>
          </a:p>
        </p:txBody>
      </p:sp>
      <p:sp>
        <p:nvSpPr>
          <p:cNvPr id="11" name="Rectangle 10"/>
          <p:cNvSpPr/>
          <p:nvPr/>
        </p:nvSpPr>
        <p:spPr>
          <a:xfrm>
            <a:off x="91175" y="983996"/>
            <a:ext cx="2747717" cy="1477328"/>
          </a:xfrm>
          <a:prstGeom prst="rect">
            <a:avLst/>
          </a:prstGeom>
        </p:spPr>
        <p:txBody>
          <a:bodyPr wrap="square">
            <a:spAutoFit/>
          </a:bodyPr>
          <a:lstStyle/>
          <a:p>
            <a:r>
              <a:rPr lang="en-US" b="1" dirty="0" smtClean="0">
                <a:solidFill>
                  <a:schemeClr val="bg1">
                    <a:lumMod val="95000"/>
                  </a:schemeClr>
                </a:solidFill>
              </a:rPr>
              <a:t>Humans </a:t>
            </a:r>
          </a:p>
          <a:p>
            <a:r>
              <a:rPr lang="en-US" dirty="0" smtClean="0">
                <a:solidFill>
                  <a:schemeClr val="bg1">
                    <a:lumMod val="95000"/>
                  </a:schemeClr>
                </a:solidFill>
              </a:rPr>
              <a:t>Ancient DNA</a:t>
            </a:r>
          </a:p>
          <a:p>
            <a:r>
              <a:rPr lang="en-US" dirty="0" smtClean="0">
                <a:solidFill>
                  <a:schemeClr val="bg1">
                    <a:lumMod val="95000"/>
                  </a:schemeClr>
                </a:solidFill>
              </a:rPr>
              <a:t>- Aboriginal Australian</a:t>
            </a:r>
          </a:p>
          <a:p>
            <a:r>
              <a:rPr lang="en-US" dirty="0" smtClean="0">
                <a:solidFill>
                  <a:schemeClr val="bg1">
                    <a:lumMod val="95000"/>
                  </a:schemeClr>
                </a:solidFill>
              </a:rPr>
              <a:t>- </a:t>
            </a:r>
            <a:r>
              <a:rPr lang="en-US" dirty="0" err="1" smtClean="0">
                <a:solidFill>
                  <a:schemeClr val="bg1">
                    <a:lumMod val="95000"/>
                  </a:schemeClr>
                </a:solidFill>
              </a:rPr>
              <a:t>Saqqaq</a:t>
            </a:r>
            <a:r>
              <a:rPr lang="en-US" dirty="0" smtClean="0">
                <a:solidFill>
                  <a:schemeClr val="bg1">
                    <a:lumMod val="95000"/>
                  </a:schemeClr>
                </a:solidFill>
              </a:rPr>
              <a:t> Eskimo </a:t>
            </a:r>
          </a:p>
          <a:p>
            <a:r>
              <a:rPr lang="en-US" dirty="0" smtClean="0"/>
              <a:t>Asian </a:t>
            </a:r>
            <a:r>
              <a:rPr lang="en-US" dirty="0"/>
              <a:t>individual  (YH) </a:t>
            </a:r>
          </a:p>
        </p:txBody>
      </p:sp>
      <p:pic>
        <p:nvPicPr>
          <p:cNvPr id="13" name="Picture 5"/>
          <p:cNvPicPr>
            <a:picLocks noChangeAspect="1" noChangeArrowheads="1"/>
          </p:cNvPicPr>
          <p:nvPr/>
        </p:nvPicPr>
        <p:blipFill rotWithShape="1">
          <a:blip r:embed="rId8">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l="10349" t="48248" r="67430" b="45426"/>
          <a:stretch/>
        </p:blipFill>
        <p:spPr bwMode="auto">
          <a:xfrm>
            <a:off x="242961" y="3811887"/>
            <a:ext cx="8783598" cy="781378"/>
          </a:xfrm>
          <a:prstGeom prst="rect">
            <a:avLst/>
          </a:prstGeom>
          <a:ln>
            <a:noFill/>
          </a:ln>
        </p:spPr>
        <p:style>
          <a:lnRef idx="1">
            <a:schemeClr val="accent3"/>
          </a:lnRef>
          <a:fillRef idx="2">
            <a:schemeClr val="accent3"/>
          </a:fillRef>
          <a:effectRef idx="1">
            <a:schemeClr val="accent3"/>
          </a:effectRef>
          <a:fontRef idx="minor">
            <a:schemeClr val="dk1"/>
          </a:fontRef>
        </p:style>
      </p:pic>
      <p:pic>
        <p:nvPicPr>
          <p:cNvPr id="18" name="Picture 11"/>
          <p:cNvPicPr>
            <a:picLocks noChangeAspect="1" noChangeArrowheads="1"/>
          </p:cNvPicPr>
          <p:nvPr/>
        </p:nvPicPr>
        <p:blipFill rotWithShape="1">
          <a:blip r:embed="rId9">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l="9801" t="53030" r="67430" b="22820"/>
          <a:stretch/>
        </p:blipFill>
        <p:spPr bwMode="auto">
          <a:xfrm>
            <a:off x="3256771" y="1333257"/>
            <a:ext cx="5642768" cy="1870414"/>
          </a:xfrm>
          <a:prstGeom prst="rect">
            <a:avLst/>
          </a:prstGeom>
          <a:ln>
            <a:noFill/>
          </a:ln>
        </p:spPr>
        <p:style>
          <a:lnRef idx="1">
            <a:schemeClr val="accent3"/>
          </a:lnRef>
          <a:fillRef idx="2">
            <a:schemeClr val="accent3"/>
          </a:fillRef>
          <a:effectRef idx="1">
            <a:schemeClr val="accent3"/>
          </a:effectRef>
          <a:fontRef idx="minor">
            <a:schemeClr val="dk1"/>
          </a:fontRef>
        </p:style>
      </p:pic>
      <p:pic>
        <p:nvPicPr>
          <p:cNvPr id="9" name="Picture 2" descr="http://www.nature.com/nbt/images/journal_header_v3.jpg"/>
          <p:cNvPicPr>
            <a:picLocks noChangeAspect="1" noChangeArrowheads="1"/>
          </p:cNvPicPr>
          <p:nvPr/>
        </p:nvPicPr>
        <p:blipFill rotWithShape="1">
          <a:blip r:embed="rId10">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r="65202" b="14493"/>
          <a:stretch/>
        </p:blipFill>
        <p:spPr bwMode="auto">
          <a:xfrm>
            <a:off x="1063966" y="1326336"/>
            <a:ext cx="1774926" cy="552918"/>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617068998"/>
      </p:ext>
    </p:extLst>
  </p:cSld>
  <p:clrMapOvr>
    <a:masterClrMapping/>
  </p:clrMapOvr>
  <mc:AlternateContent>
    <mc:Choice xmlns:mc="http://schemas.openxmlformats.org/markup-compatibility/2006" xmlns:p14="http://schemas.microsoft.com/office/powerpoint/2010/main" xmlns:p="http://schemas.openxmlformats.org/presentationml/2006/main" xmlns:r="http://schemas.openxmlformats.org/officeDocument/2006/relationships" xmlns:a="http://schemas.openxmlformats.org/drawingml/2006/main" xmlns=""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about the analyses?</a:t>
            </a:r>
            <a:endParaRPr lang="en-US" dirty="0"/>
          </a:p>
        </p:txBody>
      </p:sp>
      <p:pic>
        <p:nvPicPr>
          <p:cNvPr id="17" name="Picture 2" descr="https://mds.datacite.org/resources/images/dc-logo.gif"/>
          <p:cNvPicPr>
            <a:picLocks noChangeAspect="1" noChangeArrowheads="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6088229" y="2151114"/>
            <a:ext cx="831337" cy="908077"/>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pic>
        <p:nvPicPr>
          <p:cNvPr id="18" name="Picture 17"/>
          <p:cNvPicPr>
            <a:picLocks noChangeAspect="1"/>
          </p:cNvPicPr>
          <p:nvPr/>
        </p:nvPicPr>
        <p:blipFill>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7312588" y="4224753"/>
            <a:ext cx="1517972" cy="1127117"/>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19" name="Picture 18" descr="Screen shot 2011-08-08 at 9.34.52 AM.png"/>
          <p:cNvPicPr>
            <a:picLocks noChangeAspect="1"/>
          </p:cNvPicPr>
          <p:nvPr/>
        </p:nvPicPr>
        <p:blipFill>
          <a:blip r:embed="rId5">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6262790" y="3474679"/>
            <a:ext cx="1991670" cy="508820"/>
          </a:xfrm>
          <a:prstGeom prst="rect">
            <a:avLst/>
          </a:prstGeom>
        </p:spPr>
      </p:pic>
      <p:pic>
        <p:nvPicPr>
          <p:cNvPr id="21" name="Picture 20"/>
          <p:cNvPicPr>
            <a:picLocks noChangeAspect="1"/>
          </p:cNvPicPr>
          <p:nvPr/>
        </p:nvPicPr>
        <p:blipFill rotWithShape="1">
          <a:blip r:embed="rId6">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b="15261"/>
          <a:stretch/>
        </p:blipFill>
        <p:spPr bwMode="auto">
          <a:xfrm>
            <a:off x="6990007" y="3000154"/>
            <a:ext cx="1696793" cy="487789"/>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23" name="Picture 22" descr="doi.tiff"/>
          <p:cNvPicPr>
            <a:picLocks noChangeAspect="1"/>
          </p:cNvPicPr>
          <p:nvPr/>
        </p:nvPicPr>
        <p:blipFill>
          <a:blip r:embed="rId7">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7465699" y="2211021"/>
            <a:ext cx="1041400" cy="520700"/>
          </a:xfrm>
          <a:prstGeom prst="rect">
            <a:avLst/>
          </a:prstGeom>
        </p:spPr>
      </p:pic>
      <p:pic>
        <p:nvPicPr>
          <p:cNvPr id="24" name="Picture 23" descr="galaxy.tiff"/>
          <p:cNvPicPr>
            <a:picLocks noChangeAspect="1"/>
          </p:cNvPicPr>
          <p:nvPr/>
        </p:nvPicPr>
        <p:blipFill>
          <a:blip r:embed="rId8">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5836838" y="4035543"/>
            <a:ext cx="1447800" cy="355600"/>
          </a:xfrm>
          <a:prstGeom prst="rect">
            <a:avLst/>
          </a:prstGeom>
        </p:spPr>
      </p:pic>
      <p:sp>
        <p:nvSpPr>
          <p:cNvPr id="35" name="Rounded Rectangle 34"/>
          <p:cNvSpPr/>
          <p:nvPr/>
        </p:nvSpPr>
        <p:spPr>
          <a:xfrm>
            <a:off x="167780" y="1988954"/>
            <a:ext cx="5355215" cy="3618460"/>
          </a:xfrm>
          <a:prstGeom prst="roundRect">
            <a:avLst/>
          </a:prstGeom>
          <a:noFill/>
          <a:ln w="41275"/>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6" name="Straight Arrow Connector 35"/>
          <p:cNvCxnSpPr/>
          <p:nvPr/>
        </p:nvCxnSpPr>
        <p:spPr>
          <a:xfrm flipV="1">
            <a:off x="1767566" y="2656804"/>
            <a:ext cx="1787202" cy="1144981"/>
          </a:xfrm>
          <a:prstGeom prst="straightConnector1">
            <a:avLst/>
          </a:prstGeom>
          <a:ln>
            <a:tailEnd type="arrow"/>
          </a:ln>
          <a:effectLst/>
        </p:spPr>
        <p:style>
          <a:lnRef idx="2">
            <a:schemeClr val="accent1"/>
          </a:lnRef>
          <a:fillRef idx="0">
            <a:schemeClr val="accent1"/>
          </a:fillRef>
          <a:effectRef idx="1">
            <a:schemeClr val="accent1"/>
          </a:effectRef>
          <a:fontRef idx="minor">
            <a:schemeClr val="tx1"/>
          </a:fontRef>
        </p:style>
      </p:cxnSp>
      <p:cxnSp>
        <p:nvCxnSpPr>
          <p:cNvPr id="37" name="Straight Arrow Connector 36"/>
          <p:cNvCxnSpPr/>
          <p:nvPr/>
        </p:nvCxnSpPr>
        <p:spPr>
          <a:xfrm>
            <a:off x="1767566" y="3801785"/>
            <a:ext cx="1809532" cy="843974"/>
          </a:xfrm>
          <a:prstGeom prst="straightConnector1">
            <a:avLst/>
          </a:prstGeom>
          <a:ln>
            <a:tailEnd type="arrow"/>
          </a:ln>
          <a:effectLst/>
        </p:spPr>
        <p:style>
          <a:lnRef idx="2">
            <a:schemeClr val="accent1"/>
          </a:lnRef>
          <a:fillRef idx="0">
            <a:schemeClr val="accent1"/>
          </a:fillRef>
          <a:effectRef idx="1">
            <a:schemeClr val="accent1"/>
          </a:effectRef>
          <a:fontRef idx="minor">
            <a:schemeClr val="tx1"/>
          </a:fontRef>
        </p:style>
      </p:cxnSp>
      <p:sp>
        <p:nvSpPr>
          <p:cNvPr id="38" name="TextBox 37"/>
          <p:cNvSpPr txBox="1"/>
          <p:nvPr/>
        </p:nvSpPr>
        <p:spPr>
          <a:xfrm>
            <a:off x="3904443" y="2772925"/>
            <a:ext cx="1070688" cy="369332"/>
          </a:xfrm>
          <a:prstGeom prst="rect">
            <a:avLst/>
          </a:prstGeom>
          <a:noFill/>
        </p:spPr>
        <p:txBody>
          <a:bodyPr wrap="none" rtlCol="0">
            <a:spAutoFit/>
          </a:bodyPr>
          <a:lstStyle/>
          <a:p>
            <a:pPr algn="ctr"/>
            <a:r>
              <a:rPr lang="en-US" b="1" dirty="0" smtClean="0">
                <a:solidFill>
                  <a:srgbClr val="008000"/>
                </a:solidFill>
              </a:rPr>
              <a:t>Data sets</a:t>
            </a:r>
          </a:p>
        </p:txBody>
      </p:sp>
      <p:sp>
        <p:nvSpPr>
          <p:cNvPr id="39" name="TextBox 38"/>
          <p:cNvSpPr txBox="1"/>
          <p:nvPr/>
        </p:nvSpPr>
        <p:spPr>
          <a:xfrm>
            <a:off x="3852478" y="4793271"/>
            <a:ext cx="1031051" cy="369332"/>
          </a:xfrm>
          <a:prstGeom prst="rect">
            <a:avLst/>
          </a:prstGeom>
          <a:noFill/>
        </p:spPr>
        <p:txBody>
          <a:bodyPr wrap="none" rtlCol="0">
            <a:spAutoFit/>
          </a:bodyPr>
          <a:lstStyle/>
          <a:p>
            <a:pPr algn="ctr"/>
            <a:r>
              <a:rPr lang="en-US" b="1" dirty="0" smtClean="0">
                <a:solidFill>
                  <a:srgbClr val="008000"/>
                </a:solidFill>
              </a:rPr>
              <a:t>Analyses</a:t>
            </a:r>
          </a:p>
        </p:txBody>
      </p:sp>
      <p:sp>
        <p:nvSpPr>
          <p:cNvPr id="40" name="TextBox 39"/>
          <p:cNvSpPr txBox="1"/>
          <p:nvPr/>
        </p:nvSpPr>
        <p:spPr>
          <a:xfrm>
            <a:off x="470251" y="4627945"/>
            <a:ext cx="1327106" cy="646331"/>
          </a:xfrm>
          <a:prstGeom prst="rect">
            <a:avLst/>
          </a:prstGeom>
          <a:noFill/>
        </p:spPr>
        <p:txBody>
          <a:bodyPr wrap="none" rtlCol="0">
            <a:spAutoFit/>
          </a:bodyPr>
          <a:lstStyle/>
          <a:p>
            <a:pPr algn="ctr"/>
            <a:r>
              <a:rPr lang="en-US" b="1" dirty="0" err="1" smtClean="0">
                <a:solidFill>
                  <a:srgbClr val="008000"/>
                </a:solidFill>
              </a:rPr>
              <a:t>GigaScience</a:t>
            </a:r>
            <a:endParaRPr lang="en-US" b="1" dirty="0" smtClean="0">
              <a:solidFill>
                <a:srgbClr val="008000"/>
              </a:solidFill>
            </a:endParaRPr>
          </a:p>
          <a:p>
            <a:pPr algn="ctr"/>
            <a:r>
              <a:rPr lang="en-US" b="1" dirty="0" smtClean="0">
                <a:solidFill>
                  <a:srgbClr val="008000"/>
                </a:solidFill>
              </a:rPr>
              <a:t>paper</a:t>
            </a:r>
            <a:endParaRPr lang="en-US" b="1" dirty="0">
              <a:solidFill>
                <a:srgbClr val="008000"/>
              </a:solidFill>
            </a:endParaRPr>
          </a:p>
        </p:txBody>
      </p:sp>
      <p:pic>
        <p:nvPicPr>
          <p:cNvPr id="41" name="Picture 40" descr="gsci_pig_paper_small.tiff"/>
          <p:cNvPicPr>
            <a:picLocks noChangeAspect="1"/>
          </p:cNvPicPr>
          <p:nvPr/>
        </p:nvPicPr>
        <p:blipFill>
          <a:blip r:embed="rId9">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584392" y="3055154"/>
            <a:ext cx="1098824" cy="1590605"/>
          </a:xfrm>
          <a:prstGeom prst="rect">
            <a:avLst/>
          </a:prstGeom>
          <a:effectLst>
            <a:outerShdw blurRad="50800" dist="38100" dir="2700000" algn="tl" rotWithShape="0">
              <a:srgbClr val="000000">
                <a:alpha val="43000"/>
              </a:srgbClr>
            </a:outerShdw>
          </a:effectLst>
        </p:spPr>
      </p:pic>
      <p:sp>
        <p:nvSpPr>
          <p:cNvPr id="42" name="TextBox 41"/>
          <p:cNvSpPr txBox="1"/>
          <p:nvPr/>
        </p:nvSpPr>
        <p:spPr>
          <a:xfrm rot="19619511">
            <a:off x="2029686" y="2848841"/>
            <a:ext cx="1048259" cy="369332"/>
          </a:xfrm>
          <a:prstGeom prst="rect">
            <a:avLst/>
          </a:prstGeom>
          <a:noFill/>
        </p:spPr>
        <p:txBody>
          <a:bodyPr wrap="none" rtlCol="0">
            <a:spAutoFit/>
          </a:bodyPr>
          <a:lstStyle/>
          <a:p>
            <a:r>
              <a:rPr lang="en-US" dirty="0" smtClean="0">
                <a:solidFill>
                  <a:schemeClr val="tx2"/>
                </a:solidFill>
              </a:rPr>
              <a:t>Linked to</a:t>
            </a:r>
            <a:endParaRPr lang="en-US" dirty="0">
              <a:solidFill>
                <a:schemeClr val="tx2"/>
              </a:solidFill>
            </a:endParaRPr>
          </a:p>
        </p:txBody>
      </p:sp>
      <p:sp>
        <p:nvSpPr>
          <p:cNvPr id="43" name="TextBox 42"/>
          <p:cNvSpPr txBox="1"/>
          <p:nvPr/>
        </p:nvSpPr>
        <p:spPr>
          <a:xfrm rot="1483036">
            <a:off x="2288912" y="3849887"/>
            <a:ext cx="1048259" cy="369332"/>
          </a:xfrm>
          <a:prstGeom prst="rect">
            <a:avLst/>
          </a:prstGeom>
          <a:noFill/>
        </p:spPr>
        <p:txBody>
          <a:bodyPr wrap="none" rtlCol="0">
            <a:spAutoFit/>
          </a:bodyPr>
          <a:lstStyle/>
          <a:p>
            <a:r>
              <a:rPr lang="en-US" dirty="0" smtClean="0">
                <a:solidFill>
                  <a:schemeClr val="tx2"/>
                </a:solidFill>
              </a:rPr>
              <a:t>Linked to</a:t>
            </a:r>
            <a:endParaRPr lang="en-US" dirty="0">
              <a:solidFill>
                <a:schemeClr val="tx2"/>
              </a:solidFill>
            </a:endParaRPr>
          </a:p>
        </p:txBody>
      </p:sp>
      <p:pic>
        <p:nvPicPr>
          <p:cNvPr id="44" name="Picture 43" descr="gigadb_logo.tiff"/>
          <p:cNvPicPr>
            <a:picLocks noChangeAspect="1"/>
          </p:cNvPicPr>
          <p:nvPr/>
        </p:nvPicPr>
        <p:blipFill>
          <a:blip r:embed="rId10">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3671437" y="2404952"/>
            <a:ext cx="1536700" cy="408186"/>
          </a:xfrm>
          <a:prstGeom prst="rect">
            <a:avLst/>
          </a:prstGeom>
        </p:spPr>
      </p:pic>
      <p:pic>
        <p:nvPicPr>
          <p:cNvPr id="45" name="Picture 44" descr="galaxy.tiff"/>
          <p:cNvPicPr>
            <a:picLocks noChangeAspect="1"/>
          </p:cNvPicPr>
          <p:nvPr/>
        </p:nvPicPr>
        <p:blipFill>
          <a:blip r:embed="rId8">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3644103" y="4421461"/>
            <a:ext cx="1447800" cy="355600"/>
          </a:xfrm>
          <a:prstGeom prst="rect">
            <a:avLst/>
          </a:prstGeom>
        </p:spPr>
      </p:pic>
      <p:sp>
        <p:nvSpPr>
          <p:cNvPr id="16" name="Rounded Rectangle 15"/>
          <p:cNvSpPr/>
          <p:nvPr/>
        </p:nvSpPr>
        <p:spPr>
          <a:xfrm>
            <a:off x="5738590" y="1986853"/>
            <a:ext cx="3206533" cy="3618460"/>
          </a:xfrm>
          <a:prstGeom prst="roundRect">
            <a:avLst/>
          </a:prstGeom>
          <a:solidFill>
            <a:schemeClr val="bg1">
              <a:alpha val="86000"/>
            </a:schemeClr>
          </a:solidFill>
          <a:ln w="41275"/>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1683216" y="2211021"/>
            <a:ext cx="3524921" cy="1590764"/>
          </a:xfrm>
          <a:prstGeom prst="rect">
            <a:avLst/>
          </a:prstGeom>
          <a:solidFill>
            <a:schemeClr val="bg1">
              <a:alpha val="8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p:cNvSpPr txBox="1"/>
          <p:nvPr/>
        </p:nvSpPr>
        <p:spPr>
          <a:xfrm>
            <a:off x="2188776" y="5865167"/>
            <a:ext cx="4766449" cy="830997"/>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none" rtlCol="0">
            <a:spAutoFit/>
          </a:bodyPr>
          <a:lstStyle/>
          <a:p>
            <a:pPr algn="ctr"/>
            <a:r>
              <a:rPr lang="en-US" sz="2400" dirty="0" smtClean="0"/>
              <a:t>How will we make analyses available</a:t>
            </a:r>
          </a:p>
          <a:p>
            <a:pPr algn="ctr"/>
            <a:r>
              <a:rPr lang="en-US" sz="2400" dirty="0" smtClean="0"/>
              <a:t>for downloading and execution?</a:t>
            </a:r>
            <a:endParaRPr lang="en-US" sz="2400"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3035967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7" name="Cloud"/>
          <p:cNvSpPr>
            <a:spLocks noChangeAspect="1" noEditPoints="1" noChangeArrowheads="1"/>
          </p:cNvSpPr>
          <p:nvPr/>
        </p:nvSpPr>
        <p:spPr bwMode="auto">
          <a:xfrm rot="529544">
            <a:off x="1965093" y="1354485"/>
            <a:ext cx="5391446" cy="361323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FFFF"/>
          </a:solidFill>
          <a:ln w="9525">
            <a:solidFill>
              <a:srgbClr val="000000"/>
            </a:solidFill>
            <a:miter lim="800000"/>
            <a:headEnd/>
            <a:tailEnd/>
          </a:ln>
          <a:effectLst>
            <a:outerShdw dist="107823" dir="2700000" sx="0" sy="0" algn="tl" rotWithShape="0">
              <a:srgbClr val="808080"/>
            </a:outerShdw>
          </a:effectLst>
        </p:spPr>
        <p:txBody>
          <a:bodyPr/>
          <a:lstStyle/>
          <a:p>
            <a:pPr fontAlgn="auto">
              <a:spcBef>
                <a:spcPts val="0"/>
              </a:spcBef>
              <a:spcAft>
                <a:spcPts val="0"/>
              </a:spcAft>
              <a:defRPr/>
            </a:pPr>
            <a:endParaRPr lang="en-US">
              <a:latin typeface="+mn-lt"/>
              <a:ea typeface="+mn-ea"/>
              <a:cs typeface="+mn-cs"/>
            </a:endParaRPr>
          </a:p>
        </p:txBody>
      </p:sp>
      <p:sp>
        <p:nvSpPr>
          <p:cNvPr id="20483" name="Text Box 25"/>
          <p:cNvSpPr txBox="1">
            <a:spLocks noChangeArrowheads="1"/>
          </p:cNvSpPr>
          <p:nvPr/>
        </p:nvSpPr>
        <p:spPr bwMode="auto">
          <a:xfrm>
            <a:off x="742950" y="5134978"/>
            <a:ext cx="7658100" cy="369887"/>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GB" altLang="zh-CN" sz="1800">
                <a:latin typeface="Calibri" charset="0"/>
                <a:ea typeface="宋体" charset="0"/>
                <a:cs typeface="宋体" charset="0"/>
              </a:rPr>
              <a:t>Example workflow: Investigate the evolutionary relationships between proteins </a:t>
            </a:r>
            <a:endParaRPr lang="en-GB" sz="1800">
              <a:latin typeface="Calibri" charset="0"/>
            </a:endParaRPr>
          </a:p>
        </p:txBody>
      </p:sp>
      <p:grpSp>
        <p:nvGrpSpPr>
          <p:cNvPr id="2" name="Group 38"/>
          <p:cNvGrpSpPr>
            <a:grpSpLocks/>
          </p:cNvGrpSpPr>
          <p:nvPr/>
        </p:nvGrpSpPr>
        <p:grpSpPr bwMode="auto">
          <a:xfrm>
            <a:off x="3398838" y="5663615"/>
            <a:ext cx="1625600" cy="581025"/>
            <a:chOff x="3398838" y="5251450"/>
            <a:chExt cx="1625600" cy="581025"/>
          </a:xfrm>
        </p:grpSpPr>
        <p:sp>
          <p:nvSpPr>
            <p:cNvPr id="20516" name="Text Box 30"/>
            <p:cNvSpPr txBox="1">
              <a:spLocks noChangeArrowheads="1"/>
            </p:cNvSpPr>
            <p:nvPr/>
          </p:nvSpPr>
          <p:spPr bwMode="auto">
            <a:xfrm>
              <a:off x="3859213" y="5251450"/>
              <a:ext cx="1165225" cy="581025"/>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GB" sz="1600">
                  <a:solidFill>
                    <a:schemeClr val="tx2"/>
                  </a:solidFill>
                  <a:latin typeface="Calibri" charset="0"/>
                </a:rPr>
                <a:t>Protein</a:t>
              </a:r>
            </a:p>
            <a:p>
              <a:pPr algn="ctr" eaLnBrk="1" hangingPunct="1"/>
              <a:r>
                <a:rPr lang="en-GB" sz="1600">
                  <a:solidFill>
                    <a:schemeClr val="tx2"/>
                  </a:solidFill>
                  <a:latin typeface="Calibri" charset="0"/>
                </a:rPr>
                <a:t>sequences</a:t>
              </a:r>
            </a:p>
          </p:txBody>
        </p:sp>
        <p:sp>
          <p:nvSpPr>
            <p:cNvPr id="20517" name="AutoShape 34"/>
            <p:cNvSpPr>
              <a:spLocks noChangeArrowheads="1"/>
            </p:cNvSpPr>
            <p:nvPr/>
          </p:nvSpPr>
          <p:spPr bwMode="auto">
            <a:xfrm>
              <a:off x="3398838" y="5430838"/>
              <a:ext cx="292100" cy="222250"/>
            </a:xfrm>
            <a:prstGeom prst="rightArrow">
              <a:avLst>
                <a:gd name="adj1" fmla="val 50000"/>
                <a:gd name="adj2" fmla="val 32857"/>
              </a:avLst>
            </a:prstGeom>
            <a:gradFill rotWithShape="1">
              <a:gsLst>
                <a:gs pos="0">
                  <a:srgbClr val="FDE8E7"/>
                </a:gs>
                <a:gs pos="100000">
                  <a:srgbClr val="EC0802"/>
                </a:gs>
              </a:gsLst>
              <a:lin ang="0" scaled="1"/>
            </a:gradFill>
            <a:ln>
              <a:noFill/>
            </a:ln>
            <a:extLs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none" anchor="ctr"/>
            <a:lstStyle/>
            <a:p>
              <a:endParaRPr lang="en-GB">
                <a:latin typeface="Calibri" charset="0"/>
              </a:endParaRPr>
            </a:p>
          </p:txBody>
        </p:sp>
      </p:grpSp>
      <p:sp>
        <p:nvSpPr>
          <p:cNvPr id="36" name="Title 1"/>
          <p:cNvSpPr txBox="1">
            <a:spLocks/>
          </p:cNvSpPr>
          <p:nvPr/>
        </p:nvSpPr>
        <p:spPr>
          <a:xfrm>
            <a:off x="457200" y="274638"/>
            <a:ext cx="8229600" cy="926089"/>
          </a:xfrm>
          <a:prstGeom prst="rect">
            <a:avLst/>
          </a:prstGeom>
        </p:spPr>
        <p:txBody>
          <a:bodyPr>
            <a:normAutofit fontScale="90000"/>
          </a:bodyPr>
          <a:lstStyle/>
          <a:p>
            <a:pPr algn="ctr" defTabSz="914400" fontAlgn="auto">
              <a:spcAft>
                <a:spcPts val="0"/>
              </a:spcAft>
              <a:defRPr/>
            </a:pPr>
            <a:r>
              <a:rPr lang="en-GB" sz="4000" dirty="0" smtClean="0"/>
              <a:t>Bioinformatics data </a:t>
            </a:r>
            <a:r>
              <a:rPr lang="en-GB" sz="4000" dirty="0" smtClean="0">
                <a:latin typeface="+mj-lt"/>
                <a:ea typeface="+mj-ea"/>
                <a:cs typeface="+mj-cs"/>
              </a:rPr>
              <a:t>analyses as workflows</a:t>
            </a:r>
            <a:endParaRPr lang="en-GB" sz="4000" dirty="0">
              <a:latin typeface="+mj-lt"/>
              <a:ea typeface="+mj-ea"/>
              <a:cs typeface="+mj-cs"/>
            </a:endParaRPr>
          </a:p>
        </p:txBody>
      </p:sp>
      <p:pic>
        <p:nvPicPr>
          <p:cNvPr id="20486" name="Picture 28"/>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4613275" y="2692400"/>
            <a:ext cx="996950" cy="404813"/>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20487" name="Picture 29"/>
          <p:cNvPicPr>
            <a:picLocks noChangeAspect="1"/>
          </p:cNvPicPr>
          <p:nvPr/>
        </p:nvPicPr>
        <p:blipFill>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4287838" y="1752600"/>
            <a:ext cx="993775" cy="454025"/>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grpSp>
        <p:nvGrpSpPr>
          <p:cNvPr id="3" name="Group 37"/>
          <p:cNvGrpSpPr>
            <a:grpSpLocks/>
          </p:cNvGrpSpPr>
          <p:nvPr/>
        </p:nvGrpSpPr>
        <p:grpSpPr bwMode="auto">
          <a:xfrm>
            <a:off x="698500" y="5689015"/>
            <a:ext cx="2473325" cy="536575"/>
            <a:chOff x="698500" y="5277563"/>
            <a:chExt cx="2473296" cy="535671"/>
          </a:xfrm>
        </p:grpSpPr>
        <p:sp>
          <p:nvSpPr>
            <p:cNvPr id="20513" name="Text Box 32"/>
            <p:cNvSpPr txBox="1">
              <a:spLocks noChangeArrowheads="1"/>
            </p:cNvSpPr>
            <p:nvPr/>
          </p:nvSpPr>
          <p:spPr bwMode="auto">
            <a:xfrm>
              <a:off x="698500" y="5373688"/>
              <a:ext cx="738188" cy="33655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GB" sz="1600">
                  <a:solidFill>
                    <a:schemeClr val="tx2"/>
                  </a:solidFill>
                  <a:latin typeface="Calibri" charset="0"/>
                </a:rPr>
                <a:t>Query</a:t>
              </a:r>
            </a:p>
          </p:txBody>
        </p:sp>
        <p:sp>
          <p:nvSpPr>
            <p:cNvPr id="20514" name="AutoShape 33"/>
            <p:cNvSpPr>
              <a:spLocks noChangeArrowheads="1"/>
            </p:cNvSpPr>
            <p:nvPr/>
          </p:nvSpPr>
          <p:spPr bwMode="auto">
            <a:xfrm>
              <a:off x="1541463" y="5430838"/>
              <a:ext cx="292100" cy="222250"/>
            </a:xfrm>
            <a:prstGeom prst="rightArrow">
              <a:avLst>
                <a:gd name="adj1" fmla="val 50000"/>
                <a:gd name="adj2" fmla="val 32857"/>
              </a:avLst>
            </a:prstGeom>
            <a:gradFill rotWithShape="1">
              <a:gsLst>
                <a:gs pos="0">
                  <a:srgbClr val="FDE8E7"/>
                </a:gs>
                <a:gs pos="100000">
                  <a:srgbClr val="EC0802"/>
                </a:gs>
              </a:gsLst>
              <a:lin ang="0" scaled="1"/>
            </a:gradFill>
            <a:ln>
              <a:noFill/>
            </a:ln>
            <a:extLs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none" anchor="ctr"/>
            <a:lstStyle/>
            <a:p>
              <a:endParaRPr lang="en-GB">
                <a:latin typeface="Calibri" charset="0"/>
              </a:endParaRPr>
            </a:p>
          </p:txBody>
        </p:sp>
        <p:pic>
          <p:nvPicPr>
            <p:cNvPr id="20515" name="Picture 30"/>
            <p:cNvPicPr>
              <a:picLocks noChangeAspect="1"/>
            </p:cNvPicPr>
            <p:nvPr/>
          </p:nvPicPr>
          <p:blipFill>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2001255" y="5277563"/>
              <a:ext cx="1170541" cy="535671"/>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grpSp>
      <p:pic>
        <p:nvPicPr>
          <p:cNvPr id="20489" name="Picture 31"/>
          <p:cNvPicPr>
            <a:picLocks noChangeAspect="1"/>
          </p:cNvPicPr>
          <p:nvPr/>
        </p:nvPicPr>
        <p:blipFill>
          <a:blip r:embed="rId5">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2809875" y="3298825"/>
            <a:ext cx="676275" cy="447675"/>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20490" name="Picture 32"/>
          <p:cNvPicPr>
            <a:picLocks noChangeAspect="1"/>
          </p:cNvPicPr>
          <p:nvPr/>
        </p:nvPicPr>
        <p:blipFill>
          <a:blip r:embed="rId6">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153025" y="3603625"/>
            <a:ext cx="649288" cy="4318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20491" name="Picture 33"/>
          <p:cNvPicPr>
            <a:picLocks noChangeAspect="1"/>
          </p:cNvPicPr>
          <p:nvPr/>
        </p:nvPicPr>
        <p:blipFill>
          <a:blip r:embed="rId7">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2481263" y="2366963"/>
            <a:ext cx="868362" cy="42545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20492" name="Picture 34"/>
          <p:cNvPicPr>
            <a:picLocks noChangeAspect="1"/>
          </p:cNvPicPr>
          <p:nvPr/>
        </p:nvPicPr>
        <p:blipFill>
          <a:blip r:embed="rId8">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4068763" y="2306638"/>
            <a:ext cx="1173162" cy="293687"/>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20493" name="Picture 40"/>
          <p:cNvPicPr>
            <a:picLocks noChangeAspect="1"/>
          </p:cNvPicPr>
          <p:nvPr/>
        </p:nvPicPr>
        <p:blipFill>
          <a:blip r:embed="rId9">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3359150" y="2806700"/>
            <a:ext cx="1081088" cy="288925"/>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20494" name="Picture 41"/>
          <p:cNvPicPr>
            <a:picLocks noChangeAspect="1"/>
          </p:cNvPicPr>
          <p:nvPr/>
        </p:nvPicPr>
        <p:blipFill>
          <a:blip r:embed="rId10">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3325813" y="3702050"/>
            <a:ext cx="669925" cy="360363"/>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20495" name="Picture 42"/>
          <p:cNvPicPr>
            <a:picLocks noChangeAspect="1"/>
          </p:cNvPicPr>
          <p:nvPr/>
        </p:nvPicPr>
        <p:blipFill>
          <a:blip r:embed="rId11">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394325" y="1870075"/>
            <a:ext cx="1192213" cy="385763"/>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20496" name="Picture 43"/>
          <p:cNvPicPr>
            <a:picLocks noChangeAspect="1"/>
          </p:cNvPicPr>
          <p:nvPr/>
        </p:nvPicPr>
        <p:blipFill>
          <a:blip r:embed="rId1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4295775" y="3883025"/>
            <a:ext cx="431800" cy="327025"/>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20497" name="Picture 44"/>
          <p:cNvPicPr>
            <a:picLocks noChangeAspect="1"/>
          </p:cNvPicPr>
          <p:nvPr/>
        </p:nvPicPr>
        <p:blipFill>
          <a:blip r:embed="rId1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2868613" y="1863725"/>
            <a:ext cx="644525" cy="428625"/>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20498" name="Picture 45"/>
          <p:cNvPicPr>
            <a:picLocks noChangeAspect="1"/>
          </p:cNvPicPr>
          <p:nvPr/>
        </p:nvPicPr>
        <p:blipFill>
          <a:blip r:embed="rId1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686425" y="2555875"/>
            <a:ext cx="758825" cy="503238"/>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grpSp>
        <p:nvGrpSpPr>
          <p:cNvPr id="4" name="Group 53"/>
          <p:cNvGrpSpPr>
            <a:grpSpLocks/>
          </p:cNvGrpSpPr>
          <p:nvPr/>
        </p:nvGrpSpPr>
        <p:grpSpPr bwMode="auto">
          <a:xfrm>
            <a:off x="5145088" y="5549315"/>
            <a:ext cx="3268662" cy="825500"/>
            <a:chOff x="5145088" y="5137150"/>
            <a:chExt cx="3268662" cy="825500"/>
          </a:xfrm>
        </p:grpSpPr>
        <p:sp>
          <p:nvSpPr>
            <p:cNvPr id="20509" name="Text Box 31"/>
            <p:cNvSpPr txBox="1">
              <a:spLocks noChangeArrowheads="1"/>
            </p:cNvSpPr>
            <p:nvPr/>
          </p:nvSpPr>
          <p:spPr bwMode="auto">
            <a:xfrm>
              <a:off x="7350125" y="5137150"/>
              <a:ext cx="1063625" cy="8255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GB" sz="1600">
                  <a:solidFill>
                    <a:schemeClr val="tx2"/>
                  </a:solidFill>
                  <a:latin typeface="Calibri" charset="0"/>
                </a:rPr>
                <a:t>Multiple</a:t>
              </a:r>
            </a:p>
            <a:p>
              <a:pPr algn="ctr" eaLnBrk="1" hangingPunct="1"/>
              <a:r>
                <a:rPr lang="en-GB" sz="1600">
                  <a:solidFill>
                    <a:schemeClr val="tx2"/>
                  </a:solidFill>
                  <a:latin typeface="Calibri" charset="0"/>
                </a:rPr>
                <a:t>sequence</a:t>
              </a:r>
            </a:p>
            <a:p>
              <a:pPr algn="ctr" eaLnBrk="1" hangingPunct="1"/>
              <a:r>
                <a:rPr lang="en-GB" sz="1600">
                  <a:solidFill>
                    <a:schemeClr val="tx2"/>
                  </a:solidFill>
                  <a:latin typeface="Calibri" charset="0"/>
                </a:rPr>
                <a:t>alignment</a:t>
              </a:r>
            </a:p>
          </p:txBody>
        </p:sp>
        <p:sp>
          <p:nvSpPr>
            <p:cNvPr id="20510" name="AutoShape 35"/>
            <p:cNvSpPr>
              <a:spLocks noChangeArrowheads="1"/>
            </p:cNvSpPr>
            <p:nvPr/>
          </p:nvSpPr>
          <p:spPr bwMode="auto">
            <a:xfrm>
              <a:off x="5145088" y="5430838"/>
              <a:ext cx="292100" cy="222250"/>
            </a:xfrm>
            <a:prstGeom prst="rightArrow">
              <a:avLst>
                <a:gd name="adj1" fmla="val 50000"/>
                <a:gd name="adj2" fmla="val 32857"/>
              </a:avLst>
            </a:prstGeom>
            <a:gradFill rotWithShape="1">
              <a:gsLst>
                <a:gs pos="0">
                  <a:srgbClr val="FDE8E7"/>
                </a:gs>
                <a:gs pos="100000">
                  <a:srgbClr val="EC0802"/>
                </a:gs>
              </a:gsLst>
              <a:lin ang="0" scaled="1"/>
            </a:gradFill>
            <a:ln>
              <a:noFill/>
            </a:ln>
            <a:extLs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none" anchor="ctr"/>
            <a:lstStyle/>
            <a:p>
              <a:endParaRPr lang="en-GB">
                <a:latin typeface="Calibri" charset="0"/>
              </a:endParaRPr>
            </a:p>
          </p:txBody>
        </p:sp>
        <p:sp>
          <p:nvSpPr>
            <p:cNvPr id="20511" name="AutoShape 36"/>
            <p:cNvSpPr>
              <a:spLocks noChangeArrowheads="1"/>
            </p:cNvSpPr>
            <p:nvPr/>
          </p:nvSpPr>
          <p:spPr bwMode="auto">
            <a:xfrm>
              <a:off x="6783388" y="5430838"/>
              <a:ext cx="292100" cy="222250"/>
            </a:xfrm>
            <a:prstGeom prst="rightArrow">
              <a:avLst>
                <a:gd name="adj1" fmla="val 50000"/>
                <a:gd name="adj2" fmla="val 32857"/>
              </a:avLst>
            </a:prstGeom>
            <a:gradFill rotWithShape="1">
              <a:gsLst>
                <a:gs pos="0">
                  <a:srgbClr val="FDE8E7"/>
                </a:gs>
                <a:gs pos="100000">
                  <a:srgbClr val="EC0802"/>
                </a:gs>
              </a:gsLst>
              <a:lin ang="0" scaled="1"/>
            </a:gradFill>
            <a:ln>
              <a:noFill/>
            </a:ln>
            <a:extLs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none" anchor="ctr"/>
            <a:lstStyle/>
            <a:p>
              <a:endParaRPr lang="en-GB">
                <a:latin typeface="Calibri" charset="0"/>
              </a:endParaRPr>
            </a:p>
          </p:txBody>
        </p:sp>
        <p:pic>
          <p:nvPicPr>
            <p:cNvPr id="20512" name="Picture 46"/>
            <p:cNvPicPr>
              <a:picLocks noChangeAspect="1"/>
            </p:cNvPicPr>
            <p:nvPr/>
          </p:nvPicPr>
          <p:blipFill>
            <a:blip r:embed="rId1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686272" y="5277563"/>
              <a:ext cx="758681" cy="503549"/>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grpSp>
      <p:pic>
        <p:nvPicPr>
          <p:cNvPr id="20500" name="Picture 47"/>
          <p:cNvPicPr>
            <a:picLocks noChangeAspect="1"/>
          </p:cNvPicPr>
          <p:nvPr/>
        </p:nvPicPr>
        <p:blipFill>
          <a:blip r:embed="rId15">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2017713" y="3001963"/>
            <a:ext cx="1643062" cy="261937"/>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20501" name="Picture 48"/>
          <p:cNvPicPr>
            <a:picLocks noChangeAspect="1"/>
          </p:cNvPicPr>
          <p:nvPr/>
        </p:nvPicPr>
        <p:blipFill>
          <a:blip r:embed="rId16">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3465513" y="2389188"/>
            <a:ext cx="585787" cy="390525"/>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20502" name="Picture 49"/>
          <p:cNvPicPr>
            <a:picLocks noChangeAspect="1"/>
          </p:cNvPicPr>
          <p:nvPr/>
        </p:nvPicPr>
        <p:blipFill>
          <a:blip r:embed="rId17">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4197350" y="3163888"/>
            <a:ext cx="600075" cy="401637"/>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20503" name="Picture 50"/>
          <p:cNvPicPr>
            <a:picLocks noChangeAspect="1"/>
          </p:cNvPicPr>
          <p:nvPr/>
        </p:nvPicPr>
        <p:blipFill>
          <a:blip r:embed="rId18">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715000" y="3125788"/>
            <a:ext cx="730250" cy="385762"/>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20504" name="Picture 51"/>
          <p:cNvPicPr>
            <a:picLocks noChangeAspect="1"/>
          </p:cNvPicPr>
          <p:nvPr/>
        </p:nvPicPr>
        <p:blipFill>
          <a:blip r:embed="rId19">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3487738" y="3146425"/>
            <a:ext cx="584200" cy="4191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20505" name="Picture 52"/>
          <p:cNvPicPr>
            <a:picLocks noChangeAspect="1"/>
          </p:cNvPicPr>
          <p:nvPr/>
        </p:nvPicPr>
        <p:blipFill>
          <a:blip r:embed="rId20">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3659188" y="1752600"/>
            <a:ext cx="538162" cy="496888"/>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20506" name="Picture 54"/>
          <p:cNvPicPr>
            <a:picLocks noChangeAspect="1"/>
          </p:cNvPicPr>
          <p:nvPr/>
        </p:nvPicPr>
        <p:blipFill>
          <a:blip r:embed="rId21">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070475" y="3146425"/>
            <a:ext cx="422275" cy="38735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20507" name="Picture 37" descr="arrayexpress.png"/>
          <p:cNvPicPr>
            <a:picLocks noChangeAspect="1"/>
          </p:cNvPicPr>
          <p:nvPr/>
        </p:nvPicPr>
        <p:blipFill>
          <a:blip r:embed="rId2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3971925" y="4303713"/>
            <a:ext cx="1114425" cy="188912"/>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20508" name="Picture 38" descr="logo_microarry_prof.gif"/>
          <p:cNvPicPr>
            <a:picLocks noChangeAspect="1"/>
          </p:cNvPicPr>
          <p:nvPr/>
        </p:nvPicPr>
        <p:blipFill>
          <a:blip r:embed="rId2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6326188" y="3511550"/>
            <a:ext cx="520700" cy="346075"/>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826211437"/>
      </p:ext>
    </p:extLst>
  </p:cSld>
  <p:clrMapOvr>
    <a:masterClrMapping/>
  </p:clrMapOvr>
  <p:transition advTm="139016"/>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accel="50000" decel="5000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accel="50000" decel="5000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accel="50000" decel="5000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9062"/>
            <a:ext cx="8229600" cy="1143000"/>
          </a:xfrm>
        </p:spPr>
        <p:txBody>
          <a:bodyPr>
            <a:normAutofit/>
          </a:bodyPr>
          <a:lstStyle/>
          <a:p>
            <a:r>
              <a:rPr lang="en-US" sz="2800" dirty="0" smtClean="0"/>
              <a:t>Implement </a:t>
            </a:r>
            <a:r>
              <a:rPr lang="en-US" sz="2800" dirty="0" err="1" smtClean="0"/>
              <a:t>GigaScience</a:t>
            </a:r>
            <a:r>
              <a:rPr lang="en-US" sz="2800" dirty="0" smtClean="0"/>
              <a:t> workflows</a:t>
            </a:r>
            <a:br>
              <a:rPr lang="en-US" sz="2800" dirty="0" smtClean="0"/>
            </a:br>
            <a:r>
              <a:rPr lang="en-US" sz="2800" dirty="0" smtClean="0"/>
              <a:t>in a community-accepted format</a:t>
            </a:r>
            <a:endParaRPr lang="en-US" sz="2800" dirty="0"/>
          </a:p>
        </p:txBody>
      </p:sp>
      <p:pic>
        <p:nvPicPr>
          <p:cNvPr id="3" name="Picture 2" descr="galaxy_web.tiff"/>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367217" y="1316038"/>
            <a:ext cx="6398601" cy="4463675"/>
          </a:xfrm>
          <a:prstGeom prst="rect">
            <a:avLst/>
          </a:prstGeom>
          <a:effectLst>
            <a:outerShdw blurRad="50800" dist="38100" dir="2700000" algn="tl" rotWithShape="0">
              <a:srgbClr val="000000">
                <a:alpha val="43000"/>
              </a:srgbClr>
            </a:outerShdw>
          </a:effectLst>
        </p:spPr>
      </p:pic>
      <p:sp>
        <p:nvSpPr>
          <p:cNvPr id="4" name="Rectangle 3"/>
          <p:cNvSpPr/>
          <p:nvPr/>
        </p:nvSpPr>
        <p:spPr>
          <a:xfrm>
            <a:off x="1220300" y="6008469"/>
            <a:ext cx="4692435" cy="646331"/>
          </a:xfrm>
          <a:prstGeom prst="rect">
            <a:avLst/>
          </a:prstGeom>
        </p:spPr>
        <p:txBody>
          <a:bodyPr wrap="none">
            <a:spAutoFit/>
          </a:bodyPr>
          <a:lstStyle/>
          <a:p>
            <a:r>
              <a:rPr lang="en-US" sz="3600" dirty="0" smtClean="0"/>
              <a:t>http://</a:t>
            </a:r>
            <a:r>
              <a:rPr lang="en-US" sz="3600" dirty="0" err="1" smtClean="0"/>
              <a:t>galaxyproject.org</a:t>
            </a:r>
            <a:endParaRPr lang="en-US" sz="3600" dirty="0"/>
          </a:p>
        </p:txBody>
      </p:sp>
      <p:grpSp>
        <p:nvGrpSpPr>
          <p:cNvPr id="16" name="Group 15"/>
          <p:cNvGrpSpPr/>
          <p:nvPr/>
        </p:nvGrpSpPr>
        <p:grpSpPr>
          <a:xfrm>
            <a:off x="6933738" y="2534179"/>
            <a:ext cx="2057675" cy="825500"/>
            <a:chOff x="6949258" y="2197100"/>
            <a:chExt cx="2057675" cy="825500"/>
          </a:xfrm>
        </p:grpSpPr>
        <p:sp>
          <p:nvSpPr>
            <p:cNvPr id="5" name="TextBox 4"/>
            <p:cNvSpPr txBox="1"/>
            <p:nvPr/>
          </p:nvSpPr>
          <p:spPr>
            <a:xfrm>
              <a:off x="6980297" y="2286685"/>
              <a:ext cx="1995596" cy="646331"/>
            </a:xfrm>
            <a:prstGeom prst="rect">
              <a:avLst/>
            </a:prstGeom>
            <a:noFill/>
          </p:spPr>
          <p:txBody>
            <a:bodyPr wrap="none" rtlCol="0">
              <a:spAutoFit/>
            </a:bodyPr>
            <a:lstStyle/>
            <a:p>
              <a:pPr algn="ctr"/>
              <a:r>
                <a:rPr lang="en-US" dirty="0" smtClean="0"/>
                <a:t>Over 20,000 main </a:t>
              </a:r>
            </a:p>
            <a:p>
              <a:pPr algn="ctr"/>
              <a:r>
                <a:rPr lang="en-US" dirty="0" smtClean="0"/>
                <a:t>Galaxy server users</a:t>
              </a:r>
              <a:endParaRPr lang="en-US" dirty="0"/>
            </a:p>
          </p:txBody>
        </p:sp>
        <p:sp>
          <p:nvSpPr>
            <p:cNvPr id="9" name="Rounded Rectangle 8"/>
            <p:cNvSpPr/>
            <p:nvPr/>
          </p:nvSpPr>
          <p:spPr>
            <a:xfrm>
              <a:off x="6949258" y="2197100"/>
              <a:ext cx="2057675" cy="825500"/>
            </a:xfrm>
            <a:prstGeom prst="roundRect">
              <a:avLst/>
            </a:prstGeom>
            <a:noFill/>
            <a:ln w="34925">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7" name="Group 16"/>
          <p:cNvGrpSpPr/>
          <p:nvPr/>
        </p:nvGrpSpPr>
        <p:grpSpPr>
          <a:xfrm>
            <a:off x="6933738" y="3727714"/>
            <a:ext cx="2057675" cy="825500"/>
            <a:chOff x="6949258" y="3244850"/>
            <a:chExt cx="2057675" cy="825500"/>
          </a:xfrm>
        </p:grpSpPr>
        <p:sp>
          <p:nvSpPr>
            <p:cNvPr id="7" name="TextBox 6"/>
            <p:cNvSpPr txBox="1"/>
            <p:nvPr/>
          </p:nvSpPr>
          <p:spPr>
            <a:xfrm>
              <a:off x="7109909" y="3334435"/>
              <a:ext cx="1736373" cy="646331"/>
            </a:xfrm>
            <a:prstGeom prst="rect">
              <a:avLst/>
            </a:prstGeom>
            <a:noFill/>
          </p:spPr>
          <p:txBody>
            <a:bodyPr wrap="none" rtlCol="0">
              <a:spAutoFit/>
            </a:bodyPr>
            <a:lstStyle/>
            <a:p>
              <a:pPr algn="ctr"/>
              <a:r>
                <a:rPr lang="en-US" dirty="0" smtClean="0"/>
                <a:t>Over 500 papers</a:t>
              </a:r>
            </a:p>
            <a:p>
              <a:pPr algn="ctr"/>
              <a:r>
                <a:rPr lang="en-US" dirty="0"/>
                <a:t>c</a:t>
              </a:r>
              <a:r>
                <a:rPr lang="en-US" dirty="0" smtClean="0"/>
                <a:t>iting Galaxy use</a:t>
              </a:r>
            </a:p>
          </p:txBody>
        </p:sp>
        <p:sp>
          <p:nvSpPr>
            <p:cNvPr id="10" name="Rounded Rectangle 9"/>
            <p:cNvSpPr/>
            <p:nvPr/>
          </p:nvSpPr>
          <p:spPr>
            <a:xfrm>
              <a:off x="6949258" y="3244850"/>
              <a:ext cx="2057675" cy="825500"/>
            </a:xfrm>
            <a:prstGeom prst="roundRect">
              <a:avLst/>
            </a:prstGeom>
            <a:noFill/>
            <a:ln w="34925">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8" name="Group 17"/>
          <p:cNvGrpSpPr/>
          <p:nvPr/>
        </p:nvGrpSpPr>
        <p:grpSpPr>
          <a:xfrm>
            <a:off x="6933738" y="4921250"/>
            <a:ext cx="2057675" cy="825500"/>
            <a:chOff x="6949258" y="4508500"/>
            <a:chExt cx="2057675" cy="825500"/>
          </a:xfrm>
        </p:grpSpPr>
        <p:sp>
          <p:nvSpPr>
            <p:cNvPr id="8" name="TextBox 7"/>
            <p:cNvSpPr txBox="1"/>
            <p:nvPr/>
          </p:nvSpPr>
          <p:spPr>
            <a:xfrm>
              <a:off x="7085571" y="4598085"/>
              <a:ext cx="1785051" cy="646331"/>
            </a:xfrm>
            <a:prstGeom prst="rect">
              <a:avLst/>
            </a:prstGeom>
            <a:noFill/>
          </p:spPr>
          <p:txBody>
            <a:bodyPr wrap="none" rtlCol="0">
              <a:spAutoFit/>
            </a:bodyPr>
            <a:lstStyle/>
            <a:p>
              <a:pPr algn="ctr"/>
              <a:r>
                <a:rPr lang="en-US" dirty="0" smtClean="0"/>
                <a:t>Over 55 Galaxy</a:t>
              </a:r>
            </a:p>
            <a:p>
              <a:pPr algn="ctr"/>
              <a:r>
                <a:rPr lang="en-US" dirty="0"/>
                <a:t>s</a:t>
              </a:r>
              <a:r>
                <a:rPr lang="en-US" dirty="0" smtClean="0"/>
                <a:t>ervers deployed</a:t>
              </a:r>
            </a:p>
          </p:txBody>
        </p:sp>
        <p:sp>
          <p:nvSpPr>
            <p:cNvPr id="11" name="Rounded Rectangle 10"/>
            <p:cNvSpPr/>
            <p:nvPr/>
          </p:nvSpPr>
          <p:spPr>
            <a:xfrm>
              <a:off x="6949258" y="4508500"/>
              <a:ext cx="2057675" cy="825500"/>
            </a:xfrm>
            <a:prstGeom prst="roundRect">
              <a:avLst/>
            </a:prstGeom>
            <a:noFill/>
            <a:ln w="34925">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p:cNvGrpSpPr/>
          <p:nvPr/>
        </p:nvGrpSpPr>
        <p:grpSpPr>
          <a:xfrm>
            <a:off x="6933738" y="1340644"/>
            <a:ext cx="2057675" cy="825500"/>
            <a:chOff x="6918218" y="1340644"/>
            <a:chExt cx="2057675" cy="825500"/>
          </a:xfrm>
        </p:grpSpPr>
        <p:sp>
          <p:nvSpPr>
            <p:cNvPr id="12" name="TextBox 11"/>
            <p:cNvSpPr txBox="1"/>
            <p:nvPr/>
          </p:nvSpPr>
          <p:spPr>
            <a:xfrm>
              <a:off x="7260399" y="1568728"/>
              <a:ext cx="1373318" cy="369332"/>
            </a:xfrm>
            <a:prstGeom prst="rect">
              <a:avLst/>
            </a:prstGeom>
            <a:noFill/>
          </p:spPr>
          <p:txBody>
            <a:bodyPr wrap="none" rtlCol="0">
              <a:spAutoFit/>
            </a:bodyPr>
            <a:lstStyle/>
            <a:p>
              <a:pPr algn="ctr"/>
              <a:r>
                <a:rPr lang="en-US" dirty="0" smtClean="0"/>
                <a:t>Open source</a:t>
              </a:r>
              <a:endParaRPr lang="en-US" dirty="0"/>
            </a:p>
          </p:txBody>
        </p:sp>
        <p:sp>
          <p:nvSpPr>
            <p:cNvPr id="13" name="Rounded Rectangle 12"/>
            <p:cNvSpPr/>
            <p:nvPr/>
          </p:nvSpPr>
          <p:spPr>
            <a:xfrm>
              <a:off x="6918218" y="1340644"/>
              <a:ext cx="2057675" cy="825500"/>
            </a:xfrm>
            <a:prstGeom prst="roundRect">
              <a:avLst/>
            </a:prstGeom>
            <a:noFill/>
            <a:ln w="34925">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5578973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Rounded Rectangle 7"/>
          <p:cNvSpPr/>
          <p:nvPr/>
        </p:nvSpPr>
        <p:spPr>
          <a:xfrm>
            <a:off x="6669429" y="6292149"/>
            <a:ext cx="1839571" cy="455784"/>
          </a:xfrm>
          <a:prstGeom prst="roundRect">
            <a:avLst/>
          </a:prstGeom>
          <a:solidFill>
            <a:schemeClr val="tx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ounded Rectangle 6"/>
          <p:cNvSpPr/>
          <p:nvPr/>
        </p:nvSpPr>
        <p:spPr>
          <a:xfrm>
            <a:off x="2590800" y="6292149"/>
            <a:ext cx="3979333" cy="455784"/>
          </a:xfrm>
          <a:prstGeom prst="roundRect">
            <a:avLst/>
          </a:prstGeom>
          <a:solidFill>
            <a:schemeClr val="accent3">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ounded Rectangle 5"/>
          <p:cNvSpPr/>
          <p:nvPr/>
        </p:nvSpPr>
        <p:spPr>
          <a:xfrm>
            <a:off x="683496" y="6292149"/>
            <a:ext cx="1839571" cy="455784"/>
          </a:xfrm>
          <a:prstGeom prst="round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descr="galaxy1.tiff"/>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683496" y="288637"/>
            <a:ext cx="7825504" cy="5937611"/>
          </a:xfrm>
          <a:prstGeom prst="rect">
            <a:avLst/>
          </a:prstGeom>
        </p:spPr>
      </p:pic>
      <p:sp>
        <p:nvSpPr>
          <p:cNvPr id="2" name="TextBox 1"/>
          <p:cNvSpPr txBox="1"/>
          <p:nvPr/>
        </p:nvSpPr>
        <p:spPr>
          <a:xfrm>
            <a:off x="1143623" y="6335375"/>
            <a:ext cx="919317" cy="369332"/>
          </a:xfrm>
          <a:prstGeom prst="rect">
            <a:avLst/>
          </a:prstGeom>
          <a:noFill/>
        </p:spPr>
        <p:txBody>
          <a:bodyPr wrap="none" rtlCol="0">
            <a:spAutoFit/>
          </a:bodyPr>
          <a:lstStyle/>
          <a:p>
            <a:r>
              <a:rPr lang="en-US" dirty="0" smtClean="0">
                <a:solidFill>
                  <a:schemeClr val="bg1"/>
                </a:solidFill>
              </a:rPr>
              <a:t>Tool list</a:t>
            </a:r>
            <a:endParaRPr lang="en-US" dirty="0">
              <a:solidFill>
                <a:schemeClr val="bg1"/>
              </a:solidFill>
            </a:endParaRPr>
          </a:p>
        </p:txBody>
      </p:sp>
      <p:sp>
        <p:nvSpPr>
          <p:cNvPr id="4" name="TextBox 3"/>
          <p:cNvSpPr txBox="1"/>
          <p:nvPr/>
        </p:nvSpPr>
        <p:spPr>
          <a:xfrm>
            <a:off x="3447471" y="6335375"/>
            <a:ext cx="2265990" cy="369332"/>
          </a:xfrm>
          <a:prstGeom prst="rect">
            <a:avLst/>
          </a:prstGeom>
          <a:noFill/>
        </p:spPr>
        <p:txBody>
          <a:bodyPr wrap="none" rtlCol="0">
            <a:spAutoFit/>
          </a:bodyPr>
          <a:lstStyle/>
          <a:p>
            <a:r>
              <a:rPr lang="en-US" dirty="0" smtClean="0">
                <a:solidFill>
                  <a:srgbClr val="FFFFFF"/>
                </a:solidFill>
              </a:rPr>
              <a:t>Tool </a:t>
            </a:r>
            <a:r>
              <a:rPr lang="en-US" dirty="0" err="1" smtClean="0">
                <a:solidFill>
                  <a:srgbClr val="FFFFFF"/>
                </a:solidFill>
              </a:rPr>
              <a:t>parameterisation</a:t>
            </a:r>
            <a:endParaRPr lang="en-US" dirty="0">
              <a:solidFill>
                <a:srgbClr val="FFFFFF"/>
              </a:solidFill>
            </a:endParaRPr>
          </a:p>
        </p:txBody>
      </p:sp>
      <p:sp>
        <p:nvSpPr>
          <p:cNvPr id="5" name="TextBox 4"/>
          <p:cNvSpPr txBox="1"/>
          <p:nvPr/>
        </p:nvSpPr>
        <p:spPr>
          <a:xfrm>
            <a:off x="6874152" y="6335375"/>
            <a:ext cx="1430124" cy="369332"/>
          </a:xfrm>
          <a:prstGeom prst="rect">
            <a:avLst/>
          </a:prstGeom>
          <a:noFill/>
        </p:spPr>
        <p:txBody>
          <a:bodyPr wrap="none" rtlCol="0">
            <a:spAutoFit/>
          </a:bodyPr>
          <a:lstStyle/>
          <a:p>
            <a:r>
              <a:rPr lang="en-US" dirty="0" smtClean="0">
                <a:solidFill>
                  <a:srgbClr val="FFFFFF"/>
                </a:solidFill>
              </a:rPr>
              <a:t>Results panel</a:t>
            </a:r>
            <a:endParaRPr lang="en-US" dirty="0">
              <a:solidFill>
                <a:srgbClr val="FFFFFF"/>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7983928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Pilot </a:t>
            </a:r>
            <a:r>
              <a:rPr lang="en-US" dirty="0"/>
              <a:t>project - Integrate BGI SOAP package into Galaxy</a:t>
            </a:r>
          </a:p>
        </p:txBody>
      </p:sp>
      <p:pic>
        <p:nvPicPr>
          <p:cNvPr id="3" name="Picture 2" descr="bgisoap.png"/>
          <p:cNvPicPr>
            <a:picLocks noChangeAspect="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304800" y="1824039"/>
            <a:ext cx="3924753" cy="3535362"/>
          </a:xfrm>
          <a:prstGeom prst="rect">
            <a:avLst/>
          </a:prstGeom>
          <a:effectLst>
            <a:outerShdw blurRad="50800" dist="38100" dir="2700000" algn="tl" rotWithShape="0">
              <a:srgbClr val="000000">
                <a:alpha val="43000"/>
              </a:srgbClr>
            </a:outerShdw>
          </a:effectLst>
        </p:spPr>
      </p:pic>
      <p:pic>
        <p:nvPicPr>
          <p:cNvPr id="4" name="Picture 3" descr="soapdenovo2.tiff"/>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4538285" y="1879601"/>
            <a:ext cx="4453315" cy="3479800"/>
          </a:xfrm>
          <a:prstGeom prst="rect">
            <a:avLst/>
          </a:prstGeom>
        </p:spPr>
      </p:pic>
      <p:sp>
        <p:nvSpPr>
          <p:cNvPr id="5" name="TextBox 4"/>
          <p:cNvSpPr txBox="1"/>
          <p:nvPr/>
        </p:nvSpPr>
        <p:spPr>
          <a:xfrm>
            <a:off x="742767" y="5854700"/>
            <a:ext cx="7658467" cy="46166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none" rtlCol="0">
            <a:spAutoFit/>
          </a:bodyPr>
          <a:lstStyle/>
          <a:p>
            <a:r>
              <a:rPr lang="en-US" sz="2400" dirty="0" smtClean="0"/>
              <a:t>Enable SOAP tools to be used from within Galaxy workflows</a:t>
            </a:r>
            <a:endParaRPr lang="en-US" sz="2400"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3215538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ounded Rectangle 6"/>
          <p:cNvSpPr/>
          <p:nvPr/>
        </p:nvSpPr>
        <p:spPr>
          <a:xfrm>
            <a:off x="346389" y="3313715"/>
            <a:ext cx="8227307" cy="858623"/>
          </a:xfrm>
          <a:prstGeom prst="roundRect">
            <a:avLst/>
          </a:prstGeom>
          <a:solidFill>
            <a:schemeClr val="tx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descr="1.tiff"/>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3506684" y="3469484"/>
            <a:ext cx="2104174" cy="547085"/>
          </a:xfrm>
          <a:prstGeom prst="rect">
            <a:avLst/>
          </a:prstGeom>
        </p:spPr>
      </p:pic>
      <p:sp>
        <p:nvSpPr>
          <p:cNvPr id="20" name="Up-Down Arrow 19"/>
          <p:cNvSpPr/>
          <p:nvPr/>
        </p:nvSpPr>
        <p:spPr>
          <a:xfrm>
            <a:off x="895473" y="4339166"/>
            <a:ext cx="293015" cy="505362"/>
          </a:xfrm>
          <a:prstGeom prst="upDownArrow">
            <a:avLst/>
          </a:prstGeom>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Up-Down Arrow 21"/>
          <p:cNvSpPr/>
          <p:nvPr/>
        </p:nvSpPr>
        <p:spPr>
          <a:xfrm>
            <a:off x="3708905" y="4339166"/>
            <a:ext cx="293015" cy="505362"/>
          </a:xfrm>
          <a:prstGeom prst="upDownArrow">
            <a:avLst/>
          </a:prstGeom>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Up-Down Arrow 22"/>
          <p:cNvSpPr/>
          <p:nvPr/>
        </p:nvSpPr>
        <p:spPr>
          <a:xfrm>
            <a:off x="5115621" y="4339166"/>
            <a:ext cx="293015" cy="505362"/>
          </a:xfrm>
          <a:prstGeom prst="upDownArrow">
            <a:avLst/>
          </a:prstGeom>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Up-Down Arrow 24"/>
          <p:cNvSpPr/>
          <p:nvPr/>
        </p:nvSpPr>
        <p:spPr>
          <a:xfrm>
            <a:off x="6522337" y="4339166"/>
            <a:ext cx="293015" cy="505362"/>
          </a:xfrm>
          <a:prstGeom prst="upDownArrow">
            <a:avLst/>
          </a:prstGeom>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3506684" y="1944484"/>
            <a:ext cx="2305664" cy="369332"/>
          </a:xfrm>
          <a:prstGeom prst="rect">
            <a:avLst/>
          </a:prstGeom>
          <a:noFill/>
        </p:spPr>
        <p:txBody>
          <a:bodyPr wrap="none" rtlCol="0">
            <a:spAutoFit/>
          </a:bodyPr>
          <a:lstStyle/>
          <a:p>
            <a:r>
              <a:rPr lang="en-US" dirty="0" smtClean="0"/>
              <a:t>Data analysis pipelines</a:t>
            </a:r>
            <a:endParaRPr lang="en-US" dirty="0"/>
          </a:p>
        </p:txBody>
      </p:sp>
      <p:sp>
        <p:nvSpPr>
          <p:cNvPr id="27" name="Up-Down Arrow 26"/>
          <p:cNvSpPr/>
          <p:nvPr/>
        </p:nvSpPr>
        <p:spPr>
          <a:xfrm>
            <a:off x="7929055" y="4339166"/>
            <a:ext cx="293015" cy="505362"/>
          </a:xfrm>
          <a:prstGeom prst="upDownArrow">
            <a:avLst/>
          </a:prstGeom>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Up-Down Arrow 27"/>
          <p:cNvSpPr/>
          <p:nvPr/>
        </p:nvSpPr>
        <p:spPr>
          <a:xfrm>
            <a:off x="2302189" y="4339166"/>
            <a:ext cx="293015" cy="505362"/>
          </a:xfrm>
          <a:prstGeom prst="upDownArrow">
            <a:avLst/>
          </a:prstGeom>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659835" y="6251460"/>
            <a:ext cx="743513" cy="338554"/>
          </a:xfrm>
          <a:prstGeom prst="rect">
            <a:avLst/>
          </a:prstGeom>
          <a:noFill/>
        </p:spPr>
        <p:txBody>
          <a:bodyPr wrap="none" rtlCol="0">
            <a:spAutoFit/>
          </a:bodyPr>
          <a:lstStyle/>
          <a:p>
            <a:r>
              <a:rPr lang="en-US" sz="1600" dirty="0" smtClean="0"/>
              <a:t>SOAP1</a:t>
            </a:r>
            <a:endParaRPr lang="en-US" sz="1600" dirty="0"/>
          </a:p>
        </p:txBody>
      </p:sp>
      <p:sp>
        <p:nvSpPr>
          <p:cNvPr id="29" name="TextBox 28"/>
          <p:cNvSpPr txBox="1"/>
          <p:nvPr/>
        </p:nvSpPr>
        <p:spPr>
          <a:xfrm>
            <a:off x="2073552" y="6251460"/>
            <a:ext cx="743513" cy="338554"/>
          </a:xfrm>
          <a:prstGeom prst="rect">
            <a:avLst/>
          </a:prstGeom>
          <a:noFill/>
        </p:spPr>
        <p:txBody>
          <a:bodyPr wrap="none" rtlCol="0">
            <a:spAutoFit/>
          </a:bodyPr>
          <a:lstStyle/>
          <a:p>
            <a:r>
              <a:rPr lang="en-US" sz="1600" dirty="0" smtClean="0"/>
              <a:t>SOAP2</a:t>
            </a:r>
            <a:endParaRPr lang="en-US" sz="1600" dirty="0"/>
          </a:p>
        </p:txBody>
      </p:sp>
      <p:sp>
        <p:nvSpPr>
          <p:cNvPr id="30" name="TextBox 29"/>
          <p:cNvSpPr txBox="1"/>
          <p:nvPr/>
        </p:nvSpPr>
        <p:spPr>
          <a:xfrm>
            <a:off x="3243649" y="6266849"/>
            <a:ext cx="1222084" cy="307777"/>
          </a:xfrm>
          <a:prstGeom prst="rect">
            <a:avLst/>
          </a:prstGeom>
          <a:noFill/>
        </p:spPr>
        <p:txBody>
          <a:bodyPr wrap="none" rtlCol="0">
            <a:spAutoFit/>
          </a:bodyPr>
          <a:lstStyle/>
          <a:p>
            <a:pPr algn="ctr"/>
            <a:r>
              <a:rPr lang="en-US" sz="1400" dirty="0" smtClean="0"/>
              <a:t>SOAPdenovo1</a:t>
            </a:r>
            <a:endParaRPr lang="en-US" sz="1400" dirty="0"/>
          </a:p>
        </p:txBody>
      </p:sp>
      <p:sp>
        <p:nvSpPr>
          <p:cNvPr id="31" name="TextBox 30"/>
          <p:cNvSpPr txBox="1"/>
          <p:nvPr/>
        </p:nvSpPr>
        <p:spPr>
          <a:xfrm>
            <a:off x="4637019" y="6266849"/>
            <a:ext cx="1223412" cy="307777"/>
          </a:xfrm>
          <a:prstGeom prst="rect">
            <a:avLst/>
          </a:prstGeom>
          <a:noFill/>
        </p:spPr>
        <p:txBody>
          <a:bodyPr wrap="none" rtlCol="0">
            <a:spAutoFit/>
          </a:bodyPr>
          <a:lstStyle/>
          <a:p>
            <a:pPr algn="ctr"/>
            <a:r>
              <a:rPr lang="en-US" sz="1400" dirty="0" smtClean="0"/>
              <a:t>SOAPdenovo2</a:t>
            </a:r>
            <a:endParaRPr lang="en-US" sz="1400" dirty="0"/>
          </a:p>
        </p:txBody>
      </p:sp>
      <p:sp>
        <p:nvSpPr>
          <p:cNvPr id="32" name="TextBox 31"/>
          <p:cNvSpPr txBox="1"/>
          <p:nvPr/>
        </p:nvSpPr>
        <p:spPr>
          <a:xfrm>
            <a:off x="6253970" y="6266849"/>
            <a:ext cx="841534" cy="307777"/>
          </a:xfrm>
          <a:prstGeom prst="rect">
            <a:avLst/>
          </a:prstGeom>
          <a:noFill/>
        </p:spPr>
        <p:txBody>
          <a:bodyPr wrap="none" rtlCol="0">
            <a:spAutoFit/>
          </a:bodyPr>
          <a:lstStyle/>
          <a:p>
            <a:pPr algn="ctr"/>
            <a:r>
              <a:rPr lang="en-US" sz="1400" dirty="0" err="1" smtClean="0"/>
              <a:t>SOAPsnp</a:t>
            </a:r>
            <a:endParaRPr lang="en-US" sz="1400" dirty="0" smtClean="0"/>
          </a:p>
        </p:txBody>
      </p:sp>
      <p:sp>
        <p:nvSpPr>
          <p:cNvPr id="33" name="TextBox 32"/>
          <p:cNvSpPr txBox="1"/>
          <p:nvPr/>
        </p:nvSpPr>
        <p:spPr>
          <a:xfrm>
            <a:off x="7578837" y="6266849"/>
            <a:ext cx="994859" cy="307777"/>
          </a:xfrm>
          <a:prstGeom prst="rect">
            <a:avLst/>
          </a:prstGeom>
          <a:noFill/>
        </p:spPr>
        <p:txBody>
          <a:bodyPr wrap="none" rtlCol="0">
            <a:spAutoFit/>
          </a:bodyPr>
          <a:lstStyle/>
          <a:p>
            <a:pPr algn="ctr"/>
            <a:r>
              <a:rPr lang="en-US" sz="1400" dirty="0" err="1" smtClean="0"/>
              <a:t>SOAPsplice</a:t>
            </a:r>
            <a:endParaRPr lang="en-US" sz="1400" dirty="0" smtClean="0"/>
          </a:p>
        </p:txBody>
      </p:sp>
      <p:sp>
        <p:nvSpPr>
          <p:cNvPr id="35" name="Up-Down Arrow 34"/>
          <p:cNvSpPr/>
          <p:nvPr/>
        </p:nvSpPr>
        <p:spPr>
          <a:xfrm>
            <a:off x="4422966" y="2535766"/>
            <a:ext cx="293015" cy="505362"/>
          </a:xfrm>
          <a:prstGeom prst="upDownArrow">
            <a:avLst/>
          </a:prstGeom>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itle 8"/>
          <p:cNvSpPr>
            <a:spLocks noGrp="1"/>
          </p:cNvSpPr>
          <p:nvPr>
            <p:ph type="title"/>
          </p:nvPr>
        </p:nvSpPr>
        <p:spPr/>
        <p:txBody>
          <a:bodyPr>
            <a:normAutofit fontScale="90000"/>
          </a:bodyPr>
          <a:lstStyle/>
          <a:p>
            <a:r>
              <a:rPr lang="en-US" dirty="0" smtClean="0"/>
              <a:t>Integrate BGI SOAP package into Galaxy</a:t>
            </a:r>
            <a:endParaRPr lang="en-US" dirty="0"/>
          </a:p>
        </p:txBody>
      </p:sp>
      <p:sp>
        <p:nvSpPr>
          <p:cNvPr id="42" name="Up-Down Arrow 41"/>
          <p:cNvSpPr/>
          <p:nvPr/>
        </p:nvSpPr>
        <p:spPr>
          <a:xfrm>
            <a:off x="895473" y="5672666"/>
            <a:ext cx="293015" cy="505362"/>
          </a:xfrm>
          <a:prstGeom prst="upDownArrow">
            <a:avLst/>
          </a:prstGeom>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3" name="Up-Down Arrow 42"/>
          <p:cNvSpPr/>
          <p:nvPr/>
        </p:nvSpPr>
        <p:spPr>
          <a:xfrm>
            <a:off x="3708905" y="5672666"/>
            <a:ext cx="293015" cy="505362"/>
          </a:xfrm>
          <a:prstGeom prst="upDownArrow">
            <a:avLst/>
          </a:prstGeom>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4" name="Up-Down Arrow 43"/>
          <p:cNvSpPr/>
          <p:nvPr/>
        </p:nvSpPr>
        <p:spPr>
          <a:xfrm>
            <a:off x="5115621" y="5672666"/>
            <a:ext cx="293015" cy="505362"/>
          </a:xfrm>
          <a:prstGeom prst="upDownArrow">
            <a:avLst/>
          </a:prstGeom>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Up-Down Arrow 44"/>
          <p:cNvSpPr/>
          <p:nvPr/>
        </p:nvSpPr>
        <p:spPr>
          <a:xfrm>
            <a:off x="6522337" y="5672666"/>
            <a:ext cx="293015" cy="505362"/>
          </a:xfrm>
          <a:prstGeom prst="upDownArrow">
            <a:avLst/>
          </a:prstGeom>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Up-Down Arrow 45"/>
          <p:cNvSpPr/>
          <p:nvPr/>
        </p:nvSpPr>
        <p:spPr>
          <a:xfrm>
            <a:off x="7929055" y="5672666"/>
            <a:ext cx="293015" cy="505362"/>
          </a:xfrm>
          <a:prstGeom prst="upDownArrow">
            <a:avLst/>
          </a:prstGeom>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Up-Down Arrow 46"/>
          <p:cNvSpPr/>
          <p:nvPr/>
        </p:nvSpPr>
        <p:spPr>
          <a:xfrm>
            <a:off x="2302189" y="5672666"/>
            <a:ext cx="293015" cy="505362"/>
          </a:xfrm>
          <a:prstGeom prst="upDownArrow">
            <a:avLst/>
          </a:prstGeom>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 name="Group 10"/>
          <p:cNvGrpSpPr/>
          <p:nvPr/>
        </p:nvGrpSpPr>
        <p:grpSpPr>
          <a:xfrm>
            <a:off x="525660" y="4903544"/>
            <a:ext cx="1036440" cy="704929"/>
            <a:chOff x="525660" y="4929637"/>
            <a:chExt cx="1036440" cy="704929"/>
          </a:xfrm>
        </p:grpSpPr>
        <p:sp>
          <p:nvSpPr>
            <p:cNvPr id="36" name="TextBox 35"/>
            <p:cNvSpPr txBox="1"/>
            <p:nvPr/>
          </p:nvSpPr>
          <p:spPr>
            <a:xfrm>
              <a:off x="598686" y="4989713"/>
              <a:ext cx="890388" cy="584776"/>
            </a:xfrm>
            <a:prstGeom prst="rect">
              <a:avLst/>
            </a:prstGeom>
            <a:noFill/>
          </p:spPr>
          <p:txBody>
            <a:bodyPr wrap="none" rtlCol="0">
              <a:spAutoFit/>
            </a:bodyPr>
            <a:lstStyle/>
            <a:p>
              <a:pPr algn="ctr"/>
              <a:r>
                <a:rPr lang="en-US" sz="1600" dirty="0" smtClean="0"/>
                <a:t>Python</a:t>
              </a:r>
            </a:p>
            <a:p>
              <a:pPr algn="ctr"/>
              <a:r>
                <a:rPr lang="en-US" sz="1600" dirty="0" smtClean="0"/>
                <a:t>wrapper</a:t>
              </a:r>
              <a:endParaRPr lang="en-US" sz="1600" dirty="0"/>
            </a:p>
          </p:txBody>
        </p:sp>
        <p:sp>
          <p:nvSpPr>
            <p:cNvPr id="10" name="Rounded Rectangle 9"/>
            <p:cNvSpPr/>
            <p:nvPr/>
          </p:nvSpPr>
          <p:spPr>
            <a:xfrm>
              <a:off x="525660" y="4929637"/>
              <a:ext cx="1036440" cy="704929"/>
            </a:xfrm>
            <a:prstGeom prst="roundRect">
              <a:avLst/>
            </a:prstGeom>
            <a:no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54" name="Group 53"/>
          <p:cNvGrpSpPr/>
          <p:nvPr/>
        </p:nvGrpSpPr>
        <p:grpSpPr>
          <a:xfrm>
            <a:off x="1935360" y="4903544"/>
            <a:ext cx="1036440" cy="704929"/>
            <a:chOff x="525660" y="4929637"/>
            <a:chExt cx="1036440" cy="704929"/>
          </a:xfrm>
        </p:grpSpPr>
        <p:sp>
          <p:nvSpPr>
            <p:cNvPr id="55" name="TextBox 54"/>
            <p:cNvSpPr txBox="1"/>
            <p:nvPr/>
          </p:nvSpPr>
          <p:spPr>
            <a:xfrm>
              <a:off x="598686" y="4989713"/>
              <a:ext cx="890388" cy="584776"/>
            </a:xfrm>
            <a:prstGeom prst="rect">
              <a:avLst/>
            </a:prstGeom>
            <a:noFill/>
          </p:spPr>
          <p:txBody>
            <a:bodyPr wrap="none" rtlCol="0">
              <a:spAutoFit/>
            </a:bodyPr>
            <a:lstStyle/>
            <a:p>
              <a:pPr algn="ctr"/>
              <a:r>
                <a:rPr lang="en-US" sz="1600" dirty="0" smtClean="0"/>
                <a:t>Python</a:t>
              </a:r>
            </a:p>
            <a:p>
              <a:pPr algn="ctr"/>
              <a:r>
                <a:rPr lang="en-US" sz="1600" dirty="0" smtClean="0"/>
                <a:t>wrapper</a:t>
              </a:r>
              <a:endParaRPr lang="en-US" sz="1600" dirty="0"/>
            </a:p>
          </p:txBody>
        </p:sp>
        <p:sp>
          <p:nvSpPr>
            <p:cNvPr id="56" name="Rounded Rectangle 55"/>
            <p:cNvSpPr/>
            <p:nvPr/>
          </p:nvSpPr>
          <p:spPr>
            <a:xfrm>
              <a:off x="525660" y="4929637"/>
              <a:ext cx="1036440" cy="704929"/>
            </a:xfrm>
            <a:prstGeom prst="roundRect">
              <a:avLst/>
            </a:prstGeom>
            <a:no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57" name="Group 56"/>
          <p:cNvGrpSpPr/>
          <p:nvPr/>
        </p:nvGrpSpPr>
        <p:grpSpPr>
          <a:xfrm>
            <a:off x="3330385" y="4903544"/>
            <a:ext cx="1036440" cy="704929"/>
            <a:chOff x="525660" y="4929637"/>
            <a:chExt cx="1036440" cy="704929"/>
          </a:xfrm>
        </p:grpSpPr>
        <p:sp>
          <p:nvSpPr>
            <p:cNvPr id="58" name="TextBox 57"/>
            <p:cNvSpPr txBox="1"/>
            <p:nvPr/>
          </p:nvSpPr>
          <p:spPr>
            <a:xfrm>
              <a:off x="598686" y="4989713"/>
              <a:ext cx="890388" cy="584776"/>
            </a:xfrm>
            <a:prstGeom prst="rect">
              <a:avLst/>
            </a:prstGeom>
            <a:noFill/>
          </p:spPr>
          <p:txBody>
            <a:bodyPr wrap="none" rtlCol="0">
              <a:spAutoFit/>
            </a:bodyPr>
            <a:lstStyle/>
            <a:p>
              <a:pPr algn="ctr"/>
              <a:r>
                <a:rPr lang="en-US" sz="1600" dirty="0" smtClean="0"/>
                <a:t>Python</a:t>
              </a:r>
            </a:p>
            <a:p>
              <a:pPr algn="ctr"/>
              <a:r>
                <a:rPr lang="en-US" sz="1600" dirty="0" smtClean="0"/>
                <a:t>wrapper</a:t>
              </a:r>
              <a:endParaRPr lang="en-US" sz="1600" dirty="0"/>
            </a:p>
          </p:txBody>
        </p:sp>
        <p:sp>
          <p:nvSpPr>
            <p:cNvPr id="59" name="Rounded Rectangle 58"/>
            <p:cNvSpPr/>
            <p:nvPr/>
          </p:nvSpPr>
          <p:spPr>
            <a:xfrm>
              <a:off x="525660" y="4929637"/>
              <a:ext cx="1036440" cy="704929"/>
            </a:xfrm>
            <a:prstGeom prst="roundRect">
              <a:avLst/>
            </a:prstGeom>
            <a:no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60" name="Group 59"/>
          <p:cNvGrpSpPr/>
          <p:nvPr/>
        </p:nvGrpSpPr>
        <p:grpSpPr>
          <a:xfrm>
            <a:off x="4743670" y="4903544"/>
            <a:ext cx="1036440" cy="704929"/>
            <a:chOff x="525660" y="4929637"/>
            <a:chExt cx="1036440" cy="704929"/>
          </a:xfrm>
        </p:grpSpPr>
        <p:sp>
          <p:nvSpPr>
            <p:cNvPr id="61" name="TextBox 60"/>
            <p:cNvSpPr txBox="1"/>
            <p:nvPr/>
          </p:nvSpPr>
          <p:spPr>
            <a:xfrm>
              <a:off x="598686" y="4989713"/>
              <a:ext cx="890388" cy="584776"/>
            </a:xfrm>
            <a:prstGeom prst="rect">
              <a:avLst/>
            </a:prstGeom>
            <a:noFill/>
          </p:spPr>
          <p:txBody>
            <a:bodyPr wrap="none" rtlCol="0">
              <a:spAutoFit/>
            </a:bodyPr>
            <a:lstStyle/>
            <a:p>
              <a:pPr algn="ctr"/>
              <a:r>
                <a:rPr lang="en-US" sz="1600" dirty="0" smtClean="0"/>
                <a:t>Python</a:t>
              </a:r>
            </a:p>
            <a:p>
              <a:pPr algn="ctr"/>
              <a:r>
                <a:rPr lang="en-US" sz="1600" dirty="0" smtClean="0"/>
                <a:t>wrapper</a:t>
              </a:r>
              <a:endParaRPr lang="en-US" sz="1600" dirty="0"/>
            </a:p>
          </p:txBody>
        </p:sp>
        <p:sp>
          <p:nvSpPr>
            <p:cNvPr id="62" name="Rounded Rectangle 61"/>
            <p:cNvSpPr/>
            <p:nvPr/>
          </p:nvSpPr>
          <p:spPr>
            <a:xfrm>
              <a:off x="525660" y="4929637"/>
              <a:ext cx="1036440" cy="704929"/>
            </a:xfrm>
            <a:prstGeom prst="roundRect">
              <a:avLst/>
            </a:prstGeom>
            <a:no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63" name="Group 62"/>
          <p:cNvGrpSpPr/>
          <p:nvPr/>
        </p:nvGrpSpPr>
        <p:grpSpPr>
          <a:xfrm>
            <a:off x="6142548" y="4903544"/>
            <a:ext cx="1036440" cy="704929"/>
            <a:chOff x="525660" y="4929637"/>
            <a:chExt cx="1036440" cy="704929"/>
          </a:xfrm>
        </p:grpSpPr>
        <p:sp>
          <p:nvSpPr>
            <p:cNvPr id="64" name="TextBox 63"/>
            <p:cNvSpPr txBox="1"/>
            <p:nvPr/>
          </p:nvSpPr>
          <p:spPr>
            <a:xfrm>
              <a:off x="598686" y="4989713"/>
              <a:ext cx="890388" cy="584776"/>
            </a:xfrm>
            <a:prstGeom prst="rect">
              <a:avLst/>
            </a:prstGeom>
            <a:noFill/>
          </p:spPr>
          <p:txBody>
            <a:bodyPr wrap="none" rtlCol="0">
              <a:spAutoFit/>
            </a:bodyPr>
            <a:lstStyle/>
            <a:p>
              <a:pPr algn="ctr"/>
              <a:r>
                <a:rPr lang="en-US" sz="1600" dirty="0" smtClean="0"/>
                <a:t>Python</a:t>
              </a:r>
            </a:p>
            <a:p>
              <a:pPr algn="ctr"/>
              <a:r>
                <a:rPr lang="en-US" sz="1600" dirty="0" smtClean="0"/>
                <a:t>wrapper</a:t>
              </a:r>
              <a:endParaRPr lang="en-US" sz="1600" dirty="0"/>
            </a:p>
          </p:txBody>
        </p:sp>
        <p:sp>
          <p:nvSpPr>
            <p:cNvPr id="65" name="Rounded Rectangle 64"/>
            <p:cNvSpPr/>
            <p:nvPr/>
          </p:nvSpPr>
          <p:spPr>
            <a:xfrm>
              <a:off x="525660" y="4929637"/>
              <a:ext cx="1036440" cy="704929"/>
            </a:xfrm>
            <a:prstGeom prst="roundRect">
              <a:avLst/>
            </a:prstGeom>
            <a:no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66" name="Group 65"/>
          <p:cNvGrpSpPr/>
          <p:nvPr/>
        </p:nvGrpSpPr>
        <p:grpSpPr>
          <a:xfrm>
            <a:off x="7553930" y="4903544"/>
            <a:ext cx="1036440" cy="704929"/>
            <a:chOff x="525660" y="4929637"/>
            <a:chExt cx="1036440" cy="704929"/>
          </a:xfrm>
        </p:grpSpPr>
        <p:sp>
          <p:nvSpPr>
            <p:cNvPr id="67" name="TextBox 66"/>
            <p:cNvSpPr txBox="1"/>
            <p:nvPr/>
          </p:nvSpPr>
          <p:spPr>
            <a:xfrm>
              <a:off x="598686" y="4989713"/>
              <a:ext cx="890388" cy="584776"/>
            </a:xfrm>
            <a:prstGeom prst="rect">
              <a:avLst/>
            </a:prstGeom>
            <a:noFill/>
          </p:spPr>
          <p:txBody>
            <a:bodyPr wrap="none" rtlCol="0">
              <a:spAutoFit/>
            </a:bodyPr>
            <a:lstStyle/>
            <a:p>
              <a:pPr algn="ctr"/>
              <a:r>
                <a:rPr lang="en-US" sz="1600" dirty="0" smtClean="0"/>
                <a:t>Python</a:t>
              </a:r>
            </a:p>
            <a:p>
              <a:pPr algn="ctr"/>
              <a:r>
                <a:rPr lang="en-US" sz="1600" dirty="0" smtClean="0"/>
                <a:t>wrapper</a:t>
              </a:r>
              <a:endParaRPr lang="en-US" sz="1600" dirty="0"/>
            </a:p>
          </p:txBody>
        </p:sp>
        <p:sp>
          <p:nvSpPr>
            <p:cNvPr id="68" name="Rounded Rectangle 67"/>
            <p:cNvSpPr/>
            <p:nvPr/>
          </p:nvSpPr>
          <p:spPr>
            <a:xfrm>
              <a:off x="525660" y="4929637"/>
              <a:ext cx="1036440" cy="704929"/>
            </a:xfrm>
            <a:prstGeom prst="roundRect">
              <a:avLst/>
            </a:prstGeom>
            <a:no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80666465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6038"/>
            <a:ext cx="8229600" cy="1143000"/>
          </a:xfrm>
        </p:spPr>
        <p:txBody>
          <a:bodyPr>
            <a:normAutofit/>
          </a:bodyPr>
          <a:lstStyle/>
          <a:p>
            <a:r>
              <a:rPr lang="en-US" dirty="0" err="1" smtClean="0"/>
              <a:t>GitHub</a:t>
            </a:r>
            <a:r>
              <a:rPr lang="en-US" dirty="0" smtClean="0"/>
              <a:t> open code repository</a:t>
            </a:r>
            <a:endParaRPr lang="en-US" dirty="0"/>
          </a:p>
        </p:txBody>
      </p:sp>
      <p:pic>
        <p:nvPicPr>
          <p:cNvPr id="3" name="Picture 2" descr="github.tiff"/>
          <p:cNvPicPr>
            <a:picLocks noChangeAspect="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571176" y="1168401"/>
            <a:ext cx="6001648" cy="4787900"/>
          </a:xfrm>
          <a:prstGeom prst="rect">
            <a:avLst/>
          </a:prstGeom>
          <a:effectLst>
            <a:outerShdw blurRad="50800" dist="38100" dir="2700000" algn="tl" rotWithShape="0">
              <a:srgbClr val="000000">
                <a:alpha val="43000"/>
              </a:srgbClr>
            </a:outerShdw>
          </a:effectLst>
        </p:spPr>
      </p:pic>
      <p:sp>
        <p:nvSpPr>
          <p:cNvPr id="4" name="Rectangle 3"/>
          <p:cNvSpPr/>
          <p:nvPr/>
        </p:nvSpPr>
        <p:spPr>
          <a:xfrm>
            <a:off x="1719497" y="6114534"/>
            <a:ext cx="5705007" cy="584776"/>
          </a:xfrm>
          <a:prstGeom prst="rect">
            <a:avLst/>
          </a:prstGeom>
        </p:spPr>
        <p:txBody>
          <a:bodyPr wrap="none">
            <a:spAutoFit/>
          </a:bodyPr>
          <a:lstStyle/>
          <a:p>
            <a:r>
              <a:rPr lang="en-US" sz="3200" dirty="0" smtClean="0">
                <a:latin typeface="Arial"/>
                <a:cs typeface="Arial"/>
              </a:rPr>
              <a:t>https://</a:t>
            </a:r>
            <a:r>
              <a:rPr lang="en-US" sz="3200" dirty="0" err="1" smtClean="0">
                <a:latin typeface="Arial"/>
                <a:cs typeface="Arial"/>
              </a:rPr>
              <a:t>github.com</a:t>
            </a:r>
            <a:r>
              <a:rPr lang="en-US" sz="3200" dirty="0" smtClean="0">
                <a:latin typeface="Arial"/>
                <a:cs typeface="Arial"/>
              </a:rPr>
              <a:t>/</a:t>
            </a:r>
            <a:r>
              <a:rPr lang="en-US" sz="3200" dirty="0" err="1" smtClean="0">
                <a:latin typeface="Arial"/>
                <a:cs typeface="Arial"/>
              </a:rPr>
              <a:t>gigascience</a:t>
            </a:r>
            <a:endParaRPr lang="en-US" sz="3200" dirty="0">
              <a:latin typeface="Arial"/>
              <a:cs typeface="Arial"/>
            </a:endParaRPr>
          </a:p>
        </p:txBody>
      </p:sp>
      <p:pic>
        <p:nvPicPr>
          <p:cNvPr id="6" name="Picture 5" descr="apacheant.tiff"/>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47176" y="4546600"/>
            <a:ext cx="1524000" cy="876300"/>
          </a:xfrm>
          <a:prstGeom prst="rect">
            <a:avLst/>
          </a:prstGeom>
        </p:spPr>
      </p:pic>
      <p:cxnSp>
        <p:nvCxnSpPr>
          <p:cNvPr id="8" name="Straight Arrow Connector 7"/>
          <p:cNvCxnSpPr>
            <a:stCxn id="6" idx="2"/>
          </p:cNvCxnSpPr>
          <p:nvPr/>
        </p:nvCxnSpPr>
        <p:spPr>
          <a:xfrm>
            <a:off x="809176" y="5422900"/>
            <a:ext cx="1057724" cy="292100"/>
          </a:xfrm>
          <a:prstGeom prst="straightConnector1">
            <a:avLst/>
          </a:prstGeom>
          <a:ln>
            <a:tailEnd type="arrow"/>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9903992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3553" name="Picture 3" descr="GigaLogo.jpg"/>
          <p:cNvPicPr>
            <a:picLocks noChangeAspect="1"/>
          </p:cNvPicPr>
          <p:nvPr/>
        </p:nvPicPr>
        <p:blipFill>
          <a:blip r:embed="rId3"/>
          <a:srcRect/>
          <a:stretch>
            <a:fillRect/>
          </a:stretch>
        </p:blipFill>
        <p:spPr bwMode="auto">
          <a:xfrm>
            <a:off x="1672503" y="355601"/>
            <a:ext cx="5910118" cy="1794612"/>
          </a:xfrm>
          <a:prstGeom prst="rect">
            <a:avLst/>
          </a:prstGeom>
          <a:noFill/>
          <a:ln w="9525">
            <a:noFill/>
            <a:miter lim="800000"/>
            <a:headEnd/>
            <a:tailEnd/>
          </a:ln>
        </p:spPr>
      </p:pic>
      <p:sp>
        <p:nvSpPr>
          <p:cNvPr id="23554" name="TextBox 9"/>
          <p:cNvSpPr txBox="1">
            <a:spLocks noChangeArrowheads="1"/>
          </p:cNvSpPr>
          <p:nvPr/>
        </p:nvSpPr>
        <p:spPr bwMode="auto">
          <a:xfrm>
            <a:off x="2397011" y="6217651"/>
            <a:ext cx="4461102" cy="523220"/>
          </a:xfrm>
          <a:prstGeom prst="rect">
            <a:avLst/>
          </a:prstGeom>
          <a:noFill/>
          <a:ln w="9525">
            <a:noFill/>
            <a:miter lim="800000"/>
            <a:headEnd/>
            <a:tailEnd/>
          </a:ln>
        </p:spPr>
        <p:txBody>
          <a:bodyPr wrap="none">
            <a:spAutoFit/>
          </a:bodyPr>
          <a:lstStyle/>
          <a:p>
            <a:r>
              <a:rPr lang="en-US" sz="2800" dirty="0" err="1">
                <a:solidFill>
                  <a:srgbClr val="17375E"/>
                </a:solidFill>
                <a:latin typeface="Calibri" pitchFamily="34" charset="0"/>
              </a:rPr>
              <a:t>www.gigasciencejournal.com</a:t>
            </a:r>
            <a:endParaRPr lang="en-US" sz="2800" dirty="0">
              <a:solidFill>
                <a:srgbClr val="17375E"/>
              </a:solidFill>
              <a:latin typeface="Calibri" pitchFamily="34" charset="0"/>
            </a:endParaRPr>
          </a:p>
        </p:txBody>
      </p:sp>
      <p:sp>
        <p:nvSpPr>
          <p:cNvPr id="23555" name="TextBox 5"/>
          <p:cNvSpPr txBox="1">
            <a:spLocks noChangeArrowheads="1"/>
          </p:cNvSpPr>
          <p:nvPr/>
        </p:nvSpPr>
        <p:spPr bwMode="auto">
          <a:xfrm>
            <a:off x="539750" y="2271433"/>
            <a:ext cx="8175625" cy="1323439"/>
          </a:xfrm>
          <a:prstGeom prst="rect">
            <a:avLst/>
          </a:prstGeom>
          <a:noFill/>
          <a:ln w="9525">
            <a:noFill/>
            <a:miter lim="800000"/>
            <a:headEnd/>
            <a:tailEnd/>
          </a:ln>
        </p:spPr>
        <p:txBody>
          <a:bodyPr>
            <a:spAutoFit/>
          </a:bodyPr>
          <a:lstStyle/>
          <a:p>
            <a:pPr algn="ctr"/>
            <a:r>
              <a:rPr lang="en-US" sz="4000" dirty="0" smtClean="0">
                <a:solidFill>
                  <a:schemeClr val="tx2">
                    <a:lumMod val="75000"/>
                  </a:schemeClr>
                </a:solidFill>
                <a:latin typeface="Arial"/>
                <a:ea typeface="ＭＳ Ｐゴシック" pitchFamily="34" charset="-128"/>
                <a:cs typeface="Arial"/>
              </a:rPr>
              <a:t>Journal and database for</a:t>
            </a:r>
          </a:p>
          <a:p>
            <a:pPr algn="ctr"/>
            <a:r>
              <a:rPr lang="en-US" sz="4000" dirty="0">
                <a:solidFill>
                  <a:schemeClr val="tx2">
                    <a:lumMod val="75000"/>
                  </a:schemeClr>
                </a:solidFill>
                <a:latin typeface="Arial"/>
                <a:ea typeface="ＭＳ Ｐゴシック" pitchFamily="34" charset="-128"/>
                <a:cs typeface="Arial"/>
              </a:rPr>
              <a:t>l</a:t>
            </a:r>
            <a:r>
              <a:rPr lang="en-US" sz="4000" dirty="0" smtClean="0">
                <a:solidFill>
                  <a:schemeClr val="tx2">
                    <a:lumMod val="75000"/>
                  </a:schemeClr>
                </a:solidFill>
                <a:latin typeface="Arial"/>
                <a:ea typeface="ＭＳ Ｐゴシック" pitchFamily="34" charset="-128"/>
                <a:cs typeface="Arial"/>
              </a:rPr>
              <a:t>arge-scale data</a:t>
            </a:r>
          </a:p>
        </p:txBody>
      </p:sp>
      <p:sp>
        <p:nvSpPr>
          <p:cNvPr id="23556" name="TextBox 6"/>
          <p:cNvSpPr txBox="1">
            <a:spLocks noChangeArrowheads="1"/>
          </p:cNvSpPr>
          <p:nvPr/>
        </p:nvSpPr>
        <p:spPr bwMode="auto">
          <a:xfrm>
            <a:off x="1225550" y="4684713"/>
            <a:ext cx="6804025" cy="1616075"/>
          </a:xfrm>
          <a:prstGeom prst="rect">
            <a:avLst/>
          </a:prstGeom>
          <a:noFill/>
          <a:ln w="9525">
            <a:noFill/>
            <a:miter lim="800000"/>
            <a:headEnd/>
            <a:tailEnd/>
          </a:ln>
        </p:spPr>
        <p:txBody>
          <a:bodyPr>
            <a:spAutoFit/>
          </a:bodyPr>
          <a:lstStyle/>
          <a:p>
            <a:pPr algn="ctr"/>
            <a:r>
              <a:rPr lang="en-US" sz="1200" dirty="0">
                <a:solidFill>
                  <a:srgbClr val="000000"/>
                </a:solidFill>
                <a:latin typeface="Copperplate Gothic Bold" pitchFamily="34" charset="0"/>
                <a:ea typeface="ＭＳ Ｐゴシック" pitchFamily="34" charset="-128"/>
                <a:cs typeface="Copperplate Gothic Bold" pitchFamily="34" charset="0"/>
              </a:rPr>
              <a:t>     </a:t>
            </a:r>
            <a:r>
              <a:rPr lang="en-US" sz="1200" b="1" dirty="0">
                <a:solidFill>
                  <a:srgbClr val="000000"/>
                </a:solidFill>
                <a:latin typeface="Copperplate Gothic Bold" pitchFamily="34" charset="0"/>
                <a:ea typeface="ＭＳ Ｐゴシック" pitchFamily="34" charset="-128"/>
                <a:cs typeface="Copperplate Gothic Bold" pitchFamily="34" charset="0"/>
              </a:rPr>
              <a:t>	</a:t>
            </a:r>
            <a:r>
              <a:rPr lang="en-US" sz="2000" b="1" dirty="0">
                <a:solidFill>
                  <a:srgbClr val="000000"/>
                </a:solidFill>
                <a:latin typeface="Arial"/>
                <a:ea typeface="ＭＳ Ｐゴシック" pitchFamily="34" charset="-128"/>
                <a:cs typeface="Arial"/>
              </a:rPr>
              <a:t>Editor-in-Chief</a:t>
            </a:r>
            <a:r>
              <a:rPr lang="en-US" sz="2000" dirty="0">
                <a:solidFill>
                  <a:srgbClr val="000000"/>
                </a:solidFill>
                <a:latin typeface="Arial"/>
                <a:ea typeface="ＭＳ Ｐゴシック" pitchFamily="34" charset="-128"/>
                <a:cs typeface="Arial"/>
              </a:rPr>
              <a:t>: Laurie </a:t>
            </a:r>
            <a:r>
              <a:rPr lang="en-US" sz="2000" dirty="0" smtClean="0">
                <a:solidFill>
                  <a:srgbClr val="000000"/>
                </a:solidFill>
                <a:latin typeface="Arial"/>
                <a:ea typeface="ＭＳ Ｐゴシック" pitchFamily="34" charset="-128"/>
                <a:cs typeface="Arial"/>
              </a:rPr>
              <a:t>Goodman</a:t>
            </a:r>
            <a:endParaRPr lang="en-US" sz="2000" dirty="0">
              <a:solidFill>
                <a:srgbClr val="000000"/>
              </a:solidFill>
              <a:latin typeface="Arial"/>
              <a:ea typeface="ＭＳ Ｐゴシック" pitchFamily="34" charset="-128"/>
              <a:cs typeface="Arial"/>
            </a:endParaRPr>
          </a:p>
          <a:p>
            <a:pPr algn="ctr"/>
            <a:r>
              <a:rPr lang="en-US" sz="2000" b="1" dirty="0">
                <a:solidFill>
                  <a:srgbClr val="000000"/>
                </a:solidFill>
                <a:latin typeface="Arial"/>
                <a:ea typeface="ＭＳ Ｐゴシック" pitchFamily="34" charset="-128"/>
                <a:cs typeface="Arial"/>
              </a:rPr>
              <a:t>	Editor</a:t>
            </a:r>
            <a:r>
              <a:rPr lang="en-US" sz="2000" dirty="0">
                <a:solidFill>
                  <a:srgbClr val="000000"/>
                </a:solidFill>
                <a:latin typeface="Arial"/>
                <a:ea typeface="ＭＳ Ｐゴシック" pitchFamily="34" charset="-128"/>
                <a:cs typeface="Arial"/>
              </a:rPr>
              <a:t>: Scott </a:t>
            </a:r>
            <a:r>
              <a:rPr lang="en-US" sz="2000" dirty="0" smtClean="0">
                <a:solidFill>
                  <a:srgbClr val="000000"/>
                </a:solidFill>
                <a:latin typeface="Arial"/>
                <a:ea typeface="ＭＳ Ｐゴシック" pitchFamily="34" charset="-128"/>
                <a:cs typeface="Arial"/>
              </a:rPr>
              <a:t>Edmunds</a:t>
            </a:r>
            <a:endParaRPr lang="en-US" sz="2000" dirty="0">
              <a:solidFill>
                <a:srgbClr val="000000"/>
              </a:solidFill>
              <a:latin typeface="Arial"/>
              <a:ea typeface="ＭＳ Ｐゴシック" pitchFamily="34" charset="-128"/>
              <a:cs typeface="Arial"/>
            </a:endParaRPr>
          </a:p>
          <a:p>
            <a:pPr algn="ctr"/>
            <a:r>
              <a:rPr lang="en-US" sz="2000" b="1" dirty="0">
                <a:solidFill>
                  <a:srgbClr val="000000"/>
                </a:solidFill>
                <a:latin typeface="Arial"/>
                <a:ea typeface="ＭＳ Ｐゴシック" pitchFamily="34" charset="-128"/>
                <a:cs typeface="Arial"/>
              </a:rPr>
              <a:t>	</a:t>
            </a:r>
            <a:r>
              <a:rPr lang="en-US" sz="2000" b="1" dirty="0" smtClean="0">
                <a:solidFill>
                  <a:srgbClr val="000000"/>
                </a:solidFill>
                <a:latin typeface="Arial"/>
                <a:ea typeface="ＭＳ Ｐゴシック" pitchFamily="34" charset="-128"/>
                <a:cs typeface="Arial"/>
              </a:rPr>
              <a:t>Commissioning </a:t>
            </a:r>
            <a:r>
              <a:rPr lang="en-US" sz="2000" b="1" dirty="0">
                <a:solidFill>
                  <a:srgbClr val="000000"/>
                </a:solidFill>
                <a:latin typeface="Arial"/>
                <a:ea typeface="ＭＳ Ｐゴシック" pitchFamily="34" charset="-128"/>
                <a:cs typeface="Arial"/>
              </a:rPr>
              <a:t>Editor</a:t>
            </a:r>
            <a:r>
              <a:rPr lang="en-US" sz="2000" dirty="0">
                <a:solidFill>
                  <a:srgbClr val="000000"/>
                </a:solidFill>
                <a:latin typeface="Arial"/>
                <a:ea typeface="ＭＳ Ｐゴシック" pitchFamily="34" charset="-128"/>
                <a:cs typeface="Arial"/>
              </a:rPr>
              <a:t>: Nicole </a:t>
            </a:r>
            <a:r>
              <a:rPr lang="en-US" sz="2000" dirty="0" err="1" smtClean="0">
                <a:solidFill>
                  <a:srgbClr val="000000"/>
                </a:solidFill>
                <a:latin typeface="Arial"/>
                <a:ea typeface="ＭＳ Ｐゴシック" pitchFamily="34" charset="-128"/>
                <a:cs typeface="Arial"/>
              </a:rPr>
              <a:t>Nogoy</a:t>
            </a:r>
            <a:endParaRPr lang="en-US" sz="2000" dirty="0">
              <a:solidFill>
                <a:srgbClr val="000000"/>
              </a:solidFill>
              <a:latin typeface="Arial"/>
              <a:ea typeface="ＭＳ Ｐゴシック" pitchFamily="34" charset="-128"/>
              <a:cs typeface="Arial"/>
            </a:endParaRPr>
          </a:p>
          <a:p>
            <a:pPr algn="ctr"/>
            <a:r>
              <a:rPr lang="en-US" sz="2000" b="1" dirty="0">
                <a:solidFill>
                  <a:srgbClr val="000000"/>
                </a:solidFill>
                <a:latin typeface="Arial"/>
                <a:ea typeface="ＭＳ Ｐゴシック" pitchFamily="34" charset="-128"/>
                <a:cs typeface="Arial"/>
              </a:rPr>
              <a:t>	Lead Curator: </a:t>
            </a:r>
            <a:r>
              <a:rPr lang="en-US" sz="2000" dirty="0">
                <a:solidFill>
                  <a:srgbClr val="000000"/>
                </a:solidFill>
                <a:latin typeface="Arial"/>
                <a:ea typeface="ＭＳ Ｐゴシック" pitchFamily="34" charset="-128"/>
                <a:cs typeface="Arial"/>
              </a:rPr>
              <a:t>Tam </a:t>
            </a:r>
            <a:r>
              <a:rPr lang="en-US" sz="2000" dirty="0" err="1" smtClean="0">
                <a:solidFill>
                  <a:srgbClr val="000000"/>
                </a:solidFill>
                <a:latin typeface="Arial"/>
                <a:ea typeface="ＭＳ Ｐゴシック" pitchFamily="34" charset="-128"/>
                <a:cs typeface="Arial"/>
              </a:rPr>
              <a:t>Sneddon</a:t>
            </a:r>
            <a:endParaRPr lang="en-US" sz="2000" dirty="0">
              <a:solidFill>
                <a:srgbClr val="000000"/>
              </a:solidFill>
              <a:latin typeface="Arial"/>
              <a:ea typeface="ＭＳ Ｐゴシック" pitchFamily="34" charset="-128"/>
              <a:cs typeface="Arial"/>
            </a:endParaRPr>
          </a:p>
          <a:p>
            <a:pPr algn="ctr"/>
            <a:r>
              <a:rPr lang="en-US" sz="2000" dirty="0">
                <a:solidFill>
                  <a:srgbClr val="000000"/>
                </a:solidFill>
                <a:latin typeface="Arial"/>
                <a:ea typeface="ＭＳ Ｐゴシック" pitchFamily="34" charset="-128"/>
                <a:cs typeface="Arial"/>
              </a:rPr>
              <a:t>	</a:t>
            </a:r>
            <a:r>
              <a:rPr lang="en-US" sz="2000" b="1" dirty="0">
                <a:solidFill>
                  <a:srgbClr val="000000"/>
                </a:solidFill>
                <a:latin typeface="Arial"/>
                <a:ea typeface="ＭＳ Ｐゴシック" pitchFamily="34" charset="-128"/>
                <a:cs typeface="Arial"/>
              </a:rPr>
              <a:t>Data Platform:</a:t>
            </a:r>
            <a:r>
              <a:rPr lang="en-US" sz="2000" dirty="0">
                <a:solidFill>
                  <a:srgbClr val="000000"/>
                </a:solidFill>
                <a:latin typeface="Arial"/>
                <a:ea typeface="ＭＳ Ｐゴシック" pitchFamily="34" charset="-128"/>
                <a:cs typeface="Arial"/>
              </a:rPr>
              <a:t> Peter </a:t>
            </a:r>
            <a:r>
              <a:rPr lang="en-US" sz="2000" dirty="0" smtClean="0">
                <a:solidFill>
                  <a:srgbClr val="000000"/>
                </a:solidFill>
                <a:latin typeface="Arial"/>
                <a:ea typeface="ＭＳ Ｐゴシック" pitchFamily="34" charset="-128"/>
                <a:cs typeface="Arial"/>
              </a:rPr>
              <a:t>Li</a:t>
            </a:r>
            <a:endParaRPr lang="en-US" sz="2000" dirty="0">
              <a:solidFill>
                <a:srgbClr val="000000"/>
              </a:solidFill>
              <a:latin typeface="Arial"/>
              <a:ea typeface="ＭＳ Ｐゴシック" pitchFamily="34" charset="-128"/>
              <a:cs typeface="Arial"/>
            </a:endParaRPr>
          </a:p>
        </p:txBody>
      </p:sp>
      <p:pic>
        <p:nvPicPr>
          <p:cNvPr id="23558" name="Picture 16" descr="BMC_logo_main_flat.eps"/>
          <p:cNvPicPr>
            <a:picLocks noChangeAspect="1"/>
          </p:cNvPicPr>
          <p:nvPr/>
        </p:nvPicPr>
        <p:blipFill>
          <a:blip r:embed="rId4"/>
          <a:srcRect/>
          <a:stretch>
            <a:fillRect/>
          </a:stretch>
        </p:blipFill>
        <p:spPr bwMode="auto">
          <a:xfrm>
            <a:off x="5191125" y="3866318"/>
            <a:ext cx="3394075" cy="669925"/>
          </a:xfrm>
          <a:prstGeom prst="rect">
            <a:avLst/>
          </a:prstGeom>
          <a:noFill/>
          <a:ln w="9525">
            <a:noFill/>
            <a:miter lim="800000"/>
            <a:headEnd/>
            <a:tailEnd/>
          </a:ln>
        </p:spPr>
      </p:pic>
      <p:sp>
        <p:nvSpPr>
          <p:cNvPr id="23559" name="Rectangle 17"/>
          <p:cNvSpPr>
            <a:spLocks noChangeArrowheads="1"/>
          </p:cNvSpPr>
          <p:nvPr/>
        </p:nvSpPr>
        <p:spPr bwMode="auto">
          <a:xfrm>
            <a:off x="2362694" y="4016614"/>
            <a:ext cx="2364387" cy="369332"/>
          </a:xfrm>
          <a:prstGeom prst="rect">
            <a:avLst/>
          </a:prstGeom>
          <a:noFill/>
          <a:ln w="9525">
            <a:noFill/>
            <a:miter lim="800000"/>
            <a:headEnd/>
            <a:tailEnd/>
          </a:ln>
        </p:spPr>
        <p:txBody>
          <a:bodyPr wrap="none">
            <a:spAutoFit/>
          </a:bodyPr>
          <a:lstStyle/>
          <a:p>
            <a:pPr algn="ctr"/>
            <a:r>
              <a:rPr lang="en-US" b="1" dirty="0">
                <a:solidFill>
                  <a:srgbClr val="000000"/>
                </a:solidFill>
                <a:latin typeface="Arial"/>
                <a:cs typeface="Arial"/>
              </a:rPr>
              <a:t>i</a:t>
            </a:r>
            <a:r>
              <a:rPr lang="en-US" b="1" dirty="0" smtClean="0">
                <a:solidFill>
                  <a:srgbClr val="000000"/>
                </a:solidFill>
                <a:latin typeface="Arial"/>
                <a:cs typeface="Arial"/>
              </a:rPr>
              <a:t>n </a:t>
            </a:r>
            <a:r>
              <a:rPr lang="en-US" b="1" dirty="0">
                <a:solidFill>
                  <a:srgbClr val="000000"/>
                </a:solidFill>
                <a:latin typeface="Arial"/>
                <a:cs typeface="Arial"/>
              </a:rPr>
              <a:t>conjunction </a:t>
            </a:r>
            <a:r>
              <a:rPr lang="en-US" b="1" dirty="0" smtClean="0">
                <a:solidFill>
                  <a:srgbClr val="000000"/>
                </a:solidFill>
                <a:latin typeface="Arial"/>
                <a:cs typeface="Arial"/>
              </a:rPr>
              <a:t>with</a:t>
            </a:r>
            <a:endParaRPr lang="en-US" sz="1200" b="1" dirty="0">
              <a:solidFill>
                <a:srgbClr val="000000"/>
              </a:solidFill>
              <a:latin typeface="Arial"/>
              <a:cs typeface="Arial"/>
            </a:endParaRPr>
          </a:p>
        </p:txBody>
      </p:sp>
      <p:pic>
        <p:nvPicPr>
          <p:cNvPr id="23560" name="Picture 1"/>
          <p:cNvPicPr>
            <a:picLocks noChangeAspect="1"/>
          </p:cNvPicPr>
          <p:nvPr/>
        </p:nvPicPr>
        <p:blipFill>
          <a:blip r:embed="rId5"/>
          <a:srcRect/>
          <a:stretch>
            <a:fillRect/>
          </a:stretch>
        </p:blipFill>
        <p:spPr bwMode="auto">
          <a:xfrm>
            <a:off x="149225" y="6174461"/>
            <a:ext cx="1524000" cy="609600"/>
          </a:xfrm>
          <a:prstGeom prst="rect">
            <a:avLst/>
          </a:prstGeom>
          <a:noFill/>
          <a:ln w="9525">
            <a:noFill/>
            <a:miter lim="800000"/>
            <a:headEnd/>
            <a:tailEnd/>
          </a:ln>
        </p:spPr>
      </p:pic>
      <p:pic>
        <p:nvPicPr>
          <p:cNvPr id="23561" name="Picture 2"/>
          <p:cNvPicPr>
            <a:picLocks noChangeAspect="1"/>
          </p:cNvPicPr>
          <p:nvPr/>
        </p:nvPicPr>
        <p:blipFill>
          <a:blip r:embed="rId6"/>
          <a:srcRect/>
          <a:stretch>
            <a:fillRect/>
          </a:stretch>
        </p:blipFill>
        <p:spPr bwMode="auto">
          <a:xfrm>
            <a:off x="7704138" y="6130805"/>
            <a:ext cx="1190625" cy="696912"/>
          </a:xfrm>
          <a:prstGeom prst="rect">
            <a:avLst/>
          </a:prstGeom>
          <a:noFill/>
          <a:ln w="9525">
            <a:noFill/>
            <a:miter lim="800000"/>
            <a:headEnd/>
            <a:tailEnd/>
          </a:ln>
        </p:spPr>
      </p:pic>
      <p:pic>
        <p:nvPicPr>
          <p:cNvPr id="2" name="Picture 1" descr="BGI-LOGO.png"/>
          <p:cNvPicPr>
            <a:picLocks noChangeAspect="1"/>
          </p:cNvPicPr>
          <p:nvPr/>
        </p:nvPicPr>
        <p:blipFill>
          <a:blip r:embed="rId7">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259047" y="3841672"/>
            <a:ext cx="1738106" cy="719216"/>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3198352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descr="galaxy-bgisoap2.tiff"/>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736601" y="165101"/>
            <a:ext cx="7815326" cy="6007100"/>
          </a:xfrm>
          <a:prstGeom prst="rect">
            <a:avLst/>
          </a:prstGeom>
        </p:spPr>
      </p:pic>
      <p:sp>
        <p:nvSpPr>
          <p:cNvPr id="3" name="Rounded Rectangle 2"/>
          <p:cNvSpPr/>
          <p:nvPr/>
        </p:nvSpPr>
        <p:spPr>
          <a:xfrm>
            <a:off x="6874151" y="6292149"/>
            <a:ext cx="1677775" cy="455784"/>
          </a:xfrm>
          <a:prstGeom prst="roundRect">
            <a:avLst/>
          </a:prstGeom>
          <a:solidFill>
            <a:schemeClr val="tx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ounded Rectangle 3"/>
          <p:cNvSpPr/>
          <p:nvPr/>
        </p:nvSpPr>
        <p:spPr>
          <a:xfrm>
            <a:off x="2476500" y="6292149"/>
            <a:ext cx="4292600" cy="455784"/>
          </a:xfrm>
          <a:prstGeom prst="roundRect">
            <a:avLst/>
          </a:prstGeom>
          <a:solidFill>
            <a:schemeClr val="accent3">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736601" y="6292149"/>
            <a:ext cx="1650999" cy="455784"/>
          </a:xfrm>
          <a:prstGeom prst="round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1102442" y="6335375"/>
            <a:ext cx="919317" cy="369332"/>
          </a:xfrm>
          <a:prstGeom prst="rect">
            <a:avLst/>
          </a:prstGeom>
          <a:noFill/>
        </p:spPr>
        <p:txBody>
          <a:bodyPr wrap="none" rtlCol="0">
            <a:spAutoFit/>
          </a:bodyPr>
          <a:lstStyle/>
          <a:p>
            <a:r>
              <a:rPr lang="en-US" dirty="0" smtClean="0">
                <a:solidFill>
                  <a:schemeClr val="bg1"/>
                </a:solidFill>
              </a:rPr>
              <a:t>Tool list</a:t>
            </a:r>
            <a:endParaRPr lang="en-US" dirty="0">
              <a:solidFill>
                <a:schemeClr val="bg1"/>
              </a:solidFill>
            </a:endParaRPr>
          </a:p>
        </p:txBody>
      </p:sp>
      <p:sp>
        <p:nvSpPr>
          <p:cNvPr id="7" name="TextBox 6"/>
          <p:cNvSpPr txBox="1"/>
          <p:nvPr/>
        </p:nvSpPr>
        <p:spPr>
          <a:xfrm>
            <a:off x="3489805" y="6335375"/>
            <a:ext cx="2265990" cy="369332"/>
          </a:xfrm>
          <a:prstGeom prst="rect">
            <a:avLst/>
          </a:prstGeom>
          <a:noFill/>
        </p:spPr>
        <p:txBody>
          <a:bodyPr wrap="none" rtlCol="0">
            <a:spAutoFit/>
          </a:bodyPr>
          <a:lstStyle/>
          <a:p>
            <a:r>
              <a:rPr lang="en-US" dirty="0" smtClean="0">
                <a:solidFill>
                  <a:srgbClr val="FFFFFF"/>
                </a:solidFill>
              </a:rPr>
              <a:t>Tool </a:t>
            </a:r>
            <a:r>
              <a:rPr lang="en-US" dirty="0" err="1" smtClean="0">
                <a:solidFill>
                  <a:srgbClr val="FFFFFF"/>
                </a:solidFill>
              </a:rPr>
              <a:t>parameterisation</a:t>
            </a:r>
            <a:endParaRPr lang="en-US" dirty="0">
              <a:solidFill>
                <a:srgbClr val="FFFFFF"/>
              </a:solidFill>
            </a:endParaRPr>
          </a:p>
        </p:txBody>
      </p:sp>
      <p:sp>
        <p:nvSpPr>
          <p:cNvPr id="8" name="TextBox 7"/>
          <p:cNvSpPr txBox="1"/>
          <p:nvPr/>
        </p:nvSpPr>
        <p:spPr>
          <a:xfrm>
            <a:off x="6997976" y="6335375"/>
            <a:ext cx="1430124" cy="369332"/>
          </a:xfrm>
          <a:prstGeom prst="rect">
            <a:avLst/>
          </a:prstGeom>
          <a:noFill/>
        </p:spPr>
        <p:txBody>
          <a:bodyPr wrap="none" rtlCol="0">
            <a:spAutoFit/>
          </a:bodyPr>
          <a:lstStyle/>
          <a:p>
            <a:r>
              <a:rPr lang="en-US" dirty="0" smtClean="0">
                <a:solidFill>
                  <a:srgbClr val="FFFFFF"/>
                </a:solidFill>
              </a:rPr>
              <a:t>Results panel</a:t>
            </a:r>
            <a:endParaRPr lang="en-US" dirty="0">
              <a:solidFill>
                <a:srgbClr val="FFFFFF"/>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1925037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SOAPdenovo2 Galaxy workflow</a:t>
            </a:r>
            <a:endParaRPr lang="en-US" dirty="0"/>
          </a:p>
        </p:txBody>
      </p:sp>
      <p:pic>
        <p:nvPicPr>
          <p:cNvPr id="3" name="Picture 2" descr="workflow.png"/>
          <p:cNvPicPr>
            <a:picLocks noChangeAspect="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501070" y="1544633"/>
            <a:ext cx="8243455" cy="4681779"/>
          </a:xfrm>
          <a:prstGeom prst="rect">
            <a:avLst/>
          </a:prstGeom>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5839542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Picture 2" descr="myexpt.tiff"/>
          <p:cNvPicPr>
            <a:picLocks noChangeAspect="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295401" y="241300"/>
            <a:ext cx="6367164" cy="5791200"/>
          </a:xfrm>
          <a:prstGeom prst="rect">
            <a:avLst/>
          </a:prstGeom>
          <a:effectLst>
            <a:outerShdw blurRad="50800" dist="38100" dir="2700000" algn="tl" rotWithShape="0">
              <a:srgbClr val="000000">
                <a:alpha val="43000"/>
              </a:srgbClr>
            </a:outerShdw>
          </a:effectLst>
        </p:spPr>
      </p:pic>
      <p:sp>
        <p:nvSpPr>
          <p:cNvPr id="4" name="Rectangle 3"/>
          <p:cNvSpPr/>
          <p:nvPr/>
        </p:nvSpPr>
        <p:spPr>
          <a:xfrm>
            <a:off x="1410400" y="6139934"/>
            <a:ext cx="6137167" cy="646331"/>
          </a:xfrm>
          <a:prstGeom prst="rect">
            <a:avLst/>
          </a:prstGeom>
        </p:spPr>
        <p:txBody>
          <a:bodyPr wrap="none">
            <a:spAutoFit/>
          </a:bodyPr>
          <a:lstStyle/>
          <a:p>
            <a:r>
              <a:rPr lang="en-US" sz="3600" dirty="0">
                <a:latin typeface="Arial"/>
                <a:cs typeface="Arial"/>
              </a:rPr>
              <a:t>http://</a:t>
            </a:r>
            <a:r>
              <a:rPr lang="en-US" sz="3600" dirty="0" err="1">
                <a:latin typeface="Arial"/>
                <a:cs typeface="Arial"/>
              </a:rPr>
              <a:t>www.myexperiment.org</a:t>
            </a:r>
            <a:endParaRPr lang="en-US" sz="3600" dirty="0">
              <a:latin typeface="Arial"/>
              <a:cs typeface="Aria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8072131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publish in </a:t>
            </a:r>
            <a:r>
              <a:rPr lang="en-US" dirty="0" err="1" smtClean="0"/>
              <a:t>GigaScience</a:t>
            </a:r>
            <a:r>
              <a:rPr lang="en-US" dirty="0" smtClean="0"/>
              <a:t>?</a:t>
            </a:r>
            <a:endParaRPr lang="en-US" dirty="0"/>
          </a:p>
        </p:txBody>
      </p:sp>
      <p:sp>
        <p:nvSpPr>
          <p:cNvPr id="4" name="Text Placeholder 3"/>
          <p:cNvSpPr>
            <a:spLocks noGrp="1"/>
          </p:cNvSpPr>
          <p:nvPr>
            <p:ph type="body" idx="1"/>
          </p:nvPr>
        </p:nvSpPr>
        <p:spPr>
          <a:xfrm>
            <a:off x="457200" y="1751013"/>
            <a:ext cx="4040188" cy="639762"/>
          </a:xfrm>
        </p:spPr>
        <p:txBody>
          <a:bodyPr/>
          <a:lstStyle/>
          <a:p>
            <a:pPr algn="ctr"/>
            <a:r>
              <a:rPr lang="en-US" u="sng" dirty="0" smtClean="0">
                <a:solidFill>
                  <a:srgbClr val="215968"/>
                </a:solidFill>
              </a:rPr>
              <a:t>Benefit</a:t>
            </a:r>
            <a:endParaRPr lang="en-US" u="sng" dirty="0">
              <a:solidFill>
                <a:srgbClr val="215968"/>
              </a:solidFill>
            </a:endParaRPr>
          </a:p>
        </p:txBody>
      </p:sp>
      <p:sp>
        <p:nvSpPr>
          <p:cNvPr id="5" name="Content Placeholder 4"/>
          <p:cNvSpPr>
            <a:spLocks noGrp="1"/>
          </p:cNvSpPr>
          <p:nvPr>
            <p:ph sz="half" idx="2"/>
          </p:nvPr>
        </p:nvSpPr>
        <p:spPr>
          <a:xfrm>
            <a:off x="457200" y="2365375"/>
            <a:ext cx="4040188" cy="3273425"/>
          </a:xfrm>
        </p:spPr>
        <p:txBody>
          <a:bodyPr/>
          <a:lstStyle/>
          <a:p>
            <a:r>
              <a:rPr lang="en-US" dirty="0" smtClean="0">
                <a:solidFill>
                  <a:schemeClr val="accent5">
                    <a:lumMod val="50000"/>
                  </a:schemeClr>
                </a:solidFill>
              </a:rPr>
              <a:t>Data hosted in </a:t>
            </a:r>
            <a:r>
              <a:rPr lang="en-US" dirty="0" err="1" smtClean="0">
                <a:solidFill>
                  <a:schemeClr val="accent5">
                    <a:lumMod val="50000"/>
                  </a:schemeClr>
                </a:solidFill>
              </a:rPr>
              <a:t>GigaDB</a:t>
            </a:r>
            <a:endParaRPr lang="en-US" dirty="0" smtClean="0">
              <a:solidFill>
                <a:schemeClr val="accent5">
                  <a:lumMod val="50000"/>
                </a:schemeClr>
              </a:solidFill>
            </a:endParaRPr>
          </a:p>
          <a:p>
            <a:r>
              <a:rPr lang="en-US" dirty="0">
                <a:solidFill>
                  <a:schemeClr val="accent5">
                    <a:lumMod val="50000"/>
                  </a:schemeClr>
                </a:solidFill>
              </a:rPr>
              <a:t>Allocation of DOIs to </a:t>
            </a:r>
            <a:r>
              <a:rPr lang="en-US" dirty="0" smtClean="0">
                <a:solidFill>
                  <a:schemeClr val="accent5">
                    <a:lumMod val="50000"/>
                  </a:schemeClr>
                </a:solidFill>
              </a:rPr>
              <a:t>data</a:t>
            </a:r>
            <a:endParaRPr lang="en-US" dirty="0">
              <a:solidFill>
                <a:schemeClr val="accent5">
                  <a:lumMod val="50000"/>
                </a:schemeClr>
              </a:solidFill>
            </a:endParaRPr>
          </a:p>
          <a:p>
            <a:r>
              <a:rPr lang="en-US" dirty="0">
                <a:solidFill>
                  <a:schemeClr val="accent5">
                    <a:lumMod val="50000"/>
                  </a:schemeClr>
                </a:solidFill>
              </a:rPr>
              <a:t>Metadata in </a:t>
            </a:r>
            <a:r>
              <a:rPr lang="en-US" dirty="0" err="1">
                <a:solidFill>
                  <a:schemeClr val="accent5">
                    <a:lumMod val="50000"/>
                  </a:schemeClr>
                </a:solidFill>
              </a:rPr>
              <a:t>isa</a:t>
            </a:r>
            <a:r>
              <a:rPr lang="en-US" dirty="0">
                <a:solidFill>
                  <a:schemeClr val="accent5">
                    <a:lumMod val="50000"/>
                  </a:schemeClr>
                </a:solidFill>
              </a:rPr>
              <a:t>-tab </a:t>
            </a:r>
            <a:r>
              <a:rPr lang="en-US" dirty="0" smtClean="0">
                <a:solidFill>
                  <a:schemeClr val="accent5">
                    <a:lumMod val="50000"/>
                  </a:schemeClr>
                </a:solidFill>
              </a:rPr>
              <a:t>format</a:t>
            </a:r>
          </a:p>
          <a:p>
            <a:r>
              <a:rPr lang="en-US" dirty="0" smtClean="0">
                <a:solidFill>
                  <a:schemeClr val="accent5">
                    <a:lumMod val="50000"/>
                  </a:schemeClr>
                </a:solidFill>
              </a:rPr>
              <a:t>Galaxy tool integration</a:t>
            </a:r>
          </a:p>
          <a:p>
            <a:r>
              <a:rPr lang="en-US" dirty="0" smtClean="0">
                <a:solidFill>
                  <a:schemeClr val="accent5">
                    <a:lumMod val="50000"/>
                  </a:schemeClr>
                </a:solidFill>
              </a:rPr>
              <a:t>Use of tools in Galaxy workflows</a:t>
            </a:r>
          </a:p>
          <a:p>
            <a:endParaRPr lang="en-US" dirty="0">
              <a:solidFill>
                <a:schemeClr val="accent5">
                  <a:lumMod val="50000"/>
                </a:schemeClr>
              </a:solidFill>
            </a:endParaRPr>
          </a:p>
          <a:p>
            <a:endParaRPr lang="en-US" dirty="0">
              <a:solidFill>
                <a:schemeClr val="accent5">
                  <a:lumMod val="50000"/>
                </a:schemeClr>
              </a:solidFill>
            </a:endParaRPr>
          </a:p>
          <a:p>
            <a:endParaRPr lang="en-US" dirty="0">
              <a:solidFill>
                <a:schemeClr val="accent5">
                  <a:lumMod val="50000"/>
                </a:schemeClr>
              </a:solidFill>
            </a:endParaRPr>
          </a:p>
        </p:txBody>
      </p:sp>
      <p:sp>
        <p:nvSpPr>
          <p:cNvPr id="6" name="Text Placeholder 5"/>
          <p:cNvSpPr>
            <a:spLocks noGrp="1"/>
          </p:cNvSpPr>
          <p:nvPr>
            <p:ph type="body" sz="quarter" idx="3"/>
          </p:nvPr>
        </p:nvSpPr>
        <p:spPr>
          <a:xfrm>
            <a:off x="4645025" y="1751013"/>
            <a:ext cx="4041775" cy="639762"/>
          </a:xfrm>
        </p:spPr>
        <p:txBody>
          <a:bodyPr/>
          <a:lstStyle/>
          <a:p>
            <a:pPr algn="ctr"/>
            <a:r>
              <a:rPr lang="en-US" u="sng" dirty="0" smtClean="0">
                <a:solidFill>
                  <a:srgbClr val="984807"/>
                </a:solidFill>
              </a:rPr>
              <a:t>Added value</a:t>
            </a:r>
            <a:endParaRPr lang="en-US" u="sng" dirty="0">
              <a:solidFill>
                <a:srgbClr val="984807"/>
              </a:solidFill>
            </a:endParaRPr>
          </a:p>
        </p:txBody>
      </p:sp>
      <p:sp>
        <p:nvSpPr>
          <p:cNvPr id="7" name="Content Placeholder 6"/>
          <p:cNvSpPr>
            <a:spLocks noGrp="1"/>
          </p:cNvSpPr>
          <p:nvPr>
            <p:ph sz="quarter" idx="4"/>
          </p:nvPr>
        </p:nvSpPr>
        <p:spPr>
          <a:xfrm>
            <a:off x="4645025" y="2390775"/>
            <a:ext cx="4041775" cy="3248025"/>
          </a:xfrm>
        </p:spPr>
        <p:txBody>
          <a:bodyPr/>
          <a:lstStyle/>
          <a:p>
            <a:r>
              <a:rPr lang="en-US" dirty="0" smtClean="0">
                <a:solidFill>
                  <a:srgbClr val="984807"/>
                </a:solidFill>
              </a:rPr>
              <a:t>No need to use own servers</a:t>
            </a:r>
          </a:p>
          <a:p>
            <a:r>
              <a:rPr lang="en-US" dirty="0" smtClean="0">
                <a:solidFill>
                  <a:srgbClr val="984807"/>
                </a:solidFill>
              </a:rPr>
              <a:t>Citable data</a:t>
            </a:r>
          </a:p>
          <a:p>
            <a:r>
              <a:rPr lang="en-US" dirty="0" smtClean="0">
                <a:solidFill>
                  <a:srgbClr val="984807"/>
                </a:solidFill>
              </a:rPr>
              <a:t>Aids reuse of data</a:t>
            </a:r>
          </a:p>
          <a:p>
            <a:r>
              <a:rPr lang="en-US" dirty="0" smtClean="0">
                <a:solidFill>
                  <a:srgbClr val="984807"/>
                </a:solidFill>
              </a:rPr>
              <a:t>Supports reuse of tools</a:t>
            </a:r>
          </a:p>
          <a:p>
            <a:r>
              <a:rPr lang="en-US" dirty="0" smtClean="0">
                <a:solidFill>
                  <a:srgbClr val="984807"/>
                </a:solidFill>
              </a:rPr>
              <a:t>Improves documentation</a:t>
            </a:r>
          </a:p>
          <a:p>
            <a:r>
              <a:rPr lang="en-US" dirty="0" smtClean="0">
                <a:solidFill>
                  <a:srgbClr val="984807"/>
                </a:solidFill>
              </a:rPr>
              <a:t>Shows how tool can be used with other </a:t>
            </a:r>
            <a:r>
              <a:rPr lang="en-US" dirty="0" err="1" smtClean="0">
                <a:solidFill>
                  <a:srgbClr val="984807"/>
                </a:solidFill>
              </a:rPr>
              <a:t>bioinf</a:t>
            </a:r>
            <a:r>
              <a:rPr lang="en-US" dirty="0" smtClean="0">
                <a:solidFill>
                  <a:srgbClr val="984807"/>
                </a:solidFill>
              </a:rPr>
              <a:t>. software</a:t>
            </a:r>
          </a:p>
        </p:txBody>
      </p:sp>
      <p:sp>
        <p:nvSpPr>
          <p:cNvPr id="9" name="Rounded Rectangle 8"/>
          <p:cNvSpPr/>
          <p:nvPr/>
        </p:nvSpPr>
        <p:spPr>
          <a:xfrm>
            <a:off x="215900" y="1498600"/>
            <a:ext cx="8737600" cy="4521200"/>
          </a:xfrm>
          <a:prstGeom prst="roundRect">
            <a:avLst/>
          </a:prstGeom>
          <a:noFill/>
          <a:ln w="4127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570735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t>Thanks to:</a:t>
            </a:r>
            <a:endParaRPr lang="en-US" sz="3600" dirty="0"/>
          </a:p>
        </p:txBody>
      </p:sp>
      <p:sp>
        <p:nvSpPr>
          <p:cNvPr id="4" name="Content Placeholder 3"/>
          <p:cNvSpPr>
            <a:spLocks noGrp="1"/>
          </p:cNvSpPr>
          <p:nvPr>
            <p:ph idx="1"/>
          </p:nvPr>
        </p:nvSpPr>
        <p:spPr>
          <a:xfrm>
            <a:off x="457200" y="1600201"/>
            <a:ext cx="8229600" cy="1625600"/>
          </a:xfrm>
        </p:spPr>
        <p:txBody>
          <a:bodyPr>
            <a:normAutofit/>
          </a:bodyPr>
          <a:lstStyle/>
          <a:p>
            <a:r>
              <a:rPr lang="en-US" sz="3000" dirty="0" smtClean="0"/>
              <a:t>Tin-Lap Lee and </a:t>
            </a:r>
            <a:r>
              <a:rPr lang="en-US" sz="3000" dirty="0" err="1" smtClean="0"/>
              <a:t>Huayan</a:t>
            </a:r>
            <a:r>
              <a:rPr lang="en-US" sz="3000" dirty="0" smtClean="0"/>
              <a:t> </a:t>
            </a:r>
            <a:r>
              <a:rPr lang="en-US" sz="3000" dirty="0" err="1" smtClean="0"/>
              <a:t>Gao</a:t>
            </a:r>
            <a:r>
              <a:rPr lang="en-US" sz="3000" dirty="0" smtClean="0"/>
              <a:t> - CUHK</a:t>
            </a:r>
          </a:p>
          <a:p>
            <a:r>
              <a:rPr lang="en-US" sz="3000" dirty="0" smtClean="0"/>
              <a:t>Tam, Jesse, Scott, Nicole &amp; Laurie </a:t>
            </a:r>
            <a:r>
              <a:rPr lang="en-US" sz="3000" smtClean="0"/>
              <a:t>- GigaScience</a:t>
            </a:r>
            <a:endParaRPr lang="en-US" sz="3000" dirty="0"/>
          </a:p>
        </p:txBody>
      </p:sp>
      <p:pic>
        <p:nvPicPr>
          <p:cNvPr id="6" name="Picture 5" descr="bgi_logo.tiff"/>
          <p:cNvPicPr>
            <a:picLocks noChangeAspect="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464351" y="6021599"/>
            <a:ext cx="1368642" cy="701218"/>
          </a:xfrm>
          <a:prstGeom prst="rect">
            <a:avLst/>
          </a:prstGeom>
        </p:spPr>
      </p:pic>
      <p:pic>
        <p:nvPicPr>
          <p:cNvPr id="7" name="Picture 6" descr="bmc_logo.gif"/>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3187573" y="6133463"/>
            <a:ext cx="2444756" cy="477491"/>
          </a:xfrm>
          <a:prstGeom prst="rect">
            <a:avLst/>
          </a:prstGeom>
        </p:spPr>
      </p:pic>
      <p:pic>
        <p:nvPicPr>
          <p:cNvPr id="8" name="Picture 7" descr="logo.gif"/>
          <p:cNvPicPr>
            <a:picLocks noChangeAspect="1"/>
          </p:cNvPicPr>
          <p:nvPr/>
        </p:nvPicPr>
        <p:blipFill>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6986909" y="6067464"/>
            <a:ext cx="1854587" cy="609489"/>
          </a:xfrm>
          <a:prstGeom prst="rect">
            <a:avLst/>
          </a:prstGeom>
        </p:spPr>
      </p:pic>
      <p:sp>
        <p:nvSpPr>
          <p:cNvPr id="5" name="Rectangle 4"/>
          <p:cNvSpPr/>
          <p:nvPr/>
        </p:nvSpPr>
        <p:spPr>
          <a:xfrm>
            <a:off x="1981073" y="4202668"/>
            <a:ext cx="5359761" cy="584776"/>
          </a:xfrm>
          <a:prstGeom prst="rect">
            <a:avLst/>
          </a:prstGeom>
        </p:spPr>
        <p:txBody>
          <a:bodyPr wrap="none">
            <a:spAutoFit/>
          </a:bodyPr>
          <a:lstStyle/>
          <a:p>
            <a:r>
              <a:rPr lang="en-US" sz="3200" dirty="0" err="1" smtClean="0"/>
              <a:t>peter@gigasciencejournal.com</a:t>
            </a:r>
            <a:endParaRPr lang="en-US" sz="3200"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4664191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4" descr="gsci.tiff"/>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300183" y="387927"/>
            <a:ext cx="8573627" cy="6031345"/>
          </a:xfrm>
          <a:prstGeom prst="rect">
            <a:avLst/>
          </a:prstGeom>
          <a:effectLst>
            <a:outerShdw blurRad="50800" dist="38100" dir="2700000" algn="tl" rotWithShape="0">
              <a:srgbClr val="000000">
                <a:alpha val="43000"/>
              </a:srgbClr>
            </a:outerShdw>
          </a:effectLst>
        </p:spPr>
      </p:pic>
      <p:sp>
        <p:nvSpPr>
          <p:cNvPr id="2" name="Rounded Rectangle 1"/>
          <p:cNvSpPr/>
          <p:nvPr/>
        </p:nvSpPr>
        <p:spPr>
          <a:xfrm>
            <a:off x="4610100" y="1511300"/>
            <a:ext cx="2641600" cy="1346200"/>
          </a:xfrm>
          <a:prstGeom prst="roundRect">
            <a:avLst/>
          </a:prstGeom>
          <a:noFill/>
          <a:ln w="47625">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Round Same Side Corner Rectangle 2"/>
          <p:cNvSpPr/>
          <p:nvPr/>
        </p:nvSpPr>
        <p:spPr>
          <a:xfrm>
            <a:off x="300183" y="3784600"/>
            <a:ext cx="4195617" cy="2634672"/>
          </a:xfrm>
          <a:prstGeom prst="round2SameRect">
            <a:avLst/>
          </a:prstGeom>
          <a:noFill/>
          <a:ln w="603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7310937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4903"/>
            <a:ext cx="8229600" cy="1143000"/>
          </a:xfrm>
        </p:spPr>
        <p:txBody>
          <a:bodyPr/>
          <a:lstStyle/>
          <a:p>
            <a:r>
              <a:rPr lang="en-US" dirty="0" smtClean="0"/>
              <a:t>Why another *</a:t>
            </a:r>
            <a:r>
              <a:rPr lang="en-US" dirty="0" err="1" smtClean="0"/>
              <a:t>omics</a:t>
            </a:r>
            <a:r>
              <a:rPr lang="en-US" dirty="0" smtClean="0"/>
              <a:t> journal?</a:t>
            </a:r>
            <a:endParaRPr lang="en-US" dirty="0"/>
          </a:p>
        </p:txBody>
      </p:sp>
      <p:pic>
        <p:nvPicPr>
          <p:cNvPr id="3" name="Picture 2" descr="nat_gen.gif"/>
          <p:cNvPicPr>
            <a:picLocks noChangeAspect="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662707" y="1282682"/>
            <a:ext cx="1455848" cy="1900382"/>
          </a:xfrm>
          <a:prstGeom prst="rect">
            <a:avLst/>
          </a:prstGeom>
        </p:spPr>
      </p:pic>
      <p:pic>
        <p:nvPicPr>
          <p:cNvPr id="4" name="Picture 3" descr="gen_res.gif"/>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2684419" y="1282682"/>
            <a:ext cx="1466344" cy="1900382"/>
          </a:xfrm>
          <a:prstGeom prst="rect">
            <a:avLst/>
          </a:prstGeom>
        </p:spPr>
      </p:pic>
      <p:pic>
        <p:nvPicPr>
          <p:cNvPr id="5" name="Picture 4" descr="gen_biol.gif"/>
          <p:cNvPicPr>
            <a:picLocks noChangeAspect="1"/>
          </p:cNvPicPr>
          <p:nvPr/>
        </p:nvPicPr>
        <p:blipFill>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4718125" y="1282682"/>
            <a:ext cx="1457965" cy="1900382"/>
          </a:xfrm>
          <a:prstGeom prst="rect">
            <a:avLst/>
          </a:prstGeom>
        </p:spPr>
      </p:pic>
      <p:pic>
        <p:nvPicPr>
          <p:cNvPr id="6" name="Picture 5" descr="big_data.jpg"/>
          <p:cNvPicPr>
            <a:picLocks noChangeAspect="1"/>
          </p:cNvPicPr>
          <p:nvPr/>
        </p:nvPicPr>
        <p:blipFill>
          <a:blip r:embed="rId5">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6742255" y="1282682"/>
            <a:ext cx="1471037" cy="1900382"/>
          </a:xfrm>
          <a:prstGeom prst="rect">
            <a:avLst/>
          </a:prstGeom>
        </p:spPr>
      </p:pic>
      <p:sp>
        <p:nvSpPr>
          <p:cNvPr id="11" name="TextBox 10"/>
          <p:cNvSpPr txBox="1"/>
          <p:nvPr/>
        </p:nvSpPr>
        <p:spPr>
          <a:xfrm>
            <a:off x="1692001" y="3309172"/>
            <a:ext cx="5486148" cy="830997"/>
          </a:xfrm>
          <a:prstGeom prst="rect">
            <a:avLst/>
          </a:prstGeom>
          <a:noFill/>
        </p:spPr>
        <p:txBody>
          <a:bodyPr wrap="none" rtlCol="0">
            <a:spAutoFit/>
          </a:bodyPr>
          <a:lstStyle/>
          <a:p>
            <a:pPr algn="ctr"/>
            <a:r>
              <a:rPr lang="en-US" sz="2400" dirty="0" smtClean="0"/>
              <a:t>Already many journals publishing research </a:t>
            </a:r>
          </a:p>
          <a:p>
            <a:pPr algn="ctr"/>
            <a:r>
              <a:rPr lang="en-US" sz="2400" dirty="0" smtClean="0"/>
              <a:t>involving large data sets</a:t>
            </a:r>
            <a:endParaRPr lang="en-US" sz="2400" dirty="0"/>
          </a:p>
        </p:txBody>
      </p:sp>
      <p:sp>
        <p:nvSpPr>
          <p:cNvPr id="12" name="TextBox 11"/>
          <p:cNvSpPr txBox="1"/>
          <p:nvPr/>
        </p:nvSpPr>
        <p:spPr>
          <a:xfrm>
            <a:off x="3176939" y="4771937"/>
            <a:ext cx="2698175" cy="954107"/>
          </a:xfrm>
          <a:prstGeom prst="rect">
            <a:avLst/>
          </a:prstGeom>
          <a:noFill/>
        </p:spPr>
        <p:txBody>
          <a:bodyPr wrap="none" rtlCol="0">
            <a:spAutoFit/>
          </a:bodyPr>
          <a:lstStyle/>
          <a:p>
            <a:pPr algn="ctr"/>
            <a:r>
              <a:rPr lang="en-US" sz="2800" b="1" dirty="0" smtClean="0">
                <a:latin typeface="Arial"/>
                <a:cs typeface="Arial"/>
              </a:rPr>
              <a:t>Results</a:t>
            </a:r>
          </a:p>
          <a:p>
            <a:pPr algn="ctr"/>
            <a:r>
              <a:rPr lang="en-US" sz="2800" b="1" dirty="0" smtClean="0">
                <a:latin typeface="Arial"/>
                <a:cs typeface="Arial"/>
              </a:rPr>
              <a:t>reproducibility</a:t>
            </a:r>
            <a:endParaRPr lang="en-US" sz="2800" b="1" dirty="0">
              <a:latin typeface="Arial"/>
              <a:cs typeface="Arial"/>
            </a:endParaRPr>
          </a:p>
        </p:txBody>
      </p:sp>
      <p:sp>
        <p:nvSpPr>
          <p:cNvPr id="13" name="Rounded Rectangle 12"/>
          <p:cNvSpPr/>
          <p:nvPr/>
        </p:nvSpPr>
        <p:spPr>
          <a:xfrm>
            <a:off x="254000" y="1028700"/>
            <a:ext cx="8432800" cy="3390900"/>
          </a:xfrm>
          <a:prstGeom prst="roundRect">
            <a:avLst/>
          </a:prstGeom>
          <a:noFill/>
          <a:ln w="50800">
            <a:solidFill>
              <a:schemeClr val="tx2">
                <a:lumMod val="20000"/>
                <a:lumOff val="8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7" name="Group 16"/>
          <p:cNvGrpSpPr/>
          <p:nvPr/>
        </p:nvGrpSpPr>
        <p:grpSpPr>
          <a:xfrm>
            <a:off x="3176939" y="4013200"/>
            <a:ext cx="2628900" cy="2596840"/>
            <a:chOff x="3441700" y="4800600"/>
            <a:chExt cx="2082800" cy="2057400"/>
          </a:xfrm>
        </p:grpSpPr>
        <p:sp>
          <p:nvSpPr>
            <p:cNvPr id="14" name="Oval 13"/>
            <p:cNvSpPr/>
            <p:nvPr/>
          </p:nvSpPr>
          <p:spPr>
            <a:xfrm>
              <a:off x="3441700" y="4800600"/>
              <a:ext cx="2082800" cy="2057400"/>
            </a:xfrm>
            <a:prstGeom prst="ellipse">
              <a:avLst/>
            </a:prstGeom>
            <a:noFill/>
            <a:ln w="37465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6" name="Straight Connector 15"/>
            <p:cNvCxnSpPr>
              <a:stCxn id="14" idx="1"/>
              <a:endCxn id="14" idx="5"/>
            </p:cNvCxnSpPr>
            <p:nvPr/>
          </p:nvCxnSpPr>
          <p:spPr>
            <a:xfrm>
              <a:off x="3746719" y="5101899"/>
              <a:ext cx="1472762" cy="1454802"/>
            </a:xfrm>
            <a:prstGeom prst="line">
              <a:avLst/>
            </a:prstGeom>
            <a:ln w="374650">
              <a:solidFill>
                <a:srgbClr val="FF0000"/>
              </a:solidFill>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295224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Unrepeatability of scientific results</a:t>
            </a:r>
            <a:endParaRPr lang="en-US" dirty="0"/>
          </a:p>
        </p:txBody>
      </p:sp>
      <p:pic>
        <p:nvPicPr>
          <p:cNvPr id="3" name="Picture 2" descr="microarray_ioannidis.tiff"/>
          <p:cNvPicPr>
            <a:picLocks noChangeAspect="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304844" y="1601354"/>
            <a:ext cx="8381956" cy="4021282"/>
          </a:xfrm>
          <a:prstGeom prst="rect">
            <a:avLst/>
          </a:prstGeom>
        </p:spPr>
      </p:pic>
      <p:sp>
        <p:nvSpPr>
          <p:cNvPr id="4" name="TextBox 3"/>
          <p:cNvSpPr txBox="1"/>
          <p:nvPr/>
        </p:nvSpPr>
        <p:spPr>
          <a:xfrm>
            <a:off x="350100" y="5922413"/>
            <a:ext cx="8443801" cy="646331"/>
          </a:xfrm>
          <a:prstGeom prst="rect">
            <a:avLst/>
          </a:prstGeom>
          <a:noFill/>
        </p:spPr>
        <p:txBody>
          <a:bodyPr wrap="none" rtlCol="0">
            <a:spAutoFit/>
          </a:bodyPr>
          <a:lstStyle/>
          <a:p>
            <a:r>
              <a:rPr lang="en-US" b="1" dirty="0" smtClean="0"/>
              <a:t>Ioannidis et al., 2009. Repeatability </a:t>
            </a:r>
            <a:r>
              <a:rPr lang="en-US" b="1" dirty="0"/>
              <a:t>of published microarray gene expression </a:t>
            </a:r>
            <a:r>
              <a:rPr lang="en-US" b="1" dirty="0" smtClean="0"/>
              <a:t>analyses.</a:t>
            </a:r>
          </a:p>
          <a:p>
            <a:r>
              <a:rPr lang="en-US" b="1" dirty="0" smtClean="0"/>
              <a:t>Nature Genetics 41: 149-155.</a:t>
            </a:r>
            <a:endParaRPr lang="en-US" dirty="0" smtClean="0"/>
          </a:p>
        </p:txBody>
      </p:sp>
      <p:sp>
        <p:nvSpPr>
          <p:cNvPr id="5" name="TextBox 4"/>
          <p:cNvSpPr txBox="1"/>
          <p:nvPr/>
        </p:nvSpPr>
        <p:spPr>
          <a:xfrm>
            <a:off x="5081520" y="1278188"/>
            <a:ext cx="3639826" cy="646331"/>
          </a:xfrm>
          <a:prstGeom prst="rect">
            <a:avLst/>
          </a:prstGeom>
        </p:spPr>
        <p:style>
          <a:lnRef idx="3">
            <a:schemeClr val="lt1"/>
          </a:lnRef>
          <a:fillRef idx="1">
            <a:schemeClr val="accent2"/>
          </a:fillRef>
          <a:effectRef idx="1">
            <a:schemeClr val="accent2"/>
          </a:effectRef>
          <a:fontRef idx="minor">
            <a:schemeClr val="lt1"/>
          </a:fontRef>
        </p:style>
        <p:txBody>
          <a:bodyPr wrap="none" rtlCol="0">
            <a:spAutoFit/>
          </a:bodyPr>
          <a:lstStyle/>
          <a:p>
            <a:pPr algn="ctr"/>
            <a:r>
              <a:rPr lang="en-US" b="1" dirty="0" smtClean="0"/>
              <a:t>Out of 18 microarray papers, results</a:t>
            </a:r>
          </a:p>
          <a:p>
            <a:pPr algn="ctr"/>
            <a:r>
              <a:rPr lang="en-US" b="1" dirty="0" smtClean="0"/>
              <a:t>from 10 could not be reproduced</a:t>
            </a:r>
            <a:endParaRPr lang="en-US" b="1"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5769821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 name="Rounded Rectangle 14"/>
          <p:cNvSpPr/>
          <p:nvPr/>
        </p:nvSpPr>
        <p:spPr>
          <a:xfrm>
            <a:off x="167780" y="1988954"/>
            <a:ext cx="5355215" cy="3618460"/>
          </a:xfrm>
          <a:prstGeom prst="roundRect">
            <a:avLst/>
          </a:prstGeom>
          <a:noFill/>
          <a:ln w="41275"/>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fontScale="90000"/>
          </a:bodyPr>
          <a:lstStyle/>
          <a:p>
            <a:r>
              <a:rPr lang="en-US" dirty="0" smtClean="0"/>
              <a:t>How are we supporting data reproducibility?</a:t>
            </a:r>
            <a:endParaRPr lang="en-US" dirty="0"/>
          </a:p>
        </p:txBody>
      </p:sp>
      <p:cxnSp>
        <p:nvCxnSpPr>
          <p:cNvPr id="9" name="Straight Arrow Connector 8"/>
          <p:cNvCxnSpPr/>
          <p:nvPr/>
        </p:nvCxnSpPr>
        <p:spPr>
          <a:xfrm flipV="1">
            <a:off x="1767566" y="2656804"/>
            <a:ext cx="1787202" cy="1144981"/>
          </a:xfrm>
          <a:prstGeom prst="straightConnector1">
            <a:avLst/>
          </a:prstGeom>
          <a:ln>
            <a:tailEnd type="arrow"/>
          </a:ln>
          <a:effectLst/>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p:nvPr/>
        </p:nvCxnSpPr>
        <p:spPr>
          <a:xfrm>
            <a:off x="1767566" y="3801785"/>
            <a:ext cx="1809532" cy="843974"/>
          </a:xfrm>
          <a:prstGeom prst="straightConnector1">
            <a:avLst/>
          </a:prstGeom>
          <a:ln>
            <a:tailEnd type="arrow"/>
          </a:ln>
          <a:effectLst/>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3904443" y="2772925"/>
            <a:ext cx="1070688" cy="369332"/>
          </a:xfrm>
          <a:prstGeom prst="rect">
            <a:avLst/>
          </a:prstGeom>
          <a:noFill/>
        </p:spPr>
        <p:txBody>
          <a:bodyPr wrap="none" rtlCol="0">
            <a:spAutoFit/>
          </a:bodyPr>
          <a:lstStyle/>
          <a:p>
            <a:pPr algn="ctr"/>
            <a:r>
              <a:rPr lang="en-US" b="1" dirty="0" smtClean="0">
                <a:solidFill>
                  <a:srgbClr val="008000"/>
                </a:solidFill>
              </a:rPr>
              <a:t>Data sets</a:t>
            </a:r>
          </a:p>
        </p:txBody>
      </p:sp>
      <p:sp>
        <p:nvSpPr>
          <p:cNvPr id="13" name="TextBox 12"/>
          <p:cNvSpPr txBox="1"/>
          <p:nvPr/>
        </p:nvSpPr>
        <p:spPr>
          <a:xfrm>
            <a:off x="3852478" y="4793271"/>
            <a:ext cx="1031051" cy="369332"/>
          </a:xfrm>
          <a:prstGeom prst="rect">
            <a:avLst/>
          </a:prstGeom>
          <a:noFill/>
        </p:spPr>
        <p:txBody>
          <a:bodyPr wrap="none" rtlCol="0">
            <a:spAutoFit/>
          </a:bodyPr>
          <a:lstStyle/>
          <a:p>
            <a:pPr algn="ctr"/>
            <a:r>
              <a:rPr lang="en-US" b="1" dirty="0" smtClean="0">
                <a:solidFill>
                  <a:srgbClr val="008000"/>
                </a:solidFill>
              </a:rPr>
              <a:t>Analyses</a:t>
            </a:r>
          </a:p>
        </p:txBody>
      </p:sp>
      <p:sp>
        <p:nvSpPr>
          <p:cNvPr id="14" name="TextBox 13"/>
          <p:cNvSpPr txBox="1"/>
          <p:nvPr/>
        </p:nvSpPr>
        <p:spPr>
          <a:xfrm>
            <a:off x="470251" y="4627945"/>
            <a:ext cx="1327106" cy="646331"/>
          </a:xfrm>
          <a:prstGeom prst="rect">
            <a:avLst/>
          </a:prstGeom>
          <a:noFill/>
        </p:spPr>
        <p:txBody>
          <a:bodyPr wrap="none" rtlCol="0">
            <a:spAutoFit/>
          </a:bodyPr>
          <a:lstStyle/>
          <a:p>
            <a:pPr algn="ctr"/>
            <a:r>
              <a:rPr lang="en-US" b="1" dirty="0" err="1" smtClean="0">
                <a:solidFill>
                  <a:srgbClr val="008000"/>
                </a:solidFill>
              </a:rPr>
              <a:t>GigaScience</a:t>
            </a:r>
            <a:endParaRPr lang="en-US" b="1" dirty="0" smtClean="0">
              <a:solidFill>
                <a:srgbClr val="008000"/>
              </a:solidFill>
            </a:endParaRPr>
          </a:p>
          <a:p>
            <a:pPr algn="ctr"/>
            <a:r>
              <a:rPr lang="en-US" b="1" dirty="0" smtClean="0">
                <a:solidFill>
                  <a:srgbClr val="008000"/>
                </a:solidFill>
              </a:rPr>
              <a:t>paper</a:t>
            </a:r>
            <a:endParaRPr lang="en-US" b="1" dirty="0">
              <a:solidFill>
                <a:srgbClr val="008000"/>
              </a:solidFill>
            </a:endParaRPr>
          </a:p>
        </p:txBody>
      </p:sp>
      <p:sp>
        <p:nvSpPr>
          <p:cNvPr id="16" name="Rounded Rectangle 15"/>
          <p:cNvSpPr/>
          <p:nvPr/>
        </p:nvSpPr>
        <p:spPr>
          <a:xfrm>
            <a:off x="5738590" y="1986853"/>
            <a:ext cx="3206533" cy="3618460"/>
          </a:xfrm>
          <a:prstGeom prst="roundRect">
            <a:avLst/>
          </a:prstGeom>
          <a:noFill/>
          <a:ln w="41275"/>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 name="Picture 2" descr="https://mds.datacite.org/resources/images/dc-logo.gif"/>
          <p:cNvPicPr>
            <a:picLocks noChangeAspect="1" noChangeArrowheads="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6088229" y="2151114"/>
            <a:ext cx="831337" cy="908077"/>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pic>
        <p:nvPicPr>
          <p:cNvPr id="18" name="Picture 17"/>
          <p:cNvPicPr>
            <a:picLocks noChangeAspect="1"/>
          </p:cNvPicPr>
          <p:nvPr/>
        </p:nvPicPr>
        <p:blipFill>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7312588" y="4227493"/>
            <a:ext cx="1517972" cy="1127117"/>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19" name="Picture 18" descr="Screen shot 2011-08-08 at 9.34.52 AM.png"/>
          <p:cNvPicPr>
            <a:picLocks noChangeAspect="1"/>
          </p:cNvPicPr>
          <p:nvPr/>
        </p:nvPicPr>
        <p:blipFill>
          <a:blip r:embed="rId5">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6262790" y="3474679"/>
            <a:ext cx="1991670" cy="508820"/>
          </a:xfrm>
          <a:prstGeom prst="rect">
            <a:avLst/>
          </a:prstGeom>
        </p:spPr>
      </p:pic>
      <p:pic>
        <p:nvPicPr>
          <p:cNvPr id="21" name="Picture 20"/>
          <p:cNvPicPr>
            <a:picLocks noChangeAspect="1"/>
          </p:cNvPicPr>
          <p:nvPr/>
        </p:nvPicPr>
        <p:blipFill rotWithShape="1">
          <a:blip r:embed="rId6">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b="15261"/>
          <a:stretch/>
        </p:blipFill>
        <p:spPr bwMode="auto">
          <a:xfrm>
            <a:off x="6990007" y="3000154"/>
            <a:ext cx="1696793" cy="487789"/>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23" name="Picture 22" descr="doi.tiff"/>
          <p:cNvPicPr>
            <a:picLocks noChangeAspect="1"/>
          </p:cNvPicPr>
          <p:nvPr/>
        </p:nvPicPr>
        <p:blipFill>
          <a:blip r:embed="rId7">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7465699" y="2211021"/>
            <a:ext cx="1041400" cy="520700"/>
          </a:xfrm>
          <a:prstGeom prst="rect">
            <a:avLst/>
          </a:prstGeom>
        </p:spPr>
      </p:pic>
      <p:pic>
        <p:nvPicPr>
          <p:cNvPr id="24" name="Picture 23" descr="galaxy.tiff"/>
          <p:cNvPicPr>
            <a:picLocks noChangeAspect="1"/>
          </p:cNvPicPr>
          <p:nvPr/>
        </p:nvPicPr>
        <p:blipFill>
          <a:blip r:embed="rId8">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5943668" y="4142373"/>
            <a:ext cx="1447800" cy="355600"/>
          </a:xfrm>
          <a:prstGeom prst="rect">
            <a:avLst/>
          </a:prstGeom>
        </p:spPr>
      </p:pic>
      <p:pic>
        <p:nvPicPr>
          <p:cNvPr id="26" name="Picture 25" descr="gsci_pig_paper_small.tiff"/>
          <p:cNvPicPr>
            <a:picLocks noChangeAspect="1"/>
          </p:cNvPicPr>
          <p:nvPr/>
        </p:nvPicPr>
        <p:blipFill>
          <a:blip r:embed="rId9">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584392" y="3055154"/>
            <a:ext cx="1098824" cy="1590605"/>
          </a:xfrm>
          <a:prstGeom prst="rect">
            <a:avLst/>
          </a:prstGeom>
          <a:effectLst>
            <a:outerShdw blurRad="50800" dist="38100" dir="2700000" algn="tl" rotWithShape="0">
              <a:srgbClr val="000000">
                <a:alpha val="43000"/>
              </a:srgbClr>
            </a:outerShdw>
          </a:effectLst>
        </p:spPr>
      </p:pic>
      <p:sp>
        <p:nvSpPr>
          <p:cNvPr id="29" name="TextBox 28"/>
          <p:cNvSpPr txBox="1"/>
          <p:nvPr/>
        </p:nvSpPr>
        <p:spPr>
          <a:xfrm rot="19619511">
            <a:off x="2029686" y="2848841"/>
            <a:ext cx="1048259" cy="369332"/>
          </a:xfrm>
          <a:prstGeom prst="rect">
            <a:avLst/>
          </a:prstGeom>
          <a:noFill/>
        </p:spPr>
        <p:txBody>
          <a:bodyPr wrap="none" rtlCol="0">
            <a:spAutoFit/>
          </a:bodyPr>
          <a:lstStyle/>
          <a:p>
            <a:r>
              <a:rPr lang="en-US" dirty="0" smtClean="0">
                <a:solidFill>
                  <a:schemeClr val="tx2"/>
                </a:solidFill>
              </a:rPr>
              <a:t>Linked to</a:t>
            </a:r>
            <a:endParaRPr lang="en-US" dirty="0">
              <a:solidFill>
                <a:schemeClr val="tx2"/>
              </a:solidFill>
            </a:endParaRPr>
          </a:p>
        </p:txBody>
      </p:sp>
      <p:sp>
        <p:nvSpPr>
          <p:cNvPr id="30" name="TextBox 29"/>
          <p:cNvSpPr txBox="1"/>
          <p:nvPr/>
        </p:nvSpPr>
        <p:spPr>
          <a:xfrm rot="1511342">
            <a:off x="2073012" y="4268987"/>
            <a:ext cx="1048259" cy="369332"/>
          </a:xfrm>
          <a:prstGeom prst="rect">
            <a:avLst/>
          </a:prstGeom>
          <a:noFill/>
        </p:spPr>
        <p:txBody>
          <a:bodyPr wrap="none" rtlCol="0">
            <a:spAutoFit/>
          </a:bodyPr>
          <a:lstStyle/>
          <a:p>
            <a:r>
              <a:rPr lang="en-US" dirty="0" smtClean="0">
                <a:solidFill>
                  <a:schemeClr val="tx2"/>
                </a:solidFill>
              </a:rPr>
              <a:t>Linked to</a:t>
            </a:r>
            <a:endParaRPr lang="en-US" dirty="0">
              <a:solidFill>
                <a:schemeClr val="tx2"/>
              </a:solidFill>
            </a:endParaRPr>
          </a:p>
        </p:txBody>
      </p:sp>
      <p:sp>
        <p:nvSpPr>
          <p:cNvPr id="31" name="TextBox 30"/>
          <p:cNvSpPr txBox="1"/>
          <p:nvPr/>
        </p:nvSpPr>
        <p:spPr>
          <a:xfrm>
            <a:off x="5908655" y="5671234"/>
            <a:ext cx="2866402" cy="646331"/>
          </a:xfrm>
          <a:prstGeom prst="rect">
            <a:avLst/>
          </a:prstGeom>
          <a:noFill/>
        </p:spPr>
        <p:txBody>
          <a:bodyPr wrap="none" rtlCol="0">
            <a:spAutoFit/>
          </a:bodyPr>
          <a:lstStyle/>
          <a:p>
            <a:pPr algn="ctr"/>
            <a:r>
              <a:rPr lang="en-US" dirty="0" smtClean="0"/>
              <a:t>Community tools for</a:t>
            </a:r>
          </a:p>
          <a:p>
            <a:pPr algn="ctr"/>
            <a:r>
              <a:rPr lang="en-US" dirty="0"/>
              <a:t>d</a:t>
            </a:r>
            <a:r>
              <a:rPr lang="en-US" dirty="0" smtClean="0"/>
              <a:t>ata reproduction and reuse</a:t>
            </a:r>
            <a:endParaRPr lang="en-US" dirty="0"/>
          </a:p>
        </p:txBody>
      </p:sp>
      <p:pic>
        <p:nvPicPr>
          <p:cNvPr id="3" name="Picture 2" descr="gigadb_logo.tiff"/>
          <p:cNvPicPr>
            <a:picLocks noChangeAspect="1"/>
          </p:cNvPicPr>
          <p:nvPr/>
        </p:nvPicPr>
        <p:blipFill>
          <a:blip r:embed="rId10">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3671437" y="2404952"/>
            <a:ext cx="1536700" cy="408186"/>
          </a:xfrm>
          <a:prstGeom prst="rect">
            <a:avLst/>
          </a:prstGeom>
        </p:spPr>
      </p:pic>
      <p:pic>
        <p:nvPicPr>
          <p:cNvPr id="25" name="Picture 24" descr="galaxy.tiff"/>
          <p:cNvPicPr>
            <a:picLocks noChangeAspect="1"/>
          </p:cNvPicPr>
          <p:nvPr/>
        </p:nvPicPr>
        <p:blipFill>
          <a:blip r:embed="rId8">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3644103" y="4421461"/>
            <a:ext cx="1447800" cy="355600"/>
          </a:xfrm>
          <a:prstGeom prst="rect">
            <a:avLst/>
          </a:prstGeom>
        </p:spPr>
      </p:pic>
      <p:sp>
        <p:nvSpPr>
          <p:cNvPr id="4" name="TextBox 3"/>
          <p:cNvSpPr txBox="1"/>
          <p:nvPr/>
        </p:nvSpPr>
        <p:spPr>
          <a:xfrm rot="19639543">
            <a:off x="2457090" y="3174925"/>
            <a:ext cx="595047" cy="369332"/>
          </a:xfrm>
          <a:prstGeom prst="rect">
            <a:avLst/>
          </a:prstGeom>
          <a:noFill/>
        </p:spPr>
        <p:txBody>
          <a:bodyPr wrap="none" rtlCol="0">
            <a:spAutoFit/>
          </a:bodyPr>
          <a:lstStyle/>
          <a:p>
            <a:r>
              <a:rPr lang="en-US" b="1" dirty="0" smtClean="0">
                <a:solidFill>
                  <a:srgbClr val="FF6600"/>
                </a:solidFill>
                <a:latin typeface="Arial"/>
                <a:cs typeface="Arial"/>
              </a:rPr>
              <a:t>DOI</a:t>
            </a:r>
            <a:endParaRPr lang="en-US" b="1" dirty="0">
              <a:solidFill>
                <a:srgbClr val="FF6600"/>
              </a:solidFill>
              <a:latin typeface="Arial"/>
              <a:cs typeface="Aria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109844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animBg="1"/>
      <p:bldP spid="30" grpId="0"/>
      <p:bldP spid="31" grpId="0"/>
      <p:bldP spid="4" grpId="0"/>
    </p:bld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Picture 2" descr="parrot_paper.tiff"/>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358233" y="408674"/>
            <a:ext cx="4545691" cy="2378209"/>
          </a:xfrm>
          <a:prstGeom prst="rect">
            <a:avLst/>
          </a:prstGeom>
          <a:effectLst>
            <a:outerShdw blurRad="50800" dist="38100" dir="2700000" algn="tl" rotWithShape="0">
              <a:srgbClr val="000000">
                <a:alpha val="43000"/>
              </a:srgbClr>
            </a:outerShdw>
          </a:effectLst>
        </p:spPr>
      </p:pic>
      <p:pic>
        <p:nvPicPr>
          <p:cNvPr id="4" name="Picture 3" descr="parrot_paper2.tiff"/>
          <p:cNvPicPr>
            <a:picLocks noChangeAspect="1"/>
          </p:cNvPicPr>
          <p:nvPr/>
        </p:nvPicPr>
        <p:blipFill>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213653" y="3163121"/>
            <a:ext cx="6635074" cy="2991222"/>
          </a:xfrm>
          <a:prstGeom prst="rect">
            <a:avLst/>
          </a:prstGeom>
          <a:effectLst>
            <a:outerShdw blurRad="50800" dist="38100" dir="2700000" algn="tl" rotWithShape="0">
              <a:srgbClr val="000000">
                <a:alpha val="43000"/>
              </a:srgbClr>
            </a:outerShdw>
          </a:effectLst>
        </p:spPr>
      </p:pic>
      <p:sp>
        <p:nvSpPr>
          <p:cNvPr id="5" name="TextBox 4"/>
          <p:cNvSpPr txBox="1"/>
          <p:nvPr/>
        </p:nvSpPr>
        <p:spPr>
          <a:xfrm>
            <a:off x="7472881" y="5362546"/>
            <a:ext cx="1136286" cy="369332"/>
          </a:xfrm>
          <a:prstGeom prst="rect">
            <a:avLst/>
          </a:prstGeom>
          <a:noFill/>
        </p:spPr>
        <p:txBody>
          <a:bodyPr wrap="none" rtlCol="0">
            <a:spAutoFit/>
          </a:bodyPr>
          <a:lstStyle/>
          <a:p>
            <a:r>
              <a:rPr lang="en-US" dirty="0" smtClean="0"/>
              <a:t>Paper DOI</a:t>
            </a:r>
            <a:endParaRPr lang="en-US" dirty="0"/>
          </a:p>
        </p:txBody>
      </p:sp>
      <p:sp>
        <p:nvSpPr>
          <p:cNvPr id="6" name="TextBox 5"/>
          <p:cNvSpPr txBox="1"/>
          <p:nvPr/>
        </p:nvSpPr>
        <p:spPr>
          <a:xfrm>
            <a:off x="7472881" y="4667548"/>
            <a:ext cx="1364977" cy="369332"/>
          </a:xfrm>
          <a:prstGeom prst="rect">
            <a:avLst/>
          </a:prstGeom>
          <a:noFill/>
        </p:spPr>
        <p:txBody>
          <a:bodyPr wrap="none" rtlCol="0">
            <a:spAutoFit/>
          </a:bodyPr>
          <a:lstStyle/>
          <a:p>
            <a:r>
              <a:rPr lang="en-US" dirty="0" smtClean="0"/>
              <a:t>Data set DOI</a:t>
            </a:r>
            <a:endParaRPr lang="en-US" dirty="0"/>
          </a:p>
        </p:txBody>
      </p:sp>
      <p:sp>
        <p:nvSpPr>
          <p:cNvPr id="7" name="Left Arrow 6"/>
          <p:cNvSpPr/>
          <p:nvPr/>
        </p:nvSpPr>
        <p:spPr>
          <a:xfrm>
            <a:off x="6734427" y="4674414"/>
            <a:ext cx="790323" cy="393700"/>
          </a:xfrm>
          <a:prstGeom prst="leftArrow">
            <a:avLst/>
          </a:prstGeom>
          <a:gradFill flip="none" rotWithShape="1">
            <a:gsLst>
              <a:gs pos="0">
                <a:srgbClr val="FF6600"/>
              </a:gs>
              <a:gs pos="100000">
                <a:srgbClr val="FFFFFF"/>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Left Arrow 7"/>
          <p:cNvSpPr/>
          <p:nvPr/>
        </p:nvSpPr>
        <p:spPr>
          <a:xfrm>
            <a:off x="6734427" y="5362546"/>
            <a:ext cx="790323" cy="393700"/>
          </a:xfrm>
          <a:prstGeom prst="leftArrow">
            <a:avLst/>
          </a:prstGeom>
          <a:gradFill flip="none" rotWithShape="1">
            <a:gsLst>
              <a:gs pos="0">
                <a:srgbClr val="FF6600"/>
              </a:gs>
              <a:gs pos="100000">
                <a:srgbClr val="FFFFFF"/>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4973151" y="1079500"/>
            <a:ext cx="4120790" cy="954107"/>
          </a:xfrm>
          <a:prstGeom prst="rect">
            <a:avLst/>
          </a:prstGeom>
          <a:noFill/>
        </p:spPr>
        <p:txBody>
          <a:bodyPr wrap="none" rtlCol="0">
            <a:spAutoFit/>
          </a:bodyPr>
          <a:lstStyle/>
          <a:p>
            <a:pPr algn="ctr"/>
            <a:r>
              <a:rPr lang="en-US" sz="2800" b="1" u="sng" dirty="0" smtClean="0"/>
              <a:t>Linking of papers and data</a:t>
            </a:r>
          </a:p>
          <a:p>
            <a:pPr algn="ctr"/>
            <a:r>
              <a:rPr lang="en-US" sz="2800" b="1" u="sng" dirty="0" smtClean="0"/>
              <a:t> by citation of DOIs</a:t>
            </a:r>
            <a:endParaRPr lang="en-US" sz="2800" b="1" u="sng"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8320954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descr="parrot_gigadb.tiff"/>
          <p:cNvPicPr>
            <a:picLocks noChangeAspect="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651000" y="114300"/>
            <a:ext cx="5866831" cy="5588000"/>
          </a:xfrm>
          <a:prstGeom prst="rect">
            <a:avLst/>
          </a:prstGeom>
          <a:effectLst>
            <a:outerShdw blurRad="50800" dist="38100" dir="2700000" algn="tl" rotWithShape="0">
              <a:srgbClr val="000000">
                <a:alpha val="43000"/>
              </a:srgbClr>
            </a:outerShdw>
          </a:effectLst>
        </p:spPr>
      </p:pic>
      <p:sp>
        <p:nvSpPr>
          <p:cNvPr id="3" name="Rectangle 2"/>
          <p:cNvSpPr/>
          <p:nvPr/>
        </p:nvSpPr>
        <p:spPr>
          <a:xfrm>
            <a:off x="2870507" y="6000234"/>
            <a:ext cx="3521367" cy="646331"/>
          </a:xfrm>
          <a:prstGeom prst="rect">
            <a:avLst/>
          </a:prstGeom>
        </p:spPr>
        <p:txBody>
          <a:bodyPr wrap="none">
            <a:spAutoFit/>
          </a:bodyPr>
          <a:lstStyle/>
          <a:p>
            <a:r>
              <a:rPr lang="en-US" sz="3600" dirty="0" smtClean="0">
                <a:latin typeface="Arial"/>
                <a:cs typeface="Arial"/>
              </a:rPr>
              <a:t>http://</a:t>
            </a:r>
            <a:r>
              <a:rPr lang="en-US" sz="3600" dirty="0" err="1" smtClean="0">
                <a:latin typeface="Arial"/>
                <a:cs typeface="Arial"/>
              </a:rPr>
              <a:t>gigadb.org</a:t>
            </a:r>
            <a:endParaRPr lang="en-US" sz="3600" dirty="0">
              <a:latin typeface="Arial"/>
              <a:cs typeface="Aria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7130116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l="7819" t="19065" r="58488" b="59318"/>
          <a:stretch/>
        </p:blipFill>
        <p:spPr bwMode="auto">
          <a:xfrm>
            <a:off x="29406" y="136477"/>
            <a:ext cx="9114593" cy="1759012"/>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l="7751" t="58128" r="58527" b="26912"/>
          <a:stretch/>
        </p:blipFill>
        <p:spPr bwMode="auto">
          <a:xfrm>
            <a:off x="0" y="4675959"/>
            <a:ext cx="9144000" cy="1267660"/>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pic>
        <p:nvPicPr>
          <p:cNvPr id="6" name="Picture 3"/>
          <p:cNvPicPr>
            <a:picLocks noChangeAspect="1" noChangeArrowheads="1"/>
          </p:cNvPicPr>
          <p:nvPr/>
        </p:nvPicPr>
        <p:blipFill rotWithShape="1">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l="7190" t="35153" r="81845" b="59641"/>
          <a:stretch/>
        </p:blipFill>
        <p:spPr bwMode="auto">
          <a:xfrm>
            <a:off x="595448" y="2618292"/>
            <a:ext cx="2973571" cy="441228"/>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pic>
        <p:nvPicPr>
          <p:cNvPr id="7" name="Picture 3"/>
          <p:cNvPicPr>
            <a:picLocks noChangeAspect="1" noChangeArrowheads="1"/>
          </p:cNvPicPr>
          <p:nvPr/>
        </p:nvPicPr>
        <p:blipFill rotWithShape="1">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l="7751" t="77689" r="58527" b="11472"/>
          <a:stretch/>
        </p:blipFill>
        <p:spPr bwMode="auto">
          <a:xfrm>
            <a:off x="0" y="5939461"/>
            <a:ext cx="9144000" cy="918539"/>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pic>
        <p:nvPicPr>
          <p:cNvPr id="1028" name="Picture 4" descr="C:\Users\giga_science01\Desktop\100001_Escherichia_coli.jpg"/>
          <p:cNvPicPr>
            <a:picLocks noChangeAspect="1" noChangeArrowheads="1"/>
          </p:cNvPicPr>
          <p:nvPr/>
        </p:nvPicPr>
        <p:blipFill>
          <a:blip r:embed="rId5">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416328" y="3068886"/>
            <a:ext cx="1325880" cy="1591056"/>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pic>
        <p:nvPicPr>
          <p:cNvPr id="1029" name="Picture 5" descr="C:\Users\giga_science01\Desktop\100003_Macaca_fascicularis.jpg"/>
          <p:cNvPicPr>
            <a:picLocks noChangeAspect="1" noChangeArrowheads="1"/>
          </p:cNvPicPr>
          <p:nvPr/>
        </p:nvPicPr>
        <p:blipFill>
          <a:blip r:embed="rId6">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3906092" y="3068886"/>
            <a:ext cx="1325880" cy="1591056"/>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pic>
        <p:nvPicPr>
          <p:cNvPr id="1030" name="Picture 6" descr="C:\Users\giga_science01\Desktop\100005_Aptenodytes_forsteri.jpg"/>
          <p:cNvPicPr>
            <a:picLocks noChangeAspect="1" noChangeArrowheads="1"/>
          </p:cNvPicPr>
          <p:nvPr/>
        </p:nvPicPr>
        <p:blipFill>
          <a:blip r:embed="rId7">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6904932" y="3068886"/>
            <a:ext cx="1325880" cy="1591056"/>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pic>
        <p:nvPicPr>
          <p:cNvPr id="1031" name="Picture 7" descr="C:\Users\giga_science01\Desktop\100008_Ursus_maritimus.jpg"/>
          <p:cNvPicPr>
            <a:picLocks noChangeAspect="1" noChangeArrowheads="1"/>
          </p:cNvPicPr>
          <p:nvPr/>
        </p:nvPicPr>
        <p:blipFill>
          <a:blip r:embed="rId8">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886342" y="3068886"/>
            <a:ext cx="1325880" cy="1591056"/>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pic>
        <p:nvPicPr>
          <p:cNvPr id="1032" name="Picture 8" descr="C:\Users\giga_science01\Desktop\100017_Ascaris.jpg"/>
          <p:cNvPicPr>
            <a:picLocks noChangeAspect="1" noChangeArrowheads="1"/>
          </p:cNvPicPr>
          <p:nvPr/>
        </p:nvPicPr>
        <p:blipFill>
          <a:blip r:embed="rId9">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2417837" y="3068886"/>
            <a:ext cx="1325880" cy="1591056"/>
          </a:xfrm>
          <a:prstGeom prst="rect">
            <a:avLst/>
          </a:prstGeom>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pic>
        <p:nvPicPr>
          <p:cNvPr id="13" name="Picture 3"/>
          <p:cNvPicPr>
            <a:picLocks noChangeAspect="1" noChangeArrowheads="1"/>
          </p:cNvPicPr>
          <p:nvPr/>
        </p:nvPicPr>
        <p:blipFill rotWithShape="1">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l="7751" t="47023" r="89542" b="46110"/>
          <a:stretch/>
        </p:blipFill>
        <p:spPr bwMode="auto">
          <a:xfrm>
            <a:off x="56703" y="3592145"/>
            <a:ext cx="733942" cy="581935"/>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pic>
        <p:nvPicPr>
          <p:cNvPr id="14" name="Picture 3"/>
          <p:cNvPicPr>
            <a:picLocks noChangeAspect="1" noChangeArrowheads="1"/>
          </p:cNvPicPr>
          <p:nvPr/>
        </p:nvPicPr>
        <p:blipFill rotWithShape="1">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l="38245" t="47023" r="58527" b="46110"/>
          <a:stretch/>
        </p:blipFill>
        <p:spPr bwMode="auto">
          <a:xfrm>
            <a:off x="8241445" y="3592145"/>
            <a:ext cx="875414" cy="581935"/>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sp>
        <p:nvSpPr>
          <p:cNvPr id="2" name="TextBox 1"/>
          <p:cNvSpPr txBox="1"/>
          <p:nvPr/>
        </p:nvSpPr>
        <p:spPr>
          <a:xfrm>
            <a:off x="801278" y="2021906"/>
            <a:ext cx="7545280" cy="461665"/>
          </a:xfrm>
          <a:prstGeom prst="rect">
            <a:avLst/>
          </a:prstGeom>
          <a:noFill/>
        </p:spPr>
        <p:txBody>
          <a:bodyPr wrap="square" rtlCol="0">
            <a:spAutoFit/>
          </a:bodyPr>
          <a:lstStyle/>
          <a:p>
            <a:r>
              <a:rPr lang="en-US" sz="1200" dirty="0" err="1" smtClean="0"/>
              <a:t>GigaDB</a:t>
            </a:r>
            <a:r>
              <a:rPr lang="en-US" sz="1200" dirty="0" smtClean="0"/>
              <a:t> is a new database integrated with the </a:t>
            </a:r>
            <a:r>
              <a:rPr lang="en-US" sz="1200" dirty="0" err="1" smtClean="0"/>
              <a:t>GigaScience</a:t>
            </a:r>
            <a:r>
              <a:rPr lang="en-US" sz="1200" dirty="0" smtClean="0"/>
              <a:t> journal to meet the needs of a new generation of biological and biomedical research as it enters the era of “big-data”… (</a:t>
            </a:r>
            <a:r>
              <a:rPr lang="en-US" sz="1200" u="sng" dirty="0" smtClean="0">
                <a:solidFill>
                  <a:srgbClr val="006600"/>
                </a:solidFill>
              </a:rPr>
              <a:t>see more</a:t>
            </a:r>
            <a:r>
              <a:rPr lang="en-US" sz="1200" dirty="0" smtClean="0"/>
              <a:t>)</a:t>
            </a:r>
            <a:endParaRPr lang="en-US" sz="1200"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609260549"/>
      </p:ext>
    </p:extLst>
  </p:cSld>
  <p:clrMapOvr>
    <a:masterClrMapping/>
  </p:clrMapOvr>
  <mc:AlternateContent>
    <mc:Choice xmlns:mc="http://schemas.openxmlformats.org/markup-compatibility/2006" xmlns:p14="http://schemas.microsoft.com/office/powerpoint/2010/main" xmlns:p="http://schemas.openxmlformats.org/presentationml/2006/main" xmlns:r="http://schemas.openxmlformats.org/officeDocument/2006/relationships" xmlns:a="http://schemas.openxmlformats.org/drawingml/2006/main" xmlns="" Requires="p14">
      <p:transition p14:dur="0"/>
    </mc:Choice>
    <mc:Fallback>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1009</TotalTime>
  <Words>1093</Words>
  <Application>Microsoft Macintosh PowerPoint</Application>
  <PresentationFormat>On-screen Show (4:3)</PresentationFormat>
  <Paragraphs>218</Paragraphs>
  <Slides>24</Slides>
  <Notes>15</Notes>
  <HiddenSlides>0</HiddenSlides>
  <MMClips>0</MMClips>
  <ScaleCrop>false</ScaleCrop>
  <HeadingPairs>
    <vt:vector size="4" baseType="variant">
      <vt:variant>
        <vt:lpstr>Design Template</vt:lpstr>
      </vt:variant>
      <vt:variant>
        <vt:i4>1</vt:i4>
      </vt:variant>
      <vt:variant>
        <vt:lpstr>Slide Titles</vt:lpstr>
      </vt:variant>
      <vt:variant>
        <vt:i4>24</vt:i4>
      </vt:variant>
    </vt:vector>
  </HeadingPairs>
  <TitlesOfParts>
    <vt:vector size="25" baseType="lpstr">
      <vt:lpstr>Office Theme</vt:lpstr>
      <vt:lpstr>GigaDB and Galaxy: revolutionizing data dissemination, organization and analysis</vt:lpstr>
      <vt:lpstr>Slide 2</vt:lpstr>
      <vt:lpstr>Slide 3</vt:lpstr>
      <vt:lpstr>Why another *omics journal?</vt:lpstr>
      <vt:lpstr>Unrepeatability of scientific results</vt:lpstr>
      <vt:lpstr>How are we supporting data reproducibility?</vt:lpstr>
      <vt:lpstr>Slide 7</vt:lpstr>
      <vt:lpstr>Slide 8</vt:lpstr>
      <vt:lpstr>Slide 9</vt:lpstr>
      <vt:lpstr>Slide 10</vt:lpstr>
      <vt:lpstr>BGI Datasets Get DOI®s</vt:lpstr>
      <vt:lpstr>Slide 12</vt:lpstr>
      <vt:lpstr>What about the analyses?</vt:lpstr>
      <vt:lpstr>Slide 14</vt:lpstr>
      <vt:lpstr>Implement GigaScience workflows in a community-accepted format</vt:lpstr>
      <vt:lpstr>Slide 16</vt:lpstr>
      <vt:lpstr>Pilot project - Integrate BGI SOAP package into Galaxy</vt:lpstr>
      <vt:lpstr>Integrate BGI SOAP package into Galaxy</vt:lpstr>
      <vt:lpstr>GitHub open code repository</vt:lpstr>
      <vt:lpstr>Slide 20</vt:lpstr>
      <vt:lpstr>SOAPdenovo2 Galaxy workflow</vt:lpstr>
      <vt:lpstr>Slide 22</vt:lpstr>
      <vt:lpstr>Why publish in GigaScience?</vt:lpstr>
      <vt:lpstr>Thanks to:</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GigaDB and Galaxy: revolutionizing data dissemination, organization and analysis</dc:title>
  <dc:creator>Peter Li</dc:creator>
  <cp:lastModifiedBy>Dave Clements</cp:lastModifiedBy>
  <cp:revision>179</cp:revision>
  <dcterms:created xsi:type="dcterms:W3CDTF">2012-11-28T22:06:07Z</dcterms:created>
  <dcterms:modified xsi:type="dcterms:W3CDTF">2012-11-28T22:06:58Z</dcterms:modified>
</cp:coreProperties>
</file>