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notesSlides/notesSlide5.xml" ContentType="application/vnd.openxmlformats-officedocument.presentationml.notes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Default Extension="docx" ContentType="application/vnd.openxmlformats-officedocument.wordprocessingml.documen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  <p:sldMasterId id="2147483886" r:id="rId2"/>
  </p:sldMasterIdLst>
  <p:notesMasterIdLst>
    <p:notesMasterId r:id="rId19"/>
  </p:notesMasterIdLst>
  <p:sldIdLst>
    <p:sldId id="256" r:id="rId3"/>
    <p:sldId id="257" r:id="rId4"/>
    <p:sldId id="260" r:id="rId5"/>
    <p:sldId id="261" r:id="rId6"/>
    <p:sldId id="262" r:id="rId7"/>
    <p:sldId id="264" r:id="rId8"/>
    <p:sldId id="263" r:id="rId9"/>
    <p:sldId id="265" r:id="rId10"/>
    <p:sldId id="258" r:id="rId11"/>
    <p:sldId id="259" r:id="rId12"/>
    <p:sldId id="266" r:id="rId13"/>
    <p:sldId id="269" r:id="rId14"/>
    <p:sldId id="270" r:id="rId15"/>
    <p:sldId id="271" r:id="rId16"/>
    <p:sldId id="267" r:id="rId17"/>
    <p:sldId id="268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A1333A"/>
    <a:srgbClr val="6D6E70"/>
    <a:srgbClr val="A9C9FF"/>
    <a:srgbClr val="F3F3F3"/>
    <a:srgbClr val="F8F3D2"/>
    <a:srgbClr val="7D110C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664" y="-112"/>
      </p:cViewPr>
      <p:guideLst>
        <p:guide orient="horz" pos="2160"/>
        <p:guide orient="horz" pos="528"/>
        <p:guide orient="horz" pos="480"/>
        <p:guide pos="2880"/>
        <p:guide pos="384"/>
        <p:guide pos="960"/>
        <p:guide pos="3456"/>
        <p:guide pos="5759"/>
        <p:guide pos="2304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1668575090" y="2036290405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fld id="{40E21FA4-BD10-40C3-9E6E-A5A15C134D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6932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CBE40CE1-EF72-46D5-B824-D1353E0C1D63}" type="slidenum">
              <a:rPr lang="en-US" sz="1200" i="0"/>
              <a:pPr/>
              <a:t>1</a:t>
            </a:fld>
            <a:endParaRPr lang="en-US" sz="1200" i="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How did you arrive at the 15Gbps throughput of the DC?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65953901-4125-4575-A24F-D25A975AD719}" type="slidenum">
              <a:rPr lang="en-US" sz="1200" i="0"/>
              <a:pPr/>
              <a:t>10</a:t>
            </a:fld>
            <a:endParaRPr lang="en-US" sz="1200" i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DBC6B8C8-F17F-4FEE-A9E8-5F5E2A23E6D4}" type="slidenum">
              <a:rPr lang="en-US" sz="1200" i="0"/>
              <a:pPr/>
              <a:t>11</a:t>
            </a:fld>
            <a:endParaRPr lang="en-US" sz="1200" i="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DDCCDB6C-5608-4C81-8C3C-1CD561455B66}" type="slidenum">
              <a:rPr lang="en-US" sz="1200" i="0"/>
              <a:pPr/>
              <a:t>15</a:t>
            </a:fld>
            <a:endParaRPr lang="en-US" sz="1200" i="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70B07065-138E-44C6-B703-3EC86CE408F4}" type="slidenum">
              <a:rPr lang="en-US" sz="1200" i="0"/>
              <a:pPr/>
              <a:t>16</a:t>
            </a:fld>
            <a:endParaRPr lang="en-US" sz="1200" i="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C2DE5240-A553-4135-A39D-AEFB28EED08F}" type="slidenum">
              <a:rPr lang="en-US" sz="1200" i="0"/>
              <a:pPr/>
              <a:t>2</a:t>
            </a:fld>
            <a:endParaRPr lang="en-US" sz="1200" i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E8D13236-23DD-4688-A8CD-ADBB8DD53EFE}" type="slidenum">
              <a:rPr lang="en-US" sz="1200" i="0"/>
              <a:pPr/>
              <a:t>3</a:t>
            </a:fld>
            <a:endParaRPr lang="en-US" sz="1200" i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9821123C-2C7D-4A4B-885D-63824299E0BC}" type="slidenum">
              <a:rPr lang="en-US" sz="1200" i="0"/>
              <a:pPr/>
              <a:t>4</a:t>
            </a:fld>
            <a:endParaRPr lang="en-US" sz="1200" i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EB40397E-9871-4BBA-B985-CE40A53294B2}" type="slidenum">
              <a:rPr lang="en-US" sz="1200" i="0"/>
              <a:pPr/>
              <a:t>5</a:t>
            </a:fld>
            <a:endParaRPr lang="en-US" sz="1200" i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3BDEA421-EC0F-4760-819C-FA89059F7038}" type="slidenum">
              <a:rPr lang="en-US" sz="1200" i="0"/>
              <a:pPr/>
              <a:t>6</a:t>
            </a:fld>
            <a:endParaRPr lang="en-US" sz="1200" i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3A6734A5-791E-4BAB-A9A6-D0A303D5040C}" type="slidenum">
              <a:rPr lang="en-US" sz="1200" i="0"/>
              <a:pPr/>
              <a:t>7</a:t>
            </a:fld>
            <a:endParaRPr lang="en-US" sz="1200" i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8C5B2D23-B248-41DC-A3D7-47A049D6DD73}" type="slidenum">
              <a:rPr lang="en-US" sz="1200" i="0"/>
              <a:pPr/>
              <a:t>8</a:t>
            </a:fld>
            <a:endParaRPr lang="en-US" sz="1200" i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Assumed talking points:  1.  No linkage between DC and Amazon as diagram might imply.  2. DC mounts directly as a filesystem to sequencing centers.  3. 100G networks aren</a:t>
            </a:r>
            <a:r>
              <a:rPr lang="ja-JP" altLang="en-US" smtClean="0">
                <a:latin typeface="Arial" pitchFamily="34" charset="0"/>
              </a:rPr>
              <a:t>’</a:t>
            </a:r>
            <a:r>
              <a:rPr lang="en-US" altLang="ja-JP" smtClean="0">
                <a:latin typeface="Arial" pitchFamily="34" charset="0"/>
              </a:rPr>
              <a:t>t available to commercial users over I2..but might be over NLR soon-ish (should verify).  Should be careful how we use NO data charges for DC…we need to start making money on DCWAN if we don</a:t>
            </a:r>
            <a:r>
              <a:rPr lang="ja-JP" altLang="en-US" smtClean="0">
                <a:latin typeface="Arial" pitchFamily="34" charset="0"/>
              </a:rPr>
              <a:t>’</a:t>
            </a:r>
            <a:r>
              <a:rPr lang="en-US" altLang="ja-JP" smtClean="0">
                <a:latin typeface="Arial" pitchFamily="34" charset="0"/>
              </a:rPr>
              <a:t>t get the DC-NG award…but I am not sure how.  Being vague here is probably good.  -mrl</a:t>
            </a:r>
            <a:endParaRPr lang="en-US" smtClean="0">
              <a:latin typeface="Arial" pitchFamily="34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A64FF2F-A8CB-40E1-9048-0000ACB29C6A}" type="slidenum">
              <a:rPr lang="en-US" sz="1200" i="0"/>
              <a:pPr/>
              <a:t>9</a:t>
            </a:fld>
            <a:endParaRPr lang="en-US" sz="1200" i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5803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24"/>
          <p:cNvSpPr>
            <a:spLocks noChangeShapeType="1"/>
          </p:cNvSpPr>
          <p:nvPr/>
        </p:nvSpPr>
        <p:spPr bwMode="auto">
          <a:xfrm>
            <a:off x="685800" y="3198813"/>
            <a:ext cx="77692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0" y="5748338"/>
            <a:ext cx="9150350" cy="76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46" descr="IUwide_ps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0613" y="5978525"/>
            <a:ext cx="190500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433638"/>
            <a:ext cx="8226425" cy="5080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676400"/>
            <a:ext cx="8226425" cy="776288"/>
          </a:xfrm>
        </p:spPr>
        <p:txBody>
          <a:bodyPr/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316413"/>
            <a:ext cx="8226425" cy="457200"/>
          </a:xfrm>
        </p:spPr>
        <p:txBody>
          <a:bodyPr anchor="ctr"/>
          <a:lstStyle>
            <a:lvl1pPr algn="ctr">
              <a:defRPr sz="1400" i="1">
                <a:solidFill>
                  <a:schemeClr val="bg1"/>
                </a:solidFill>
              </a:defRPr>
            </a:lvl1pPr>
          </a:lstStyle>
          <a:p>
            <a:fld id="{666E7941-4320-4F18-B172-3380AEEC2D19}" type="datetime1">
              <a:rPr lang="en-US"/>
              <a:pPr/>
              <a:t>7/29/12</a:t>
            </a:fld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10033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44645C-BF15-4DC3-BCA1-FF8EA7F8BCC6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20358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949325"/>
            <a:ext cx="1778000" cy="5070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949325"/>
            <a:ext cx="5181600" cy="5070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64CD12-419E-4F50-AC4E-F0B860115884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11979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R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TI_IU.V.CMYK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6013" y="5824538"/>
            <a:ext cx="18288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RT_topmotto_ne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7488"/>
            <a:ext cx="91440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35237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RT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T_IU-UITS-PTI.H.RGBAl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8" y="6022975"/>
            <a:ext cx="19415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9" descr="broad-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8213" y="6146800"/>
            <a:ext cx="1738312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10" descr="zih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8050" y="6010275"/>
            <a:ext cx="10064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NCGAS_Horizontal.tif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146800"/>
            <a:ext cx="2560637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7169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7756158" y="6138250"/>
            <a:ext cx="1387841" cy="583236"/>
          </a:xfrm>
        </p:spPr>
        <p:txBody>
          <a:bodyPr>
            <a:normAutofit fontScale="62500" lnSpcReduction="20000"/>
          </a:bodyPr>
          <a:lstStyle>
            <a:lvl1pPr algn="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Robert Henschel</a:t>
            </a:r>
          </a:p>
          <a:p>
            <a:r>
              <a:rPr lang="en-US" dirty="0" smtClean="0"/>
              <a:t>XSEDE12</a:t>
            </a:r>
          </a:p>
          <a:p>
            <a:r>
              <a:rPr smtClean="0"/>
              <a:t>July 20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98553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RT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RT_IU-UITS-PTI.H.RGBAl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8" y="6022975"/>
            <a:ext cx="19415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228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228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5576046" y="6063604"/>
            <a:ext cx="3567954" cy="603564"/>
          </a:xfrm>
        </p:spPr>
        <p:txBody>
          <a:bodyPr>
            <a:normAutofit/>
          </a:bodyPr>
          <a:lstStyle>
            <a:lvl1pPr algn="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CE64771-CF5F-45AB-BD4D-31F421443C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46464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R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T_IU-UITS-PTI.H.RGBAl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8" y="6022975"/>
            <a:ext cx="19415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5576046" y="6063604"/>
            <a:ext cx="3567954" cy="603564"/>
          </a:xfrm>
        </p:spPr>
        <p:txBody>
          <a:bodyPr>
            <a:normAutofit/>
          </a:bodyPr>
          <a:lstStyle>
            <a:lvl1pPr algn="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17C7CD-E295-4CDB-B06C-11F1BE7EDC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14439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R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3"/>
          </p:nvPr>
        </p:nvSpPr>
        <p:spPr>
          <a:xfrm>
            <a:off x="5576046" y="6063604"/>
            <a:ext cx="3567954" cy="603564"/>
          </a:xfrm>
        </p:spPr>
        <p:txBody>
          <a:bodyPr>
            <a:normAutofit/>
          </a:bodyPr>
          <a:lstStyle>
            <a:lvl1pPr algn="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A16B6A6-07AF-43C4-A26F-59373AED73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2622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3DE18A-DD1A-49B3-B1F0-79DE0AAA8E76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276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96FDB5-F4DB-4528-84CA-6FEED9417E1A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01621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5588" y="1981200"/>
            <a:ext cx="3478212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981200"/>
            <a:ext cx="3479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4D93A0-E566-41CA-A529-61499913D525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80119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0DADE4-BAD2-44CE-8E12-1BE0691BE01D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04472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2AC556-48DE-4C9A-8C8A-173F2A3545BA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1725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B1D7B-E826-4525-8D97-AB29FB665071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93415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1AEEA8-043A-4FC6-A290-0F8E7F48D862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61134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365E2B-E1DD-440C-8EF2-B7B94D33F3A2}" type="datetime1">
              <a:rPr lang="en-US"/>
              <a:pPr/>
              <a:t>7/29/12</a:t>
            </a:fld>
            <a:endParaRPr lang="en-US" sz="1400" i="1">
              <a:solidFill>
                <a:schemeClr val="tx1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 i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2340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949325"/>
            <a:ext cx="71104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5588" y="1981200"/>
            <a:ext cx="7110412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11"/>
          <p:cNvSpPr>
            <a:spLocks noChangeArrowheads="1"/>
          </p:cNvSpPr>
          <p:nvPr userDrawn="1"/>
        </p:nvSpPr>
        <p:spPr bwMode="auto">
          <a:xfrm>
            <a:off x="0" y="6781800"/>
            <a:ext cx="9150350" cy="825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315200" y="6248400"/>
            <a:ext cx="1600200" cy="30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solidFill>
                  <a:schemeClr val="bg2"/>
                </a:solidFill>
              </a:defRPr>
            </a:lvl1pPr>
          </a:lstStyle>
          <a:p>
            <a:fld id="{3D5C5E9E-CCA2-4B80-B8F3-38FC91FAEDD0}" type="datetime1">
              <a:rPr lang="en-US"/>
              <a:pPr/>
              <a:t>7/29/12</a:t>
            </a:fld>
            <a:endParaRPr lang="en-US" sz="1400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248400"/>
            <a:ext cx="4953000" cy="30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solidFill>
                  <a:schemeClr val="bg2"/>
                </a:solidFill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Customize footer: View menu/Header and Footer</a:t>
            </a:r>
            <a:endParaRPr lang="en-US" sz="1400"/>
          </a:p>
        </p:txBody>
      </p:sp>
      <p:sp>
        <p:nvSpPr>
          <p:cNvPr id="1031" name="Rectangle 29"/>
          <p:cNvSpPr>
            <a:spLocks noChangeArrowheads="1"/>
          </p:cNvSpPr>
          <p:nvPr userDrawn="1"/>
        </p:nvSpPr>
        <p:spPr bwMode="auto">
          <a:xfrm>
            <a:off x="0" y="0"/>
            <a:ext cx="9150350" cy="804863"/>
          </a:xfrm>
          <a:prstGeom prst="rect">
            <a:avLst/>
          </a:prstGeom>
          <a:solidFill>
            <a:srgbClr val="7D110C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32" name="Picture 33" descr="iuwide_psd_wh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2213" y="138113"/>
            <a:ext cx="16764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56F40D03-9CDE-4038-8AA4-0FDFD926B13B}" type="slidenum">
              <a:rPr lang="en-US" i="0">
                <a:ea typeface="+mn-ea"/>
              </a:rPr>
              <a:pPr eaLnBrk="1" hangingPunct="1">
                <a:defRPr/>
              </a:pPr>
              <a:t>‹#›</a:t>
            </a:fld>
            <a:endParaRPr lang="en-US" i="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3303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lang="en-US" sz="4400" kern="1200" dirty="0">
          <a:solidFill>
            <a:srgbClr val="A2132D"/>
          </a:solidFill>
          <a:latin typeface="Century Gothic"/>
          <a:ea typeface="Century Gothic" pitchFamily="34" charset="0"/>
          <a:cs typeface="Century Gothic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A2132D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A2132D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A2132D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A2132D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rgbClr val="A2132D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rgbClr val="A2132D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rgbClr val="A2132D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rgbClr val="A2132D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en-US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en-US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en-US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en-US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en-US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ncgas.or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ncgas.or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ncgas.org" TargetMode="External"/><Relationship Id="rId4" Type="http://schemas.openxmlformats.org/officeDocument/2006/relationships/hyperlink" Target="mailto:barnettw@iu.edu" TargetMode="External"/><Relationship Id="rId5" Type="http://schemas.openxmlformats.org/officeDocument/2006/relationships/hyperlink" Target="mailto:rleduc@iu.edu" TargetMode="External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ncgas.or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ncgas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ncgas.org" TargetMode="External"/><Relationship Id="rId4" Type="http://schemas.openxmlformats.org/officeDocument/2006/relationships/image" Target="../media/image10.jpe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ncgas.org" TargetMode="External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ncgas.org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ncgas.or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hyperlink" Target="http://ncgas.org" TargetMode="External"/><Relationship Id="rId5" Type="http://schemas.openxmlformats.org/officeDocument/2006/relationships/package" Target="../embeddings/Microsoft_Word_Document1.docx"/><Relationship Id="rId6" Type="http://schemas.openxmlformats.org/officeDocument/2006/relationships/package" Target="../embeddings/Microsoft_Word_Document2.docx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8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4800600"/>
            <a:ext cx="8226425" cy="4572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 smtClean="0">
                <a:solidFill>
                  <a:schemeClr val="bg1"/>
                </a:solidFill>
              </a:rPr>
              <a:t>Galaxy Community Conference July 27, </a:t>
            </a:r>
            <a:r>
              <a:rPr lang="en-US" sz="1400" dirty="0">
                <a:solidFill>
                  <a:schemeClr val="bg1"/>
                </a:solidFill>
              </a:rPr>
              <a:t>2012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338" name="Text Box 7"/>
          <p:cNvSpPr>
            <a:spLocks noGrp="1" noChangeArrowheads="1"/>
          </p:cNvSpPr>
          <p:nvPr>
            <p:ph type="ctrTitle"/>
          </p:nvPr>
        </p:nvSpPr>
        <p:spPr>
          <a:xfrm>
            <a:off x="457200" y="1143000"/>
            <a:ext cx="8226425" cy="1524000"/>
          </a:xfrm>
          <a:noFill/>
        </p:spPr>
        <p:txBody>
          <a:bodyPr/>
          <a:lstStyle/>
          <a:p>
            <a:r>
              <a:rPr lang="en-US" dirty="0" smtClean="0"/>
              <a:t>The National Center for Genome Analysis Support and Galaxy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14339" name="Rectangle 9"/>
          <p:cNvSpPr>
            <a:spLocks noChangeArrowheads="1"/>
          </p:cNvSpPr>
          <p:nvPr/>
        </p:nvSpPr>
        <p:spPr bwMode="auto">
          <a:xfrm>
            <a:off x="4276725" y="42259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i="0"/>
          </a:p>
        </p:txBody>
      </p:sp>
      <p:sp>
        <p:nvSpPr>
          <p:cNvPr id="14340" name="Text Box 10"/>
          <p:cNvSpPr txBox="1">
            <a:spLocks noChangeArrowheads="1"/>
          </p:cNvSpPr>
          <p:nvPr/>
        </p:nvSpPr>
        <p:spPr bwMode="auto">
          <a:xfrm>
            <a:off x="455613" y="3733800"/>
            <a:ext cx="8226425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800" i="0" dirty="0">
                <a:solidFill>
                  <a:schemeClr val="bg1"/>
                </a:solidFill>
              </a:rPr>
              <a:t>William K. Barnett, Ph.D</a:t>
            </a:r>
            <a:r>
              <a:rPr lang="en-US" sz="1800" i="0" dirty="0" smtClean="0">
                <a:solidFill>
                  <a:schemeClr val="bg1"/>
                </a:solidFill>
              </a:rPr>
              <a:t>. (Director)</a:t>
            </a:r>
            <a:endParaRPr lang="en-US" sz="1800" i="0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Richard LeDuc, Ph.D</a:t>
            </a:r>
            <a:r>
              <a:rPr lang="en-US" dirty="0" smtClean="0">
                <a:solidFill>
                  <a:schemeClr val="bg1"/>
                </a:solidFill>
              </a:rPr>
              <a:t>. (Manager)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1800" i="0" dirty="0">
                <a:solidFill>
                  <a:schemeClr val="bg1"/>
                </a:solidFill>
              </a:rPr>
              <a:t>National Center for Genome Analysis Support</a:t>
            </a:r>
            <a:endParaRPr lang="en-US" i="0" dirty="0"/>
          </a:p>
        </p:txBody>
      </p:sp>
      <p:sp>
        <p:nvSpPr>
          <p:cNvPr id="14341" name="Rectangle 20"/>
          <p:cNvSpPr>
            <a:spLocks noChangeArrowheads="1"/>
          </p:cNvSpPr>
          <p:nvPr/>
        </p:nvSpPr>
        <p:spPr bwMode="auto">
          <a:xfrm>
            <a:off x="1981200" y="60198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Date Placeholder 1"/>
          <p:cNvSpPr>
            <a:spLocks noGrp="1"/>
          </p:cNvSpPr>
          <p:nvPr>
            <p:ph type="dt" sz="quarter" idx="10"/>
          </p:nvPr>
        </p:nvSpPr>
        <p:spPr>
          <a:xfrm>
            <a:off x="7315200" y="6096000"/>
            <a:ext cx="1600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200" dirty="0"/>
              <a:t>GCC. July 27, 2012</a:t>
            </a:r>
          </a:p>
          <a:p>
            <a:endParaRPr lang="en-US" sz="1400" dirty="0"/>
          </a:p>
        </p:txBody>
      </p:sp>
      <p:sp>
        <p:nvSpPr>
          <p:cNvPr id="3277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600" y="6096000"/>
            <a:ext cx="49530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200" i="0" smtClean="0">
                <a:solidFill>
                  <a:schemeClr val="bg2"/>
                </a:solidFill>
              </a:rPr>
              <a:t>Customize footer: View menu/Header and Footer</a:t>
            </a:r>
            <a:endParaRPr lang="en-US" sz="1400" smtClean="0"/>
          </a:p>
        </p:txBody>
      </p:sp>
      <p:cxnSp>
        <p:nvCxnSpPr>
          <p:cNvPr id="32771" name="Straight Connector 4"/>
          <p:cNvCxnSpPr>
            <a:cxnSpLocks noChangeShapeType="1"/>
          </p:cNvCxnSpPr>
          <p:nvPr/>
        </p:nvCxnSpPr>
        <p:spPr bwMode="auto">
          <a:xfrm>
            <a:off x="1143000" y="838200"/>
            <a:ext cx="0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32772" name="TextBox 7"/>
          <p:cNvSpPr txBox="1">
            <a:spLocks noChangeArrowheads="1"/>
          </p:cNvSpPr>
          <p:nvPr/>
        </p:nvSpPr>
        <p:spPr bwMode="auto">
          <a:xfrm>
            <a:off x="1295400" y="5410200"/>
            <a:ext cx="5559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2000" i="0"/>
              <a:t>Commodity Internet (1Gbps but highly variable)</a:t>
            </a:r>
          </a:p>
        </p:txBody>
      </p:sp>
      <p:sp>
        <p:nvSpPr>
          <p:cNvPr id="32773" name="TextBox 8"/>
          <p:cNvSpPr txBox="1">
            <a:spLocks noChangeArrowheads="1"/>
          </p:cNvSpPr>
          <p:nvPr/>
        </p:nvSpPr>
        <p:spPr bwMode="auto">
          <a:xfrm>
            <a:off x="1295400" y="1143000"/>
            <a:ext cx="2479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2000" i="0"/>
              <a:t>Internet2 (100Gbps)</a:t>
            </a:r>
          </a:p>
        </p:txBody>
      </p:sp>
      <p:sp>
        <p:nvSpPr>
          <p:cNvPr id="32774" name="TextBox 10"/>
          <p:cNvSpPr txBox="1">
            <a:spLocks noChangeArrowheads="1"/>
          </p:cNvSpPr>
          <p:nvPr/>
        </p:nvSpPr>
        <p:spPr bwMode="auto">
          <a:xfrm>
            <a:off x="685800" y="5486400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/>
              <a:t>0</a:t>
            </a:r>
          </a:p>
        </p:txBody>
      </p:sp>
      <p:sp>
        <p:nvSpPr>
          <p:cNvPr id="32775" name="TextBox 11"/>
          <p:cNvSpPr txBox="1">
            <a:spLocks noChangeArrowheads="1"/>
          </p:cNvSpPr>
          <p:nvPr/>
        </p:nvSpPr>
        <p:spPr bwMode="auto">
          <a:xfrm>
            <a:off x="533400" y="1143000"/>
            <a:ext cx="484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/>
              <a:t>100</a:t>
            </a:r>
          </a:p>
        </p:txBody>
      </p:sp>
      <p:sp>
        <p:nvSpPr>
          <p:cNvPr id="32776" name="TextBox 12"/>
          <p:cNvSpPr txBox="1">
            <a:spLocks noChangeArrowheads="1"/>
          </p:cNvSpPr>
          <p:nvPr/>
        </p:nvSpPr>
        <p:spPr bwMode="auto">
          <a:xfrm>
            <a:off x="152400" y="3048000"/>
            <a:ext cx="614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/>
              <a:t>Gbps</a:t>
            </a:r>
          </a:p>
        </p:txBody>
      </p:sp>
      <p:sp>
        <p:nvSpPr>
          <p:cNvPr id="32777" name="TextBox 13"/>
          <p:cNvSpPr txBox="1">
            <a:spLocks noChangeArrowheads="1"/>
          </p:cNvSpPr>
          <p:nvPr/>
        </p:nvSpPr>
        <p:spPr bwMode="auto">
          <a:xfrm>
            <a:off x="1295400" y="4800600"/>
            <a:ext cx="4975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2000" i="0"/>
              <a:t>NLR to Sequencing Centers (10Gbps/link)</a:t>
            </a:r>
          </a:p>
        </p:txBody>
      </p:sp>
      <p:sp>
        <p:nvSpPr>
          <p:cNvPr id="32778" name="TextBox 14"/>
          <p:cNvSpPr txBox="1">
            <a:spLocks noChangeArrowheads="1"/>
          </p:cNvSpPr>
          <p:nvPr/>
        </p:nvSpPr>
        <p:spPr bwMode="auto">
          <a:xfrm>
            <a:off x="1295400" y="4267200"/>
            <a:ext cx="4732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2000" i="0"/>
              <a:t>IU Data Capacitor (20 Gbps throughput)</a:t>
            </a:r>
          </a:p>
        </p:txBody>
      </p:sp>
      <p:cxnSp>
        <p:nvCxnSpPr>
          <p:cNvPr id="32779" name="Straight Connector 16"/>
          <p:cNvCxnSpPr>
            <a:cxnSpLocks noChangeShapeType="1"/>
          </p:cNvCxnSpPr>
          <p:nvPr/>
        </p:nvCxnSpPr>
        <p:spPr bwMode="auto">
          <a:xfrm>
            <a:off x="990600" y="55626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32780" name="Straight Connector 17"/>
          <p:cNvCxnSpPr>
            <a:cxnSpLocks noChangeShapeType="1"/>
          </p:cNvCxnSpPr>
          <p:nvPr/>
        </p:nvCxnSpPr>
        <p:spPr bwMode="auto">
          <a:xfrm>
            <a:off x="990600" y="50292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32781" name="Straight Connector 18"/>
          <p:cNvCxnSpPr>
            <a:cxnSpLocks noChangeShapeType="1"/>
          </p:cNvCxnSpPr>
          <p:nvPr/>
        </p:nvCxnSpPr>
        <p:spPr bwMode="auto">
          <a:xfrm>
            <a:off x="990600" y="44958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32782" name="Straight Connector 19"/>
          <p:cNvCxnSpPr>
            <a:cxnSpLocks noChangeShapeType="1"/>
          </p:cNvCxnSpPr>
          <p:nvPr/>
        </p:nvCxnSpPr>
        <p:spPr bwMode="auto">
          <a:xfrm>
            <a:off x="990600" y="12954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32783" name="TextBox 20"/>
          <p:cNvSpPr txBox="1">
            <a:spLocks noChangeArrowheads="1"/>
          </p:cNvSpPr>
          <p:nvPr/>
        </p:nvSpPr>
        <p:spPr bwMode="auto">
          <a:xfrm>
            <a:off x="1447800" y="5105400"/>
            <a:ext cx="5045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2000" i="0">
                <a:solidFill>
                  <a:srgbClr val="3366FF"/>
                </a:solidFill>
              </a:rPr>
              <a:t>Ultra SCSI 160 Disk (1.2 Gbps, 160 MBps)</a:t>
            </a:r>
          </a:p>
        </p:txBody>
      </p:sp>
      <p:cxnSp>
        <p:nvCxnSpPr>
          <p:cNvPr id="32784" name="Straight Connector 21"/>
          <p:cNvCxnSpPr>
            <a:cxnSpLocks noChangeShapeType="1"/>
          </p:cNvCxnSpPr>
          <p:nvPr/>
        </p:nvCxnSpPr>
        <p:spPr bwMode="auto">
          <a:xfrm flipV="1">
            <a:off x="1143000" y="5334000"/>
            <a:ext cx="304800" cy="1968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32785" name="TextBox 24"/>
          <p:cNvSpPr txBox="1">
            <a:spLocks noChangeArrowheads="1"/>
          </p:cNvSpPr>
          <p:nvPr/>
        </p:nvSpPr>
        <p:spPr bwMode="auto">
          <a:xfrm>
            <a:off x="1447800" y="2971800"/>
            <a:ext cx="4589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2000" i="0">
                <a:solidFill>
                  <a:srgbClr val="3366FF"/>
                </a:solidFill>
              </a:rPr>
              <a:t>DDR3 SDRAM (51.2 Gbps, 6.4GBps, )</a:t>
            </a:r>
          </a:p>
        </p:txBody>
      </p:sp>
      <p:cxnSp>
        <p:nvCxnSpPr>
          <p:cNvPr id="32786" name="Straight Connector 25"/>
          <p:cNvCxnSpPr>
            <a:cxnSpLocks noChangeShapeType="1"/>
          </p:cNvCxnSpPr>
          <p:nvPr/>
        </p:nvCxnSpPr>
        <p:spPr bwMode="auto">
          <a:xfrm>
            <a:off x="990600" y="32004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32787" name="Title 1"/>
          <p:cNvSpPr>
            <a:spLocks noGrp="1"/>
          </p:cNvSpPr>
          <p:nvPr/>
        </p:nvSpPr>
        <p:spPr bwMode="auto">
          <a:xfrm>
            <a:off x="3276600" y="1981200"/>
            <a:ext cx="5867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eaLnBrk="1" hangingPunct="1"/>
            <a:r>
              <a:rPr lang="en-US" sz="3200" b="1" i="0">
                <a:solidFill>
                  <a:srgbClr val="990000"/>
                </a:solidFill>
                <a:cs typeface="Arial" pitchFamily="34" charset="0"/>
              </a:rPr>
              <a:t>This Architecture Scales!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/>
              <a:t>GCC. July 27, 2012</a:t>
            </a:r>
          </a:p>
        </p:txBody>
      </p:sp>
      <p:sp>
        <p:nvSpPr>
          <p:cNvPr id="348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3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0"/>
            <a:ext cx="7796213" cy="1143000"/>
          </a:xfrm>
        </p:spPr>
        <p:txBody>
          <a:bodyPr/>
          <a:lstStyle/>
          <a:p>
            <a:pPr eaLnBrk="1" hangingPunct="1"/>
            <a:r>
              <a:rPr lang="en-US" smtClean="0"/>
              <a:t>How would this work at scale?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305800" cy="4038600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en-US" sz="2400" dirty="0" smtClean="0"/>
              <a:t>Biologists use Galaxy to execute workflows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sz="2400" dirty="0" smtClean="0"/>
              <a:t>Sequence data mounted via </a:t>
            </a:r>
            <a:r>
              <a:rPr lang="en-US" sz="2400" dirty="0" err="1" smtClean="0"/>
              <a:t>Lustre</a:t>
            </a:r>
            <a:r>
              <a:rPr lang="en-US" sz="2400" dirty="0" smtClean="0"/>
              <a:t> WAN or automatically transferred using Internet2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sz="2400" dirty="0" smtClean="0"/>
              <a:t>Data Capacitor flows data into Mason or other computational clusters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sz="2400" dirty="0" smtClean="0"/>
              <a:t>Data Capacitor mounts or mirrors reference data from NCBI or other sources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sz="2400" dirty="0" smtClean="0"/>
              <a:t>Results delivered through web interfaces and to visualization or other science tools</a:t>
            </a:r>
          </a:p>
          <a:p>
            <a:pPr marL="514350" indent="-514350" eaLnBrk="1" hangingPunct="1"/>
            <a:endParaRPr lang="en-US" sz="2400" dirty="0" smtClean="0"/>
          </a:p>
          <a:p>
            <a:pPr marL="514350" indent="-514350" eaLnBrk="1" hangingPunct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8875713" cy="828675"/>
          </a:xfrm>
        </p:spPr>
        <p:txBody>
          <a:bodyPr/>
          <a:lstStyle/>
          <a:p>
            <a:pPr eaLnBrk="1" hangingPunct="1"/>
            <a:r>
              <a:rPr smtClean="0">
                <a:latin typeface="Century Gothic" pitchFamily="34" charset="0"/>
                <a:cs typeface="Century Gothic" pitchFamily="34" charset="0"/>
              </a:rPr>
              <a:t>Performance Improvements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4294967295"/>
          </p:nvPr>
        </p:nvSpPr>
        <p:spPr>
          <a:xfrm>
            <a:off x="5386388" y="6138863"/>
            <a:ext cx="3757612" cy="582612"/>
          </a:xfrm>
        </p:spPr>
        <p:txBody>
          <a:bodyPr rtlCol="0">
            <a:normAutofit fontScale="62500" lnSpcReduction="20000"/>
          </a:bodyPr>
          <a:lstStyle>
            <a:lvl1pPr algn="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sz="1800" dirty="0">
                <a:ea typeface="+mn-ea"/>
              </a:rPr>
              <a:t>Richard LeDuc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sz="1800" dirty="0">
                <a:ea typeface="+mn-ea"/>
              </a:rPr>
              <a:t>GCC 2012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sz="1800" dirty="0">
                <a:ea typeface="+mn-ea"/>
              </a:rPr>
              <a:t>7/27/2012</a:t>
            </a:r>
          </a:p>
        </p:txBody>
      </p:sp>
      <p:pic>
        <p:nvPicPr>
          <p:cNvPr id="10244" name="Grafik 23" descr="RuntimeOrg_1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66838"/>
            <a:ext cx="8991600" cy="23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Grafik 21" descr="RuntimeFinal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57600"/>
            <a:ext cx="8928100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feld 20"/>
          <p:cNvSpPr txBox="1">
            <a:spLocks noChangeArrowheads="1"/>
          </p:cNvSpPr>
          <p:nvPr/>
        </p:nvSpPr>
        <p:spPr bwMode="auto">
          <a:xfrm>
            <a:off x="1147763" y="1076325"/>
            <a:ext cx="1131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800" i="0" smtClean="0">
                <a:solidFill>
                  <a:srgbClr val="0070C0"/>
                </a:solidFill>
                <a:ea typeface="+mn-ea"/>
              </a:rPr>
              <a:t>Inchworm</a:t>
            </a:r>
          </a:p>
        </p:txBody>
      </p:sp>
      <p:sp>
        <p:nvSpPr>
          <p:cNvPr id="10247" name="Textfeld 30"/>
          <p:cNvSpPr txBox="1">
            <a:spLocks noChangeArrowheads="1"/>
          </p:cNvSpPr>
          <p:nvPr/>
        </p:nvSpPr>
        <p:spPr bwMode="auto">
          <a:xfrm>
            <a:off x="2679700" y="1071563"/>
            <a:ext cx="1755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800" i="0" smtClean="0">
                <a:solidFill>
                  <a:srgbClr val="00B050"/>
                </a:solidFill>
                <a:ea typeface="+mn-ea"/>
              </a:rPr>
              <a:t>GraphFromFastA</a:t>
            </a:r>
          </a:p>
        </p:txBody>
      </p:sp>
      <p:sp>
        <p:nvSpPr>
          <p:cNvPr id="10" name="Textfeld 31"/>
          <p:cNvSpPr txBox="1"/>
          <p:nvPr/>
        </p:nvSpPr>
        <p:spPr>
          <a:xfrm>
            <a:off x="4975225" y="1066800"/>
            <a:ext cx="197008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i="0" dirty="0">
                <a:solidFill>
                  <a:srgbClr val="4BACC6"/>
                </a:solidFill>
                <a:latin typeface="Calibri"/>
                <a:ea typeface="+mn-ea"/>
                <a:cs typeface="Arial" charset="0"/>
              </a:rPr>
              <a:t>ReadsToTranscripts</a:t>
            </a:r>
          </a:p>
        </p:txBody>
      </p:sp>
      <p:sp>
        <p:nvSpPr>
          <p:cNvPr id="10249" name="Textfeld 32"/>
          <p:cNvSpPr txBox="1">
            <a:spLocks noChangeArrowheads="1"/>
          </p:cNvSpPr>
          <p:nvPr/>
        </p:nvSpPr>
        <p:spPr bwMode="auto">
          <a:xfrm>
            <a:off x="7038975" y="1066800"/>
            <a:ext cx="1573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800" i="0" smtClean="0">
                <a:solidFill>
                  <a:srgbClr val="FFC000"/>
                </a:solidFill>
                <a:ea typeface="+mn-ea"/>
              </a:rPr>
              <a:t>QuantifyGraph</a:t>
            </a:r>
          </a:p>
        </p:txBody>
      </p:sp>
      <p:sp>
        <p:nvSpPr>
          <p:cNvPr id="10250" name="Textfeld 33"/>
          <p:cNvSpPr txBox="1">
            <a:spLocks noChangeArrowheads="1"/>
          </p:cNvSpPr>
          <p:nvPr/>
        </p:nvSpPr>
        <p:spPr bwMode="auto">
          <a:xfrm>
            <a:off x="8113713" y="838200"/>
            <a:ext cx="1003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800" i="0" smtClean="0">
                <a:solidFill>
                  <a:prstClr val="black"/>
                </a:solidFill>
                <a:ea typeface="+mn-ea"/>
              </a:rPr>
              <a:t>Butterfly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7664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0" y="68263"/>
            <a:ext cx="9144000" cy="1143000"/>
          </a:xfrm>
        </p:spPr>
        <p:txBody>
          <a:bodyPr/>
          <a:lstStyle/>
          <a:p>
            <a:pPr eaLnBrk="1" hangingPunct="1"/>
            <a:r>
              <a:rPr smtClean="0">
                <a:latin typeface="Century Gothic" pitchFamily="34" charset="0"/>
                <a:cs typeface="Century Gothic" pitchFamily="34" charset="0"/>
              </a:rPr>
              <a:t>Final Results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093788"/>
            <a:ext cx="8229600" cy="4779962"/>
          </a:xfrm>
        </p:spPr>
        <p:txBody>
          <a:bodyPr/>
          <a:lstStyle/>
          <a:p>
            <a:pPr eaLnBrk="1" hangingPunct="1"/>
            <a:endParaRPr smtClean="0">
              <a:latin typeface="Century Gothic" pitchFamily="34" charset="0"/>
              <a:cs typeface="Century Gothic" pitchFamily="34" charset="0"/>
            </a:endParaRPr>
          </a:p>
          <a:p>
            <a:pPr eaLnBrk="1" hangingPunct="1"/>
            <a:endParaRPr smtClean="0">
              <a:latin typeface="Century Gothic" pitchFamily="34" charset="0"/>
              <a:cs typeface="Century Gothic" pitchFamily="34" charset="0"/>
            </a:endParaRPr>
          </a:p>
        </p:txBody>
      </p:sp>
      <p:pic>
        <p:nvPicPr>
          <p:cNvPr id="11268" name="Grafik 8" descr="FinalComparis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0738" y="1211263"/>
            <a:ext cx="7475537" cy="448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5386388" y="6138863"/>
            <a:ext cx="3757612" cy="582612"/>
          </a:xfrm>
        </p:spPr>
        <p:txBody>
          <a:bodyPr rtlCol="0">
            <a:normAutofit fontScale="62500" lnSpcReduction="20000"/>
          </a:bodyPr>
          <a:lstStyle>
            <a:lvl1pPr algn="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sz="1800" dirty="0">
                <a:ea typeface="+mn-ea"/>
              </a:rPr>
              <a:t>Richard LeDuc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sz="1800" dirty="0">
                <a:ea typeface="+mn-ea"/>
              </a:rPr>
              <a:t>GCC 2012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sz="1800" dirty="0">
                <a:ea typeface="+mn-ea"/>
              </a:rPr>
              <a:t>7/27/2012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766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8875713" cy="828675"/>
          </a:xfrm>
        </p:spPr>
        <p:txBody>
          <a:bodyPr/>
          <a:lstStyle/>
          <a:p>
            <a:pPr eaLnBrk="1" hangingPunct="1"/>
            <a:r>
              <a:rPr dirty="0" smtClean="0">
                <a:latin typeface="Century Gothic" pitchFamily="34" charset="0"/>
                <a:cs typeface="Century Gothic" pitchFamily="34" charset="0"/>
              </a:rPr>
              <a:t>Trinity Results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103313"/>
            <a:ext cx="8561388" cy="4868862"/>
          </a:xfrm>
        </p:spPr>
        <p:txBody>
          <a:bodyPr/>
          <a:lstStyle/>
          <a:p>
            <a:pPr eaLnBrk="1" hangingPunct="1"/>
            <a:r>
              <a:rPr sz="2600" smtClean="0">
                <a:latin typeface="Century Gothic" pitchFamily="34" charset="0"/>
                <a:cs typeface="Century Gothic" pitchFamily="34" charset="0"/>
              </a:rPr>
              <a:t>Significantly reduced runtime, while maintaining correctness of results</a:t>
            </a:r>
          </a:p>
          <a:p>
            <a:pPr eaLnBrk="1" hangingPunct="1"/>
            <a:r>
              <a:rPr sz="2600" smtClean="0">
                <a:latin typeface="Century Gothic" pitchFamily="34" charset="0"/>
                <a:cs typeface="Century Gothic" pitchFamily="34" charset="0"/>
              </a:rPr>
              <a:t>Results are published</a:t>
            </a:r>
          </a:p>
          <a:p>
            <a:pPr eaLnBrk="1" hangingPunct="1"/>
            <a:r>
              <a:rPr sz="2600" smtClean="0">
                <a:latin typeface="Century Gothic" pitchFamily="34" charset="0"/>
                <a:cs typeface="Century Gothic" pitchFamily="34" charset="0"/>
              </a:rPr>
              <a:t>Source code is commit to official SourceForge repository</a:t>
            </a:r>
          </a:p>
          <a:p>
            <a:pPr eaLnBrk="1" hangingPunct="1"/>
            <a:endParaRPr sz="2600" smtClean="0">
              <a:latin typeface="Century Gothic" pitchFamily="34" charset="0"/>
              <a:cs typeface="Century Gothic" pitchFamily="34" charset="0"/>
            </a:endParaRPr>
          </a:p>
          <a:p>
            <a:pPr eaLnBrk="1" hangingPunct="1"/>
            <a:r>
              <a:rPr sz="2600" smtClean="0">
                <a:latin typeface="Century Gothic" pitchFamily="34" charset="0"/>
                <a:cs typeface="Century Gothic" pitchFamily="34" charset="0"/>
              </a:rPr>
              <a:t>Continued support for HPC optimization for Trinity</a:t>
            </a:r>
          </a:p>
          <a:p>
            <a:pPr eaLnBrk="1" hangingPunct="1"/>
            <a:endParaRPr sz="2600" smtClean="0">
              <a:latin typeface="Century Gothic" pitchFamily="34" charset="0"/>
              <a:cs typeface="Century Gothic" pitchFamily="34" charset="0"/>
            </a:endParaRPr>
          </a:p>
          <a:p>
            <a:pPr eaLnBrk="1" hangingPunct="1"/>
            <a:r>
              <a:rPr sz="2600" smtClean="0">
                <a:latin typeface="Century Gothic" pitchFamily="34" charset="0"/>
                <a:cs typeface="Century Gothic" pitchFamily="34" charset="0"/>
              </a:rPr>
              <a:t>Brian Haas at Broad is developing Trinity workflows for Galaxy</a:t>
            </a:r>
          </a:p>
          <a:p>
            <a:pPr eaLnBrk="1" hangingPunct="1"/>
            <a:endParaRPr sz="2600" smtClean="0">
              <a:latin typeface="Century Gothic" pitchFamily="34" charset="0"/>
              <a:cs typeface="Century Gothic" pitchFamily="34" charset="0"/>
            </a:endParaRPr>
          </a:p>
          <a:p>
            <a:pPr eaLnBrk="1" hangingPunct="1"/>
            <a:endParaRPr sz="2600" smtClean="0">
              <a:latin typeface="Century Gothic" pitchFamily="34" charset="0"/>
              <a:cs typeface="Century Gothic" pitchFamily="34" charset="0"/>
            </a:endParaRPr>
          </a:p>
          <a:p>
            <a:pPr eaLnBrk="1" hangingPunct="1"/>
            <a:endParaRPr sz="2600" smtClean="0">
              <a:latin typeface="Century Gothic" pitchFamily="34" charset="0"/>
              <a:cs typeface="Century Gothic" pitchFamily="34" charset="0"/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4294967295"/>
          </p:nvPr>
        </p:nvSpPr>
        <p:spPr>
          <a:xfrm>
            <a:off x="5386388" y="6138863"/>
            <a:ext cx="3757612" cy="582612"/>
          </a:xfrm>
        </p:spPr>
        <p:txBody>
          <a:bodyPr rtlCol="0">
            <a:normAutofit fontScale="62500" lnSpcReduction="20000"/>
          </a:bodyPr>
          <a:lstStyle>
            <a:lvl1pPr algn="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sz="1800" dirty="0">
                <a:ea typeface="+mn-ea"/>
              </a:rPr>
              <a:t>Richard LeDuc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sz="1800" dirty="0">
                <a:ea typeface="+mn-ea"/>
              </a:rPr>
              <a:t>GCC 2012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sz="1800" dirty="0">
                <a:ea typeface="+mn-ea"/>
              </a:rPr>
              <a:t>7/27/2012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149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/>
              <a:t>Bio-IT World. April 25, 2012</a:t>
            </a:r>
          </a:p>
        </p:txBody>
      </p:sp>
      <p:sp>
        <p:nvSpPr>
          <p:cNvPr id="3686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3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7796213" cy="1143000"/>
          </a:xfrm>
        </p:spPr>
        <p:txBody>
          <a:bodyPr/>
          <a:lstStyle/>
          <a:p>
            <a:pPr eaLnBrk="1" hangingPunct="1"/>
            <a:r>
              <a:rPr lang="en-US" smtClean="0"/>
              <a:t>In Sum…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05800" cy="4038600"/>
          </a:xfrm>
        </p:spPr>
        <p:txBody>
          <a:bodyPr/>
          <a:lstStyle/>
          <a:p>
            <a:pPr eaLnBrk="1" hangingPunct="1">
              <a:spcBef>
                <a:spcPts val="1875"/>
              </a:spcBef>
            </a:pPr>
            <a:r>
              <a:rPr lang="en-US" dirty="0" smtClean="0"/>
              <a:t>NG Sequencing is creating a analytical problem that cannot be solved at sequencing centers</a:t>
            </a:r>
          </a:p>
          <a:p>
            <a:pPr eaLnBrk="1" hangingPunct="1">
              <a:spcBef>
                <a:spcPts val="1875"/>
              </a:spcBef>
            </a:pPr>
            <a:r>
              <a:rPr lang="en-US" dirty="0" smtClean="0"/>
              <a:t>NCGAS can provide a global scale infrastructure to better serve the needs of biologists who cannot become bioinformaticians to accomplish their research.</a:t>
            </a:r>
          </a:p>
          <a:p>
            <a:pPr eaLnBrk="1" hangingPunct="1">
              <a:spcBef>
                <a:spcPts val="1875"/>
              </a:spcBef>
            </a:pPr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Trinity is no longer a resource hog</a:t>
            </a:r>
          </a:p>
          <a:p>
            <a:pPr eaLnBrk="1" hangingPunct="1">
              <a:spcBef>
                <a:spcPts val="1875"/>
              </a:spcBef>
            </a:pPr>
            <a:endParaRPr lang="en-US" dirty="0" smtClean="0"/>
          </a:p>
          <a:p>
            <a:pPr eaLnBrk="1" hangingPunct="1">
              <a:spcBef>
                <a:spcPts val="1875"/>
              </a:spcBef>
            </a:pPr>
            <a:endParaRPr lang="en-US" dirty="0" smtClean="0"/>
          </a:p>
          <a:p>
            <a:pPr eaLnBrk="1" hangingPunct="1">
              <a:spcBef>
                <a:spcPts val="1875"/>
              </a:spcBef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/>
              <a:t>GCC. July 27, 2012</a:t>
            </a:r>
          </a:p>
        </p:txBody>
      </p:sp>
      <p:sp>
        <p:nvSpPr>
          <p:cNvPr id="389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3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7796213" cy="1143000"/>
          </a:xfrm>
        </p:spPr>
        <p:txBody>
          <a:bodyPr/>
          <a:lstStyle/>
          <a:p>
            <a:pPr eaLnBrk="1" hangingPunct="1"/>
            <a:r>
              <a:rPr lang="en-US" smtClean="0"/>
              <a:t>Thank You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2133600"/>
            <a:ext cx="5410200" cy="28194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mtClean="0"/>
              <a:t>Questions?</a:t>
            </a:r>
          </a:p>
          <a:p>
            <a:pPr marL="0" indent="0" eaLnBrk="1" hangingPunct="1">
              <a:buFontTx/>
              <a:buNone/>
            </a:pPr>
            <a:endParaRPr lang="en-US" smtClean="0"/>
          </a:p>
          <a:p>
            <a:pPr marL="0" indent="0" eaLnBrk="1" hangingPunct="1">
              <a:buFontTx/>
              <a:buNone/>
            </a:pPr>
            <a:r>
              <a:rPr lang="en-US" smtClean="0"/>
              <a:t>Bill Barnett (</a:t>
            </a:r>
            <a:r>
              <a:rPr lang="en-US" smtClean="0">
                <a:hlinkClick r:id="rId4"/>
              </a:rPr>
              <a:t>barnettw@iu.edu</a:t>
            </a:r>
            <a:r>
              <a:rPr lang="en-US" smtClean="0"/>
              <a:t>)</a:t>
            </a:r>
          </a:p>
          <a:p>
            <a:pPr marL="0" indent="0" eaLnBrk="1" hangingPunct="1">
              <a:buFontTx/>
              <a:buNone/>
            </a:pPr>
            <a:r>
              <a:rPr lang="en-US" smtClean="0"/>
              <a:t>Rich LeDuc (</a:t>
            </a:r>
            <a:r>
              <a:rPr lang="en-US" smtClean="0">
                <a:hlinkClick r:id="rId5"/>
              </a:rPr>
              <a:t>rleduc@iu.edu</a:t>
            </a:r>
            <a:r>
              <a:rPr lang="en-US" smtClean="0"/>
              <a:t>) </a:t>
            </a:r>
          </a:p>
          <a:p>
            <a:pPr marL="0" indent="0" eaLnBrk="1" hangingPunct="1">
              <a:buFontTx/>
              <a:buNone/>
            </a:pPr>
            <a:endParaRPr lang="en-US" smtClean="0"/>
          </a:p>
          <a:p>
            <a:pPr marL="0" indent="0" eaLnBrk="1" hangingPunct="1">
              <a:buFontTx/>
              <a:buNone/>
            </a:pPr>
            <a:endParaRPr lang="en-US" smtClean="0"/>
          </a:p>
          <a:p>
            <a:pPr marL="0" indent="0" eaLnBrk="1" hangingPunct="1">
              <a:buFontTx/>
              <a:buNone/>
            </a:pPr>
            <a:endParaRPr lang="en-US" sz="2400" smtClean="0"/>
          </a:p>
        </p:txBody>
      </p:sp>
      <p:pic>
        <p:nvPicPr>
          <p:cNvPr id="38917" name="Picture 5" descr="NCGAS_Horizontal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800600"/>
            <a:ext cx="5346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 smtClean="0"/>
              <a:t>GCC. July 27, </a:t>
            </a:r>
            <a:r>
              <a:rPr lang="en-US" sz="1400" dirty="0"/>
              <a:t>2012</a:t>
            </a:r>
          </a:p>
        </p:txBody>
      </p:sp>
      <p:sp>
        <p:nvSpPr>
          <p:cNvPr id="1638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3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49325"/>
            <a:ext cx="7796213" cy="1143000"/>
          </a:xfrm>
        </p:spPr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81200"/>
            <a:ext cx="7645400" cy="40386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NCGAS and its mission</a:t>
            </a:r>
          </a:p>
          <a:p>
            <a:pPr eaLnBrk="1" hangingPunct="1"/>
            <a:r>
              <a:rPr lang="en-US" sz="3200" dirty="0" smtClean="0"/>
              <a:t>NCGAS cyberinfrastructure</a:t>
            </a:r>
          </a:p>
          <a:p>
            <a:pPr eaLnBrk="1" hangingPunct="1"/>
            <a:r>
              <a:rPr lang="en-US" sz="3200" dirty="0" smtClean="0"/>
              <a:t>The 100 Gigabit demonstration</a:t>
            </a:r>
          </a:p>
          <a:p>
            <a:pPr eaLnBrk="1" hangingPunct="1"/>
            <a:r>
              <a:rPr lang="en-US" sz="3200" dirty="0" smtClean="0"/>
              <a:t>Scaling genomics analysis</a:t>
            </a:r>
          </a:p>
          <a:p>
            <a:pPr eaLnBrk="1" hangingPunct="1"/>
            <a:r>
              <a:rPr lang="en-US" sz="3200" dirty="0" smtClean="0"/>
              <a:t>Trinity optimization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/>
              <a:t>GCC. July 27, 2012</a:t>
            </a:r>
          </a:p>
        </p:txBody>
      </p:sp>
      <p:sp>
        <p:nvSpPr>
          <p:cNvPr id="1843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3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7796213" cy="1143000"/>
          </a:xfrm>
        </p:spPr>
        <p:txBody>
          <a:bodyPr/>
          <a:lstStyle/>
          <a:p>
            <a:pPr eaLnBrk="1" hangingPunct="1"/>
            <a:r>
              <a:rPr lang="en-US" smtClean="0"/>
              <a:t>Changing genomics analytical needs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81200"/>
            <a:ext cx="8001000" cy="4038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ＭＳ Ｐゴシック" charset="0"/>
              </a:rPr>
              <a:t>Next Gen sequencers are generating more data and getting cheaper</a:t>
            </a:r>
          </a:p>
          <a:p>
            <a:pPr eaLnBrk="1" hangingPunct="1">
              <a:defRPr/>
            </a:pPr>
            <a:r>
              <a:rPr lang="en-US" dirty="0" smtClean="0">
                <a:ea typeface="ＭＳ Ｐゴシック" charset="0"/>
              </a:rPr>
              <a:t>Sequencing is:</a:t>
            </a:r>
          </a:p>
          <a:p>
            <a:pPr marL="914400" lvl="1" indent="-457200" eaLnBrk="1" hangingPunct="1">
              <a:buFont typeface="Wingdings" charset="2"/>
              <a:buChar char="Ø"/>
              <a:defRPr/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Becoming commoditized at large centers and</a:t>
            </a:r>
          </a:p>
          <a:p>
            <a:pPr marL="914400" lvl="1" indent="-457200" eaLnBrk="1" hangingPunct="1">
              <a:buFont typeface="Wingdings" charset="2"/>
              <a:buChar char="Ø"/>
              <a:defRPr/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Multiplying at individual labs</a:t>
            </a:r>
          </a:p>
          <a:p>
            <a:pPr marL="514350" indent="-457200" eaLnBrk="1" hangingPunct="1">
              <a:buFont typeface="Arial"/>
              <a:buChar char="•"/>
              <a:defRPr/>
            </a:pPr>
            <a:r>
              <a:rPr lang="en-US" dirty="0" smtClean="0">
                <a:ea typeface="ＭＳ Ｐゴシック" charset="0"/>
              </a:rPr>
              <a:t>Analytical capacity has not kept up</a:t>
            </a:r>
          </a:p>
          <a:p>
            <a:pPr marL="914400" lvl="1" indent="-457200" eaLnBrk="1" hangingPunct="1">
              <a:buFont typeface="Wingdings" charset="2"/>
              <a:buChar char="Ø"/>
              <a:defRPr/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Bioinformatics support</a:t>
            </a:r>
          </a:p>
          <a:p>
            <a:pPr marL="914400" lvl="1" indent="-457200" eaLnBrk="1" hangingPunct="1">
              <a:buFont typeface="Wingdings" charset="2"/>
              <a:buChar char="Ø"/>
              <a:defRPr/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Computational support (thousand points solution)</a:t>
            </a:r>
          </a:p>
          <a:p>
            <a:pPr marL="914400" lvl="1" indent="-457200" eaLnBrk="1" hangingPunct="1">
              <a:buFont typeface="Wingdings" charset="2"/>
              <a:buChar char="Ø"/>
              <a:defRPr/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Storage 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/>
              <a:t>GCC. July 27, 2012</a:t>
            </a:r>
          </a:p>
        </p:txBody>
      </p:sp>
      <p:sp>
        <p:nvSpPr>
          <p:cNvPr id="2048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3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458200" cy="1143000"/>
          </a:xfrm>
        </p:spPr>
        <p:txBody>
          <a:bodyPr/>
          <a:lstStyle/>
          <a:p>
            <a:pPr eaLnBrk="1" hangingPunct="1"/>
            <a:r>
              <a:rPr lang="en-US" smtClean="0"/>
              <a:t>NCGAS widens the analytical bottleneck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81200"/>
            <a:ext cx="7543800" cy="3048000"/>
          </a:xfrm>
        </p:spPr>
        <p:txBody>
          <a:bodyPr/>
          <a:lstStyle/>
          <a:p>
            <a:pPr eaLnBrk="1" hangingPunct="1"/>
            <a:r>
              <a:rPr lang="en-US" smtClean="0"/>
              <a:t>Funded by National Science Foundation</a:t>
            </a:r>
          </a:p>
          <a:p>
            <a:pPr eaLnBrk="1" hangingPunct="1"/>
            <a:r>
              <a:rPr lang="en-US" smtClean="0"/>
              <a:t>Large memory clusters for assembly</a:t>
            </a:r>
          </a:p>
          <a:p>
            <a:pPr eaLnBrk="1" hangingPunct="1"/>
            <a:r>
              <a:rPr lang="en-US" smtClean="0"/>
              <a:t>Bioinformatics consulting for biologists</a:t>
            </a:r>
          </a:p>
          <a:p>
            <a:pPr eaLnBrk="1" hangingPunct="1"/>
            <a:r>
              <a:rPr lang="en-US" smtClean="0"/>
              <a:t>Optimized software for better efficiency</a:t>
            </a:r>
          </a:p>
          <a:p>
            <a:pPr eaLnBrk="1" hangingPunct="1"/>
            <a:r>
              <a:rPr lang="en-US" smtClean="0"/>
              <a:t>Open for business at: </a:t>
            </a:r>
            <a:r>
              <a:rPr lang="en-US" smtClean="0">
                <a:hlinkClick r:id="rId3"/>
              </a:rPr>
              <a:t>http://ncgas.org</a:t>
            </a:r>
            <a:r>
              <a:rPr lang="en-US" smtClean="0"/>
              <a:t> </a:t>
            </a:r>
          </a:p>
        </p:txBody>
      </p:sp>
      <p:pic>
        <p:nvPicPr>
          <p:cNvPr id="20485" name="Picture 3" descr="imgr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8006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5" descr="NCGAS_Horizontal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181600"/>
            <a:ext cx="5346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/>
              <a:t>GCC. July 27, 2012</a:t>
            </a:r>
          </a:p>
        </p:txBody>
      </p:sp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3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458200" cy="1143000"/>
          </a:xfrm>
        </p:spPr>
        <p:txBody>
          <a:bodyPr/>
          <a:lstStyle/>
          <a:p>
            <a:pPr eaLnBrk="1" hangingPunct="1"/>
            <a:r>
              <a:rPr lang="en-US" smtClean="0"/>
              <a:t>Making it easier for Biologists</a:t>
            </a:r>
          </a:p>
        </p:txBody>
      </p:sp>
      <p:sp>
        <p:nvSpPr>
          <p:cNvPr id="22532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4419600" cy="4014788"/>
          </a:xfrm>
        </p:spPr>
        <p:txBody>
          <a:bodyPr/>
          <a:lstStyle/>
          <a:p>
            <a:r>
              <a:rPr lang="en-US" sz="2400" smtClean="0"/>
              <a:t>Galaxy interface provides a </a:t>
            </a:r>
            <a:r>
              <a:rPr lang="en-US" altLang="en-US" sz="2400" smtClean="0"/>
              <a:t>“</a:t>
            </a:r>
            <a:r>
              <a:rPr lang="en-US" sz="2400" smtClean="0"/>
              <a:t>user friendly</a:t>
            </a:r>
            <a:r>
              <a:rPr lang="en-US" altLang="en-US" sz="2400" smtClean="0"/>
              <a:t>”</a:t>
            </a:r>
            <a:r>
              <a:rPr lang="en-US" sz="2400" smtClean="0"/>
              <a:t> window to NCGAS resources </a:t>
            </a:r>
          </a:p>
          <a:p>
            <a:r>
              <a:rPr lang="en-US" sz="2400" smtClean="0"/>
              <a:t>Supports many bioinformatics tools</a:t>
            </a:r>
          </a:p>
          <a:p>
            <a:r>
              <a:rPr lang="en-US" sz="2400" smtClean="0"/>
              <a:t>Available for both research and instruction.</a:t>
            </a:r>
          </a:p>
        </p:txBody>
      </p:sp>
      <p:grpSp>
        <p:nvGrpSpPr>
          <p:cNvPr id="22533" name="Group 9"/>
          <p:cNvGrpSpPr>
            <a:grpSpLocks/>
          </p:cNvGrpSpPr>
          <p:nvPr/>
        </p:nvGrpSpPr>
        <p:grpSpPr bwMode="auto">
          <a:xfrm>
            <a:off x="5334000" y="1828800"/>
            <a:ext cx="3048000" cy="3660775"/>
            <a:chOff x="-79920" y="1749489"/>
            <a:chExt cx="3196804" cy="3660711"/>
          </a:xfrm>
        </p:grpSpPr>
        <p:sp>
          <p:nvSpPr>
            <p:cNvPr id="11" name="Isosceles Triangle 10"/>
            <p:cNvSpPr/>
            <p:nvPr/>
          </p:nvSpPr>
          <p:spPr bwMode="auto">
            <a:xfrm rot="10800000">
              <a:off x="1371962" y="2209856"/>
              <a:ext cx="1295372" cy="3200344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i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22540" name="TextBox 11"/>
            <p:cNvSpPr txBox="1">
              <a:spLocks noChangeArrowheads="1"/>
            </p:cNvSpPr>
            <p:nvPr/>
          </p:nvSpPr>
          <p:spPr bwMode="auto">
            <a:xfrm>
              <a:off x="-79920" y="2206681"/>
              <a:ext cx="124745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r>
                <a:rPr lang="en-US"/>
                <a:t>Common</a:t>
              </a:r>
            </a:p>
          </p:txBody>
        </p:sp>
        <p:sp>
          <p:nvSpPr>
            <p:cNvPr id="22541" name="TextBox 12"/>
            <p:cNvSpPr txBox="1">
              <a:spLocks noChangeArrowheads="1"/>
            </p:cNvSpPr>
            <p:nvPr/>
          </p:nvSpPr>
          <p:spPr bwMode="auto">
            <a:xfrm>
              <a:off x="124143" y="4953000"/>
              <a:ext cx="11233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r"/>
              <a:r>
                <a:rPr lang="en-US"/>
                <a:t>Rare</a:t>
              </a:r>
            </a:p>
          </p:txBody>
        </p:sp>
        <p:sp>
          <p:nvSpPr>
            <p:cNvPr id="22542" name="TextBox 13"/>
            <p:cNvSpPr txBox="1">
              <a:spLocks noChangeArrowheads="1"/>
            </p:cNvSpPr>
            <p:nvPr/>
          </p:nvSpPr>
          <p:spPr bwMode="auto">
            <a:xfrm>
              <a:off x="0" y="1749489"/>
              <a:ext cx="311688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2000" b="1">
                  <a:solidFill>
                    <a:schemeClr val="accent1"/>
                  </a:solidFill>
                </a:rPr>
                <a:t>Computational Skills</a:t>
              </a:r>
            </a:p>
          </p:txBody>
        </p:sp>
      </p:grpSp>
      <p:cxnSp>
        <p:nvCxnSpPr>
          <p:cNvPr id="15" name="Straight Connector 14"/>
          <p:cNvCxnSpPr/>
          <p:nvPr/>
        </p:nvCxnSpPr>
        <p:spPr bwMode="auto">
          <a:xfrm>
            <a:off x="5638800" y="3124200"/>
            <a:ext cx="3276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Straight Connector 15"/>
          <p:cNvCxnSpPr/>
          <p:nvPr/>
        </p:nvCxnSpPr>
        <p:spPr bwMode="auto">
          <a:xfrm>
            <a:off x="5638800" y="4191000"/>
            <a:ext cx="3276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1">
                <a:lumMod val="50000"/>
                <a:alpha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22536" name="Picture 16" descr="imgr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5181600"/>
            <a:ext cx="24685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Rectangle 2"/>
          <p:cNvSpPr txBox="1">
            <a:spLocks noChangeArrowheads="1"/>
          </p:cNvSpPr>
          <p:nvPr/>
        </p:nvSpPr>
        <p:spPr bwMode="auto">
          <a:xfrm>
            <a:off x="8001000" y="2057400"/>
            <a:ext cx="1066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accent1"/>
                </a:solidFill>
              </a:rPr>
              <a:t>LOW</a:t>
            </a:r>
          </a:p>
        </p:txBody>
      </p:sp>
      <p:sp>
        <p:nvSpPr>
          <p:cNvPr id="22538" name="Rectangle 2"/>
          <p:cNvSpPr txBox="1">
            <a:spLocks noChangeArrowheads="1"/>
          </p:cNvSpPr>
          <p:nvPr/>
        </p:nvSpPr>
        <p:spPr bwMode="auto">
          <a:xfrm>
            <a:off x="8001000" y="4800600"/>
            <a:ext cx="1066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accent1"/>
                </a:solidFill>
              </a:rPr>
              <a:t>HIGH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/>
              <a:t>Bio-IT World. April 25, 2012</a:t>
            </a:r>
          </a:p>
        </p:txBody>
      </p:sp>
      <p:sp>
        <p:nvSpPr>
          <p:cNvPr id="2457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3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7796213" cy="1143000"/>
          </a:xfrm>
        </p:spPr>
        <p:txBody>
          <a:bodyPr/>
          <a:lstStyle/>
          <a:p>
            <a:pPr eaLnBrk="1" hangingPunct="1"/>
            <a:r>
              <a:rPr lang="en-US" smtClean="0"/>
              <a:t>NCGAS Cyberinfrastructure at IU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81200"/>
            <a:ext cx="7645400" cy="4038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Mason large memory cluster (512 GB/node)</a:t>
            </a:r>
          </a:p>
          <a:p>
            <a:pPr eaLnBrk="1" hangingPunct="1"/>
            <a:r>
              <a:rPr lang="en-US" sz="2400" dirty="0" smtClean="0"/>
              <a:t>Quarry cluster (16 GB/node)</a:t>
            </a:r>
          </a:p>
          <a:p>
            <a:pPr eaLnBrk="1" hangingPunct="1"/>
            <a:r>
              <a:rPr lang="en-US" sz="2400" dirty="0" smtClean="0"/>
              <a:t>Data Capacitor (1 PB at 20 </a:t>
            </a:r>
            <a:r>
              <a:rPr lang="en-US" sz="2400" dirty="0" err="1" smtClean="0"/>
              <a:t>Gbps</a:t>
            </a:r>
            <a:r>
              <a:rPr lang="en-US" sz="2400" dirty="0" smtClean="0"/>
              <a:t> throughput)</a:t>
            </a:r>
          </a:p>
          <a:p>
            <a:pPr eaLnBrk="1" hangingPunct="1"/>
            <a:r>
              <a:rPr lang="en-US" sz="2400" dirty="0" smtClean="0"/>
              <a:t>Research File System (RFS) for data storage</a:t>
            </a:r>
          </a:p>
          <a:p>
            <a:pPr eaLnBrk="1" hangingPunct="1"/>
            <a:r>
              <a:rPr lang="en-US" sz="2400" dirty="0" smtClean="0"/>
              <a:t>Research Database Cluster for managing data sets.</a:t>
            </a:r>
          </a:p>
          <a:p>
            <a:pPr eaLnBrk="1" hangingPunct="1"/>
            <a:r>
              <a:rPr lang="en-US" sz="2400" dirty="0" smtClean="0"/>
              <a:t>All interconnected with a high speed internal network (40 </a:t>
            </a:r>
            <a:r>
              <a:rPr lang="en-US" sz="2400" dirty="0" err="1" smtClean="0"/>
              <a:t>Gbps</a:t>
            </a:r>
            <a:r>
              <a:rPr lang="en-US" sz="2400" dirty="0" smtClean="0"/>
              <a:t>)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/>
              <a:t>GCC. July 27, 2012</a:t>
            </a:r>
          </a:p>
        </p:txBody>
      </p:sp>
      <p:sp>
        <p:nvSpPr>
          <p:cNvPr id="266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3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sp>
        <p:nvSpPr>
          <p:cNvPr id="26627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177213" cy="1143000"/>
          </a:xfrm>
        </p:spPr>
        <p:txBody>
          <a:bodyPr/>
          <a:lstStyle/>
          <a:p>
            <a:r>
              <a:rPr lang="en-US" smtClean="0"/>
              <a:t>GALAXY.IU.EDU Model</a:t>
            </a:r>
          </a:p>
        </p:txBody>
      </p:sp>
      <p:grpSp>
        <p:nvGrpSpPr>
          <p:cNvPr id="26628" name="Group 18"/>
          <p:cNvGrpSpPr>
            <a:grpSpLocks/>
          </p:cNvGrpSpPr>
          <p:nvPr/>
        </p:nvGrpSpPr>
        <p:grpSpPr bwMode="auto">
          <a:xfrm>
            <a:off x="3157538" y="1981200"/>
            <a:ext cx="2906712" cy="1524000"/>
            <a:chOff x="3157956" y="1752600"/>
            <a:chExt cx="2906238" cy="1524000"/>
          </a:xfrm>
        </p:grpSpPr>
        <p:sp>
          <p:nvSpPr>
            <p:cNvPr id="20" name="Rectangle 19"/>
            <p:cNvSpPr/>
            <p:nvPr/>
          </p:nvSpPr>
          <p:spPr>
            <a:xfrm>
              <a:off x="3157956" y="1752600"/>
              <a:ext cx="2906238" cy="1524000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/>
            </a:p>
          </p:txBody>
        </p:sp>
        <p:sp>
          <p:nvSpPr>
            <p:cNvPr id="26644" name="TextBox 20"/>
            <p:cNvSpPr txBox="1">
              <a:spLocks noChangeArrowheads="1"/>
            </p:cNvSpPr>
            <p:nvPr/>
          </p:nvSpPr>
          <p:spPr bwMode="auto">
            <a:xfrm>
              <a:off x="3252745" y="1917516"/>
              <a:ext cx="2697880" cy="584775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1600" b="1"/>
                <a:t>Virtual box hosting Galaxy.IU.edu</a:t>
              </a:r>
            </a:p>
          </p:txBody>
        </p:sp>
        <p:sp>
          <p:nvSpPr>
            <p:cNvPr id="26645" name="TextBox 21"/>
            <p:cNvSpPr txBox="1">
              <a:spLocks noChangeArrowheads="1"/>
            </p:cNvSpPr>
            <p:nvPr/>
          </p:nvSpPr>
          <p:spPr bwMode="auto">
            <a:xfrm>
              <a:off x="3252745" y="2667000"/>
              <a:ext cx="2716660" cy="461665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/>
              <a:r>
                <a:rPr lang="en-US" sz="1200" b="1"/>
                <a:t>The host for each tool is configured to meet IU needs</a:t>
              </a:r>
            </a:p>
          </p:txBody>
        </p:sp>
      </p:grpSp>
      <p:sp>
        <p:nvSpPr>
          <p:cNvPr id="23" name="Rectangle 22"/>
          <p:cNvSpPr/>
          <p:nvPr/>
        </p:nvSpPr>
        <p:spPr>
          <a:xfrm>
            <a:off x="1909763" y="3825875"/>
            <a:ext cx="1600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Quarry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45138" y="3825875"/>
            <a:ext cx="1600200" cy="866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Mason</a:t>
            </a:r>
          </a:p>
        </p:txBody>
      </p:sp>
      <p:cxnSp>
        <p:nvCxnSpPr>
          <p:cNvPr id="25" name="Straight Arrow Connector 24"/>
          <p:cNvCxnSpPr>
            <a:stCxn id="20" idx="2"/>
            <a:endCxn id="23" idx="3"/>
          </p:cNvCxnSpPr>
          <p:nvPr/>
        </p:nvCxnSpPr>
        <p:spPr>
          <a:xfrm flipH="1">
            <a:off x="3509963" y="3505200"/>
            <a:ext cx="1101725" cy="73977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0" idx="2"/>
            <a:endCxn id="24" idx="1"/>
          </p:cNvCxnSpPr>
          <p:nvPr/>
        </p:nvCxnSpPr>
        <p:spPr>
          <a:xfrm>
            <a:off x="4611688" y="3505200"/>
            <a:ext cx="933450" cy="7540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n 26"/>
          <p:cNvSpPr/>
          <p:nvPr/>
        </p:nvSpPr>
        <p:spPr>
          <a:xfrm>
            <a:off x="3748088" y="5181600"/>
            <a:ext cx="17272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/>
              <a:t>Data Capacitor</a:t>
            </a:r>
          </a:p>
        </p:txBody>
      </p:sp>
      <p:cxnSp>
        <p:nvCxnSpPr>
          <p:cNvPr id="28" name="Straight Arrow Connector 27"/>
          <p:cNvCxnSpPr>
            <a:stCxn id="23" idx="3"/>
            <a:endCxn id="27" idx="1"/>
          </p:cNvCxnSpPr>
          <p:nvPr/>
        </p:nvCxnSpPr>
        <p:spPr>
          <a:xfrm>
            <a:off x="3509963" y="4244975"/>
            <a:ext cx="1101725" cy="936625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4" idx="1"/>
            <a:endCxn id="27" idx="1"/>
          </p:cNvCxnSpPr>
          <p:nvPr/>
        </p:nvCxnSpPr>
        <p:spPr>
          <a:xfrm flipH="1">
            <a:off x="4611688" y="4259263"/>
            <a:ext cx="933450" cy="922337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n 29"/>
          <p:cNvSpPr/>
          <p:nvPr/>
        </p:nvSpPr>
        <p:spPr>
          <a:xfrm>
            <a:off x="1909763" y="5295900"/>
            <a:ext cx="990600" cy="6858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/>
              <a:t>RFS</a:t>
            </a:r>
          </a:p>
        </p:txBody>
      </p:sp>
      <p:cxnSp>
        <p:nvCxnSpPr>
          <p:cNvPr id="31" name="Straight Arrow Connector 30"/>
          <p:cNvCxnSpPr>
            <a:stCxn id="30" idx="4"/>
            <a:endCxn id="27" idx="2"/>
          </p:cNvCxnSpPr>
          <p:nvPr/>
        </p:nvCxnSpPr>
        <p:spPr>
          <a:xfrm>
            <a:off x="2900363" y="5638800"/>
            <a:ext cx="847725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ine Callout 1 (Accent Bar) 31"/>
          <p:cNvSpPr>
            <a:spLocks/>
          </p:cNvSpPr>
          <p:nvPr/>
        </p:nvSpPr>
        <p:spPr bwMode="auto">
          <a:xfrm>
            <a:off x="6705600" y="1598613"/>
            <a:ext cx="2362200" cy="1476375"/>
          </a:xfrm>
          <a:prstGeom prst="accentCallout1">
            <a:avLst>
              <a:gd name="adj1" fmla="val 53190"/>
              <a:gd name="adj2" fmla="val -5833"/>
              <a:gd name="adj3" fmla="val 80190"/>
              <a:gd name="adj4" fmla="val -26120"/>
            </a:avLst>
          </a:prstGeom>
          <a:solidFill>
            <a:schemeClr val="accent1">
              <a:alpha val="25098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600"/>
              <a:t>UITS/NCGAS establishes tools, hardens them, and moves them into production.</a:t>
            </a:r>
          </a:p>
          <a:p>
            <a:endParaRPr lang="en-US" sz="1400" i="0">
              <a:solidFill>
                <a:srgbClr val="000000"/>
              </a:solidFill>
            </a:endParaRPr>
          </a:p>
        </p:txBody>
      </p:sp>
      <p:sp>
        <p:nvSpPr>
          <p:cNvPr id="33" name="Line Callout 1 (Accent Bar) 32"/>
          <p:cNvSpPr>
            <a:spLocks/>
          </p:cNvSpPr>
          <p:nvPr/>
        </p:nvSpPr>
        <p:spPr bwMode="auto">
          <a:xfrm>
            <a:off x="152400" y="4506913"/>
            <a:ext cx="1600200" cy="1474787"/>
          </a:xfrm>
          <a:prstGeom prst="accentCallout1">
            <a:avLst>
              <a:gd name="adj1" fmla="val 39713"/>
              <a:gd name="adj2" fmla="val 105153"/>
              <a:gd name="adj3" fmla="val 32218"/>
              <a:gd name="adj4" fmla="val 242523"/>
            </a:avLst>
          </a:prstGeom>
          <a:solidFill>
            <a:schemeClr val="accent1">
              <a:alpha val="25098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400"/>
              <a:t>A custom Galaxy tool can be made to import data from the RFS to the DC.</a:t>
            </a:r>
          </a:p>
          <a:p>
            <a:endParaRPr lang="en-US" sz="1200" i="0">
              <a:solidFill>
                <a:srgbClr val="000000"/>
              </a:solidFill>
            </a:endParaRPr>
          </a:p>
        </p:txBody>
      </p:sp>
      <p:sp>
        <p:nvSpPr>
          <p:cNvPr id="34" name="Line Callout 1 (Accent Bar) 33"/>
          <p:cNvSpPr>
            <a:spLocks/>
          </p:cNvSpPr>
          <p:nvPr/>
        </p:nvSpPr>
        <p:spPr bwMode="auto">
          <a:xfrm>
            <a:off x="155575" y="2335213"/>
            <a:ext cx="2362200" cy="952500"/>
          </a:xfrm>
          <a:prstGeom prst="accentCallout1">
            <a:avLst>
              <a:gd name="adj1" fmla="val 41574"/>
              <a:gd name="adj2" fmla="val 103903"/>
              <a:gd name="adj3" fmla="val 42958"/>
              <a:gd name="adj4" fmla="val 125019"/>
            </a:avLst>
          </a:prstGeom>
          <a:solidFill>
            <a:schemeClr val="accent1">
              <a:alpha val="25098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400"/>
              <a:t>Individual labs can get duplicate boxes – provided they support it themselves.</a:t>
            </a:r>
          </a:p>
        </p:txBody>
      </p:sp>
      <p:cxnSp>
        <p:nvCxnSpPr>
          <p:cNvPr id="35" name="Curved Connector 34"/>
          <p:cNvCxnSpPr>
            <a:stCxn id="20" idx="2"/>
            <a:endCxn id="30" idx="4"/>
          </p:cNvCxnSpPr>
          <p:nvPr/>
        </p:nvCxnSpPr>
        <p:spPr bwMode="auto">
          <a:xfrm rot="5400000">
            <a:off x="2689226" y="3716337"/>
            <a:ext cx="2133600" cy="1711325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6" name="Line Callout 1 (Accent Bar) 35"/>
          <p:cNvSpPr>
            <a:spLocks/>
          </p:cNvSpPr>
          <p:nvPr/>
        </p:nvSpPr>
        <p:spPr bwMode="auto">
          <a:xfrm>
            <a:off x="6248400" y="4953000"/>
            <a:ext cx="2362200" cy="952500"/>
          </a:xfrm>
          <a:prstGeom prst="accentCallout1">
            <a:avLst>
              <a:gd name="adj1" fmla="val 42407"/>
              <a:gd name="adj2" fmla="val -4824"/>
              <a:gd name="adj3" fmla="val 67167"/>
              <a:gd name="adj4" fmla="val -30157"/>
            </a:avLst>
          </a:prstGeom>
          <a:solidFill>
            <a:schemeClr val="accent1">
              <a:alpha val="25098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400"/>
              <a:t>Policies on the DC guarantee that untouched data is removed with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 animBg="1"/>
      <p:bldP spid="33" grpId="1" animBg="1"/>
      <p:bldP spid="34" grpId="0" animBg="1"/>
      <p:bldP spid="36" grpId="0" animBg="1"/>
      <p:bldP spid="3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Date Placeholder 3"/>
          <p:cNvSpPr>
            <a:spLocks noGrp="1"/>
          </p:cNvSpPr>
          <p:nvPr>
            <p:ph type="dt" sz="quarter" idx="10"/>
          </p:nvPr>
        </p:nvSpPr>
        <p:spPr>
          <a:xfrm>
            <a:off x="6400800" y="6248400"/>
            <a:ext cx="25146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dirty="0"/>
              <a:t>GCC. July 27, 2012</a:t>
            </a:r>
          </a:p>
        </p:txBody>
      </p:sp>
      <p:sp>
        <p:nvSpPr>
          <p:cNvPr id="2867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5791200" cy="304800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i="0" smtClean="0">
                <a:solidFill>
                  <a:schemeClr val="bg2"/>
                </a:solidFill>
              </a:rPr>
              <a:t>National Center for Genome Analysis Support: </a:t>
            </a:r>
            <a:r>
              <a:rPr lang="en-US" sz="1400" i="0" smtClean="0">
                <a:solidFill>
                  <a:schemeClr val="bg2"/>
                </a:solidFill>
                <a:hlinkClick r:id="rId4"/>
              </a:rPr>
              <a:t>http://ncgas.org</a:t>
            </a:r>
            <a:r>
              <a:rPr lang="en-US" sz="1400" i="0" smtClean="0">
                <a:solidFill>
                  <a:schemeClr val="bg2"/>
                </a:solidFill>
              </a:rPr>
              <a:t> </a:t>
            </a:r>
            <a:endParaRPr lang="en-US" sz="1600" smtClean="0"/>
          </a:p>
        </p:txBody>
      </p:sp>
      <p:graphicFrame>
        <p:nvGraphicFramePr>
          <p:cNvPr id="28675" name="Object 7"/>
          <p:cNvGraphicFramePr>
            <a:graphicFrameLocks noChangeAspect="1"/>
          </p:cNvGraphicFramePr>
          <p:nvPr/>
        </p:nvGraphicFramePr>
        <p:xfrm>
          <a:off x="71438" y="2112963"/>
          <a:ext cx="2632075" cy="3906837"/>
        </p:xfrm>
        <a:graphic>
          <a:graphicData uri="http://schemas.openxmlformats.org/presentationml/2006/ole">
            <p:oleObj spid="_x0000_s28693" name="Document" r:id="rId5" imgW="6083076" imgH="9029368" progId="Word.Document.12">
              <p:embed/>
            </p:oleObj>
          </a:graphicData>
        </a:graphic>
      </p:graphicFrame>
      <p:graphicFrame>
        <p:nvGraphicFramePr>
          <p:cNvPr id="28676" name="Object 8"/>
          <p:cNvGraphicFramePr>
            <a:graphicFrameLocks noChangeAspect="1"/>
          </p:cNvGraphicFramePr>
          <p:nvPr/>
        </p:nvGraphicFramePr>
        <p:xfrm>
          <a:off x="2681288" y="2268538"/>
          <a:ext cx="4013200" cy="3656012"/>
        </p:xfrm>
        <a:graphic>
          <a:graphicData uri="http://schemas.openxmlformats.org/presentationml/2006/ole">
            <p:oleObj spid="_x0000_s28694" name="Document" r:id="rId6" imgW="7314931" imgH="6667255" progId="Word.Document.12">
              <p:embed/>
            </p:oleObj>
          </a:graphicData>
        </a:graphic>
      </p:graphicFrame>
      <p:sp>
        <p:nvSpPr>
          <p:cNvPr id="28677" name="Title 1"/>
          <p:cNvSpPr>
            <a:spLocks noGrp="1"/>
          </p:cNvSpPr>
          <p:nvPr/>
        </p:nvSpPr>
        <p:spPr bwMode="auto">
          <a:xfrm>
            <a:off x="533400" y="1066800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eaLnBrk="1" hangingPunct="1"/>
            <a:r>
              <a:rPr lang="en-US" sz="3200" b="1" i="0">
                <a:solidFill>
                  <a:srgbClr val="990000"/>
                </a:solidFill>
                <a:cs typeface="Arial" pitchFamily="34" charset="0"/>
              </a:rPr>
              <a:t>NCGAS Sandbox Demo at SC 11</a:t>
            </a:r>
          </a:p>
        </p:txBody>
      </p:sp>
      <p:sp>
        <p:nvSpPr>
          <p:cNvPr id="28678" name="TextBox 11"/>
          <p:cNvSpPr txBox="1">
            <a:spLocks noChangeArrowheads="1"/>
          </p:cNvSpPr>
          <p:nvPr/>
        </p:nvSpPr>
        <p:spPr bwMode="auto">
          <a:xfrm>
            <a:off x="6705600" y="2286000"/>
            <a:ext cx="2435225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Aft>
                <a:spcPts val="800"/>
              </a:spcAft>
              <a:buFont typeface="Arial" pitchFamily="34" charset="0"/>
              <a:buChar char="•"/>
            </a:pPr>
            <a:r>
              <a:rPr lang="en-US" sz="1600">
                <a:solidFill>
                  <a:srgbClr val="000000"/>
                </a:solidFill>
                <a:cs typeface="Arial" pitchFamily="34" charset="0"/>
              </a:rPr>
              <a:t>STEP 1: </a:t>
            </a:r>
            <a:r>
              <a:rPr lang="en-US" sz="1600" b="1">
                <a:solidFill>
                  <a:srgbClr val="000000"/>
                </a:solidFill>
                <a:cs typeface="Arial" pitchFamily="34" charset="0"/>
              </a:rPr>
              <a:t>data pre-processing</a:t>
            </a:r>
            <a:r>
              <a:rPr lang="en-US" sz="1600">
                <a:solidFill>
                  <a:srgbClr val="000000"/>
                </a:solidFill>
                <a:cs typeface="Arial" pitchFamily="34" charset="0"/>
              </a:rPr>
              <a:t>, to evaluate and improve the quality of the input sequence</a:t>
            </a:r>
          </a:p>
          <a:p>
            <a:pPr>
              <a:spcAft>
                <a:spcPts val="800"/>
              </a:spcAft>
              <a:buFont typeface="Arial" pitchFamily="34" charset="0"/>
              <a:buChar char="•"/>
            </a:pPr>
            <a:r>
              <a:rPr lang="en-US" sz="1600">
                <a:solidFill>
                  <a:srgbClr val="000000"/>
                </a:solidFill>
                <a:cs typeface="Arial" pitchFamily="34" charset="0"/>
              </a:rPr>
              <a:t>STEP 2: </a:t>
            </a:r>
            <a:r>
              <a:rPr lang="en-US" sz="1600" b="1">
                <a:solidFill>
                  <a:srgbClr val="000000"/>
                </a:solidFill>
                <a:cs typeface="Arial" pitchFamily="34" charset="0"/>
              </a:rPr>
              <a:t>sequence alignment </a:t>
            </a:r>
            <a:r>
              <a:rPr lang="en-US" sz="1600">
                <a:solidFill>
                  <a:srgbClr val="000000"/>
                </a:solidFill>
                <a:cs typeface="Arial" pitchFamily="34" charset="0"/>
              </a:rPr>
              <a:t>to a known reference genome</a:t>
            </a:r>
          </a:p>
          <a:p>
            <a:pPr>
              <a:spcAft>
                <a:spcPts val="800"/>
              </a:spcAft>
              <a:buFont typeface="Arial" pitchFamily="34" charset="0"/>
              <a:buChar char="•"/>
            </a:pPr>
            <a:r>
              <a:rPr lang="en-US" sz="1600">
                <a:solidFill>
                  <a:srgbClr val="000000"/>
                </a:solidFill>
                <a:cs typeface="Arial" pitchFamily="34" charset="0"/>
              </a:rPr>
              <a:t>STEP 3: </a:t>
            </a:r>
            <a:r>
              <a:rPr lang="en-US" sz="1600" b="1">
                <a:solidFill>
                  <a:srgbClr val="000000"/>
                </a:solidFill>
                <a:cs typeface="Arial" pitchFamily="34" charset="0"/>
              </a:rPr>
              <a:t>SNP detection </a:t>
            </a:r>
            <a:r>
              <a:rPr lang="en-US" sz="1600">
                <a:solidFill>
                  <a:srgbClr val="000000"/>
                </a:solidFill>
                <a:cs typeface="Arial" pitchFamily="34" charset="0"/>
              </a:rPr>
              <a:t>to scan the alignment result for new polymorphisms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77" name="Straight Connector 60"/>
          <p:cNvCxnSpPr>
            <a:cxnSpLocks noChangeShapeType="1"/>
          </p:cNvCxnSpPr>
          <p:nvPr/>
        </p:nvCxnSpPr>
        <p:spPr bwMode="auto">
          <a:xfrm>
            <a:off x="3124200" y="5029200"/>
            <a:ext cx="2819400" cy="0"/>
          </a:xfrm>
          <a:prstGeom prst="line">
            <a:avLst/>
          </a:prstGeom>
          <a:noFill/>
          <a:ln w="120650">
            <a:solidFill>
              <a:schemeClr val="tx1"/>
            </a:solidFill>
            <a:round/>
            <a:headEnd/>
            <a:tailEnd/>
          </a:ln>
          <a:scene3d>
            <a:camera prst="obliqueTopRigh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pic>
        <p:nvPicPr>
          <p:cNvPr id="30722" name="Picture 3" descr="imgr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72000"/>
            <a:ext cx="14414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723" name="Straight Connector 56"/>
          <p:cNvCxnSpPr>
            <a:cxnSpLocks noChangeShapeType="1"/>
            <a:stCxn id="9" idx="4"/>
          </p:cNvCxnSpPr>
          <p:nvPr/>
        </p:nvCxnSpPr>
        <p:spPr bwMode="auto">
          <a:xfrm>
            <a:off x="6629400" y="5295900"/>
            <a:ext cx="1793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30724" name="Straight Connector 46"/>
          <p:cNvCxnSpPr>
            <a:cxnSpLocks noChangeShapeType="1"/>
          </p:cNvCxnSpPr>
          <p:nvPr/>
        </p:nvCxnSpPr>
        <p:spPr bwMode="auto">
          <a:xfrm flipV="1">
            <a:off x="6553200" y="2209800"/>
            <a:ext cx="152400" cy="382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30725" name="Straight Connector 48"/>
          <p:cNvCxnSpPr>
            <a:cxnSpLocks noChangeShapeType="1"/>
            <a:endCxn id="30761" idx="4"/>
          </p:cNvCxnSpPr>
          <p:nvPr/>
        </p:nvCxnSpPr>
        <p:spPr bwMode="auto">
          <a:xfrm flipH="1" flipV="1">
            <a:off x="6553200" y="2552700"/>
            <a:ext cx="152400" cy="342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9" name="Can 8"/>
          <p:cNvSpPr/>
          <p:nvPr/>
        </p:nvSpPr>
        <p:spPr bwMode="auto">
          <a:xfrm>
            <a:off x="5867400" y="4876800"/>
            <a:ext cx="762000" cy="838200"/>
          </a:xfrm>
          <a:prstGeom prst="can">
            <a:avLst/>
          </a:prstGeom>
          <a:solidFill>
            <a:schemeClr val="tx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 i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pic>
        <p:nvPicPr>
          <p:cNvPr id="30727" name="Picture 24" descr="imgr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8788" y="5029200"/>
            <a:ext cx="9080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Box 27"/>
          <p:cNvSpPr txBox="1">
            <a:spLocks noChangeArrowheads="1"/>
          </p:cNvSpPr>
          <p:nvPr/>
        </p:nvSpPr>
        <p:spPr bwMode="auto">
          <a:xfrm>
            <a:off x="1905000" y="4724400"/>
            <a:ext cx="863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400" i="0"/>
              <a:t>10 Gbps </a:t>
            </a:r>
          </a:p>
        </p:txBody>
      </p:sp>
      <p:sp>
        <p:nvSpPr>
          <p:cNvPr id="30729" name="TextBox 28"/>
          <p:cNvSpPr txBox="1">
            <a:spLocks noChangeArrowheads="1"/>
          </p:cNvSpPr>
          <p:nvPr/>
        </p:nvSpPr>
        <p:spPr bwMode="auto">
          <a:xfrm>
            <a:off x="3505200" y="3962400"/>
            <a:ext cx="963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400" i="0"/>
              <a:t>100 Gbps </a:t>
            </a:r>
          </a:p>
        </p:txBody>
      </p:sp>
      <p:sp>
        <p:nvSpPr>
          <p:cNvPr id="30730" name="TextBox 30"/>
          <p:cNvSpPr txBox="1">
            <a:spLocks noChangeArrowheads="1"/>
          </p:cNvSpPr>
          <p:nvPr/>
        </p:nvSpPr>
        <p:spPr bwMode="auto">
          <a:xfrm>
            <a:off x="7620000" y="1676400"/>
            <a:ext cx="141446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400" i="0"/>
              <a:t>NCGAS Mason</a:t>
            </a:r>
          </a:p>
          <a:p>
            <a:pPr algn="ctr"/>
            <a:r>
              <a:rPr lang="en-US" sz="1400" i="0"/>
              <a:t>(Free for </a:t>
            </a:r>
          </a:p>
          <a:p>
            <a:pPr algn="ctr"/>
            <a:r>
              <a:rPr lang="en-US" sz="1400" i="0"/>
              <a:t>NSF users)</a:t>
            </a:r>
          </a:p>
        </p:txBody>
      </p:sp>
      <p:sp>
        <p:nvSpPr>
          <p:cNvPr id="30731" name="TextBox 31"/>
          <p:cNvSpPr txBox="1">
            <a:spLocks noChangeArrowheads="1"/>
          </p:cNvSpPr>
          <p:nvPr/>
        </p:nvSpPr>
        <p:spPr bwMode="auto">
          <a:xfrm>
            <a:off x="7620000" y="2667000"/>
            <a:ext cx="131286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400" i="0"/>
              <a:t>IU POD</a:t>
            </a:r>
          </a:p>
          <a:p>
            <a:pPr algn="ctr"/>
            <a:r>
              <a:rPr lang="en-US" sz="1400" i="0"/>
              <a:t>(12 cents</a:t>
            </a:r>
          </a:p>
          <a:p>
            <a:pPr algn="ctr"/>
            <a:r>
              <a:rPr lang="en-US" sz="1400" i="0"/>
              <a:t>per core hour)</a:t>
            </a:r>
          </a:p>
        </p:txBody>
      </p:sp>
      <p:sp>
        <p:nvSpPr>
          <p:cNvPr id="30732" name="TextBox 32"/>
          <p:cNvSpPr txBox="1">
            <a:spLocks noChangeArrowheads="1"/>
          </p:cNvSpPr>
          <p:nvPr/>
        </p:nvSpPr>
        <p:spPr bwMode="auto">
          <a:xfrm>
            <a:off x="7777163" y="4900613"/>
            <a:ext cx="131286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400" i="0"/>
              <a:t>Amazon EC2</a:t>
            </a:r>
          </a:p>
          <a:p>
            <a:pPr algn="ctr"/>
            <a:r>
              <a:rPr lang="en-US" sz="1400" i="0"/>
              <a:t>(20 cents</a:t>
            </a:r>
          </a:p>
          <a:p>
            <a:pPr algn="ctr"/>
            <a:r>
              <a:rPr lang="en-US" sz="1400" i="0"/>
              <a:t>per core hour)</a:t>
            </a:r>
          </a:p>
        </p:txBody>
      </p:sp>
      <p:cxnSp>
        <p:nvCxnSpPr>
          <p:cNvPr id="18449" name="Straight Connector 34"/>
          <p:cNvCxnSpPr>
            <a:cxnSpLocks noChangeShapeType="1"/>
          </p:cNvCxnSpPr>
          <p:nvPr/>
        </p:nvCxnSpPr>
        <p:spPr bwMode="auto">
          <a:xfrm>
            <a:off x="1676400" y="3657600"/>
            <a:ext cx="1447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scene3d>
            <a:camera prst="obliqueTopRigh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30734" name="TextBox 39"/>
          <p:cNvSpPr txBox="1">
            <a:spLocks noChangeArrowheads="1"/>
          </p:cNvSpPr>
          <p:nvPr/>
        </p:nvSpPr>
        <p:spPr bwMode="auto">
          <a:xfrm>
            <a:off x="4953000" y="3124200"/>
            <a:ext cx="18288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400" i="0"/>
              <a:t>Data Capacitor</a:t>
            </a:r>
          </a:p>
          <a:p>
            <a:pPr algn="ctr"/>
            <a:r>
              <a:rPr lang="en-US" sz="1100" i="0"/>
              <a:t>NO data storage Charges</a:t>
            </a:r>
          </a:p>
        </p:txBody>
      </p:sp>
      <p:sp>
        <p:nvSpPr>
          <p:cNvPr id="30735" name="TextBox 40"/>
          <p:cNvSpPr txBox="1">
            <a:spLocks noChangeArrowheads="1"/>
          </p:cNvSpPr>
          <p:nvPr/>
        </p:nvSpPr>
        <p:spPr bwMode="auto">
          <a:xfrm>
            <a:off x="5105400" y="5791200"/>
            <a:ext cx="2514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400" i="0"/>
              <a:t>Amazon Cloud Storage</a:t>
            </a:r>
          </a:p>
        </p:txBody>
      </p:sp>
      <p:cxnSp>
        <p:nvCxnSpPr>
          <p:cNvPr id="18452" name="Straight Connector 42"/>
          <p:cNvCxnSpPr>
            <a:cxnSpLocks noChangeShapeType="1"/>
          </p:cNvCxnSpPr>
          <p:nvPr/>
        </p:nvCxnSpPr>
        <p:spPr bwMode="auto">
          <a:xfrm>
            <a:off x="3124200" y="2408238"/>
            <a:ext cx="2819400" cy="0"/>
          </a:xfrm>
          <a:prstGeom prst="line">
            <a:avLst/>
          </a:prstGeom>
          <a:noFill/>
          <a:ln w="101600">
            <a:solidFill>
              <a:schemeClr val="tx1"/>
            </a:solidFill>
            <a:round/>
            <a:headEnd/>
            <a:tailEnd/>
          </a:ln>
          <a:scene3d>
            <a:camera prst="obliqueTopRigh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30737" name="TextBox 71"/>
          <p:cNvSpPr txBox="1">
            <a:spLocks noChangeArrowheads="1"/>
          </p:cNvSpPr>
          <p:nvPr/>
        </p:nvSpPr>
        <p:spPr bwMode="auto">
          <a:xfrm>
            <a:off x="5029200" y="6019800"/>
            <a:ext cx="2667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200" i="0"/>
              <a:t>$80 – 120 per TB per month</a:t>
            </a:r>
          </a:p>
        </p:txBody>
      </p:sp>
      <p:pic>
        <p:nvPicPr>
          <p:cNvPr id="30738" name="Picture 9" descr="938183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447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9" name="Rectangle 68"/>
          <p:cNvSpPr>
            <a:spLocks noChangeArrowheads="1"/>
          </p:cNvSpPr>
          <p:nvPr/>
        </p:nvSpPr>
        <p:spPr bwMode="auto">
          <a:xfrm>
            <a:off x="4572000" y="1371600"/>
            <a:ext cx="4495800" cy="2362200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i="0">
              <a:solidFill>
                <a:srgbClr val="000000"/>
              </a:solidFill>
            </a:endParaRPr>
          </a:p>
        </p:txBody>
      </p:sp>
      <p:sp>
        <p:nvSpPr>
          <p:cNvPr id="30740" name="Rectangle 68"/>
          <p:cNvSpPr>
            <a:spLocks noChangeArrowheads="1"/>
          </p:cNvSpPr>
          <p:nvPr/>
        </p:nvSpPr>
        <p:spPr bwMode="auto">
          <a:xfrm>
            <a:off x="4572000" y="4343400"/>
            <a:ext cx="4495800" cy="2286000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i="0">
              <a:solidFill>
                <a:srgbClr val="000000"/>
              </a:solidFill>
            </a:endParaRPr>
          </a:p>
        </p:txBody>
      </p:sp>
      <p:sp>
        <p:nvSpPr>
          <p:cNvPr id="18456" name="TextBox 13"/>
          <p:cNvSpPr txBox="1">
            <a:spLocks noChangeArrowheads="1"/>
          </p:cNvSpPr>
          <p:nvPr/>
        </p:nvSpPr>
        <p:spPr bwMode="auto">
          <a:xfrm>
            <a:off x="3276600" y="1905000"/>
            <a:ext cx="1246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400" b="1">
                <a:solidFill>
                  <a:srgbClr val="A1333A"/>
                </a:solidFill>
              </a:rPr>
              <a:t>Lustre WAN</a:t>
            </a:r>
          </a:p>
          <a:p>
            <a:r>
              <a:rPr lang="en-US" sz="1400" b="1">
                <a:solidFill>
                  <a:srgbClr val="A1333A"/>
                </a:solidFill>
              </a:rPr>
              <a:t>File System</a:t>
            </a:r>
          </a:p>
        </p:txBody>
      </p:sp>
      <p:pic>
        <p:nvPicPr>
          <p:cNvPr id="30742" name="Picture 3" descr="imgr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343400"/>
            <a:ext cx="82391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3" name="Picture 9" descr="imgres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105400"/>
            <a:ext cx="533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4" name="Picture 24" descr="imgr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819400"/>
            <a:ext cx="9080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5" name="Picture 24" descr="imgr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752600"/>
            <a:ext cx="9080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6" name="Rectangle 68"/>
          <p:cNvSpPr>
            <a:spLocks noChangeArrowheads="1"/>
          </p:cNvSpPr>
          <p:nvPr/>
        </p:nvSpPr>
        <p:spPr bwMode="auto">
          <a:xfrm>
            <a:off x="152400" y="1828800"/>
            <a:ext cx="1524000" cy="1219200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i="0">
              <a:solidFill>
                <a:srgbClr val="000000"/>
              </a:solidFill>
            </a:endParaRPr>
          </a:p>
        </p:txBody>
      </p:sp>
      <p:pic>
        <p:nvPicPr>
          <p:cNvPr id="30747" name="Picture 19" descr="imgr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14600"/>
            <a:ext cx="4127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465" name="Straight Connector 85"/>
          <p:cNvCxnSpPr>
            <a:cxnSpLocks noChangeShapeType="1"/>
          </p:cNvCxnSpPr>
          <p:nvPr/>
        </p:nvCxnSpPr>
        <p:spPr bwMode="auto">
          <a:xfrm>
            <a:off x="1676400" y="2286000"/>
            <a:ext cx="1447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scene3d>
            <a:camera prst="obliqueTopRigh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30749" name="TextBox 69"/>
          <p:cNvSpPr txBox="1">
            <a:spLocks noChangeArrowheads="1"/>
          </p:cNvSpPr>
          <p:nvPr/>
        </p:nvSpPr>
        <p:spPr bwMode="auto">
          <a:xfrm>
            <a:off x="152400" y="3352800"/>
            <a:ext cx="1504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200" i="0"/>
              <a:t>Your Friendly </a:t>
            </a:r>
          </a:p>
          <a:p>
            <a:r>
              <a:rPr lang="en-US" sz="1200" i="0"/>
              <a:t>Neighborhood </a:t>
            </a:r>
          </a:p>
          <a:p>
            <a:r>
              <a:rPr lang="en-US" sz="1200" i="0"/>
              <a:t>Sequencing Center</a:t>
            </a:r>
          </a:p>
        </p:txBody>
      </p:sp>
      <p:sp>
        <p:nvSpPr>
          <p:cNvPr id="30750" name="Rectangle 68"/>
          <p:cNvSpPr>
            <a:spLocks noChangeArrowheads="1"/>
          </p:cNvSpPr>
          <p:nvPr/>
        </p:nvSpPr>
        <p:spPr bwMode="auto">
          <a:xfrm>
            <a:off x="152400" y="3352800"/>
            <a:ext cx="1524000" cy="1219200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i="0">
              <a:solidFill>
                <a:srgbClr val="000000"/>
              </a:solidFill>
            </a:endParaRPr>
          </a:p>
        </p:txBody>
      </p:sp>
      <p:pic>
        <p:nvPicPr>
          <p:cNvPr id="30751" name="Picture 19" descr="imgr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4038600"/>
            <a:ext cx="4127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2" name="Rectangle 68"/>
          <p:cNvSpPr>
            <a:spLocks noChangeArrowheads="1"/>
          </p:cNvSpPr>
          <p:nvPr/>
        </p:nvSpPr>
        <p:spPr bwMode="auto">
          <a:xfrm>
            <a:off x="152400" y="4953000"/>
            <a:ext cx="1524000" cy="1219200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i="0">
              <a:solidFill>
                <a:srgbClr val="000000"/>
              </a:solidFill>
            </a:endParaRPr>
          </a:p>
        </p:txBody>
      </p:sp>
      <p:pic>
        <p:nvPicPr>
          <p:cNvPr id="30753" name="Picture 19" descr="imgr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5638800"/>
            <a:ext cx="4127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4" name="TextBox 69"/>
          <p:cNvSpPr txBox="1">
            <a:spLocks noChangeArrowheads="1"/>
          </p:cNvSpPr>
          <p:nvPr/>
        </p:nvSpPr>
        <p:spPr bwMode="auto">
          <a:xfrm>
            <a:off x="152400" y="4953000"/>
            <a:ext cx="1504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200" i="0"/>
              <a:t>Your Friendly </a:t>
            </a:r>
          </a:p>
          <a:p>
            <a:r>
              <a:rPr lang="en-US" sz="1200" i="0"/>
              <a:t>Neighborhood </a:t>
            </a:r>
          </a:p>
          <a:p>
            <a:r>
              <a:rPr lang="en-US" sz="1200" i="0"/>
              <a:t>Sequencing Center</a:t>
            </a:r>
          </a:p>
        </p:txBody>
      </p:sp>
      <p:sp>
        <p:nvSpPr>
          <p:cNvPr id="30755" name="TextBox 69"/>
          <p:cNvSpPr txBox="1">
            <a:spLocks noChangeArrowheads="1"/>
          </p:cNvSpPr>
          <p:nvPr/>
        </p:nvSpPr>
        <p:spPr bwMode="auto">
          <a:xfrm>
            <a:off x="152400" y="1828800"/>
            <a:ext cx="1504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200" i="0"/>
              <a:t>Your Friendly </a:t>
            </a:r>
          </a:p>
          <a:p>
            <a:r>
              <a:rPr lang="en-US" sz="1200" i="0"/>
              <a:t>Neighborhood </a:t>
            </a:r>
          </a:p>
          <a:p>
            <a:r>
              <a:rPr lang="en-US" sz="1200" i="0"/>
              <a:t>Sequencing Center</a:t>
            </a:r>
          </a:p>
        </p:txBody>
      </p:sp>
      <p:cxnSp>
        <p:nvCxnSpPr>
          <p:cNvPr id="18473" name="Straight Connector 96"/>
          <p:cNvCxnSpPr>
            <a:cxnSpLocks noChangeShapeType="1"/>
          </p:cNvCxnSpPr>
          <p:nvPr/>
        </p:nvCxnSpPr>
        <p:spPr bwMode="auto">
          <a:xfrm>
            <a:off x="1676400" y="5638800"/>
            <a:ext cx="1447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scene3d>
            <a:camera prst="obliqueTopRigh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102" name="Curved Connector 101"/>
          <p:cNvCxnSpPr/>
          <p:nvPr/>
        </p:nvCxnSpPr>
        <p:spPr bwMode="auto">
          <a:xfrm rot="10800000" flipV="1">
            <a:off x="1066800" y="2552699"/>
            <a:ext cx="4800600" cy="186689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7D110C">
                <a:alpha val="5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63500" dist="38099" dir="2700000" algn="ctr" rotWithShape="0">
              <a:schemeClr val="bg2">
                <a:alpha val="74998"/>
              </a:schemeClr>
            </a:outerShdw>
          </a:effectLst>
          <a:extLst/>
        </p:spPr>
      </p:cxnSp>
      <p:cxnSp>
        <p:nvCxnSpPr>
          <p:cNvPr id="104" name="Curved Connector 103"/>
          <p:cNvCxnSpPr/>
          <p:nvPr/>
        </p:nvCxnSpPr>
        <p:spPr bwMode="auto">
          <a:xfrm rot="10800000" flipV="1">
            <a:off x="1066800" y="2590800"/>
            <a:ext cx="4800600" cy="3429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7D110C">
                <a:alpha val="5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63500" dist="38099" dir="2700000" algn="ctr" rotWithShape="0">
              <a:schemeClr val="bg2">
                <a:alpha val="74998"/>
              </a:schemeClr>
            </a:outerShdw>
          </a:effectLst>
          <a:extLst/>
        </p:spPr>
      </p:cxnSp>
      <p:cxnSp>
        <p:nvCxnSpPr>
          <p:cNvPr id="12" name="Curved Connector 11"/>
          <p:cNvCxnSpPr/>
          <p:nvPr/>
        </p:nvCxnSpPr>
        <p:spPr bwMode="auto">
          <a:xfrm rot="10800000" flipV="1">
            <a:off x="1066800" y="2514600"/>
            <a:ext cx="4953000" cy="381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7D110C">
                <a:alpha val="5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63500" dist="38099" dir="2700000" algn="ctr" rotWithShape="0">
              <a:schemeClr val="bg2">
                <a:alpha val="74998"/>
              </a:schemeClr>
            </a:outerShdw>
          </a:effectLst>
          <a:extLst/>
        </p:spPr>
      </p:cxnSp>
      <p:cxnSp>
        <p:nvCxnSpPr>
          <p:cNvPr id="18478" name="Straight Connector 61"/>
          <p:cNvCxnSpPr>
            <a:cxnSpLocks noChangeShapeType="1"/>
          </p:cNvCxnSpPr>
          <p:nvPr/>
        </p:nvCxnSpPr>
        <p:spPr bwMode="auto">
          <a:xfrm flipV="1">
            <a:off x="3048000" y="1981200"/>
            <a:ext cx="0" cy="42672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scene3d>
            <a:camera prst="obliqueTopRigh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30761" name="Can 6"/>
          <p:cNvSpPr>
            <a:spLocks noChangeArrowheads="1"/>
          </p:cNvSpPr>
          <p:nvPr/>
        </p:nvSpPr>
        <p:spPr bwMode="auto">
          <a:xfrm>
            <a:off x="5867400" y="2133600"/>
            <a:ext cx="685800" cy="838200"/>
          </a:xfrm>
          <a:prstGeom prst="can">
            <a:avLst>
              <a:gd name="adj" fmla="val 2499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i="0">
              <a:solidFill>
                <a:srgbClr val="000000"/>
              </a:solidFill>
            </a:endParaRPr>
          </a:p>
        </p:txBody>
      </p:sp>
      <p:sp>
        <p:nvSpPr>
          <p:cNvPr id="30762" name="Title 1"/>
          <p:cNvSpPr>
            <a:spLocks noGrp="1"/>
          </p:cNvSpPr>
          <p:nvPr/>
        </p:nvSpPr>
        <p:spPr bwMode="auto">
          <a:xfrm>
            <a:off x="228600" y="838200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 eaLnBrk="1" hangingPunct="1"/>
            <a:r>
              <a:rPr lang="en-US" sz="2800" b="1" i="0">
                <a:solidFill>
                  <a:srgbClr val="990000"/>
                </a:solidFill>
                <a:cs typeface="Arial" pitchFamily="34" charset="0"/>
              </a:rPr>
              <a:t>Two Options for Computation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6" grpId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F8F3D2"/>
      </a:dk2>
      <a:lt2>
        <a:srgbClr val="B0B2B4"/>
      </a:lt2>
      <a:accent1>
        <a:srgbClr val="7D110C"/>
      </a:accent1>
      <a:accent2>
        <a:srgbClr val="6D6E70"/>
      </a:accent2>
      <a:accent3>
        <a:srgbClr val="FFFFFF"/>
      </a:accent3>
      <a:accent4>
        <a:srgbClr val="000000"/>
      </a:accent4>
      <a:accent5>
        <a:srgbClr val="BFAAAA"/>
      </a:accent5>
      <a:accent6>
        <a:srgbClr val="626365"/>
      </a:accent6>
      <a:hlink>
        <a:srgbClr val="7D110C"/>
      </a:hlink>
      <a:folHlink>
        <a:srgbClr val="6D6E7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:a="http://schemas.openxmlformats.org/drawingml/2006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:a="http://schemas.openxmlformats.org/drawingml/2006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6D6E70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626365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9F3D3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6D6E70"/>
        </a:accent2>
        <a:accent3>
          <a:srgbClr val="FBF8E6"/>
        </a:accent3>
        <a:accent4>
          <a:srgbClr val="000000"/>
        </a:accent4>
        <a:accent5>
          <a:srgbClr val="BFAAAA"/>
        </a:accent5>
        <a:accent6>
          <a:srgbClr val="626365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T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F8F3D2"/>
    </a:dk2>
    <a:lt2>
      <a:srgbClr val="B0B2B4"/>
    </a:lt2>
    <a:accent1>
      <a:srgbClr val="7D110C"/>
    </a:accent1>
    <a:accent2>
      <a:srgbClr val="6D6E70"/>
    </a:accent2>
    <a:accent3>
      <a:srgbClr val="FFFFFF"/>
    </a:accent3>
    <a:accent4>
      <a:srgbClr val="000000"/>
    </a:accent4>
    <a:accent5>
      <a:srgbClr val="BFAAAA"/>
    </a:accent5>
    <a:accent6>
      <a:srgbClr val="626365"/>
    </a:accent6>
    <a:hlink>
      <a:srgbClr val="7D110C"/>
    </a:hlink>
    <a:folHlink>
      <a:srgbClr val="6D6E7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1388</TotalTime>
  <Words>1009</Words>
  <Application>Microsoft Macintosh PowerPoint</Application>
  <PresentationFormat>On-screen Show (4:3)</PresentationFormat>
  <Paragraphs>173</Paragraphs>
  <Slides>16</Slides>
  <Notes>13</Notes>
  <HiddenSlides>0</HiddenSlides>
  <MMClips>0</MMClips>
  <ScaleCrop>false</ScaleCrop>
  <HeadingPairs>
    <vt:vector size="6" baseType="variant">
      <vt:variant>
        <vt:lpstr>Design Template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Blank Presentation</vt:lpstr>
      <vt:lpstr>RT Master</vt:lpstr>
      <vt:lpstr>Document</vt:lpstr>
      <vt:lpstr>The National Center for Genome Analysis Support and Galaxy</vt:lpstr>
      <vt:lpstr>Summary</vt:lpstr>
      <vt:lpstr>Changing genomics analytical needs</vt:lpstr>
      <vt:lpstr>NCGAS widens the analytical bottleneck</vt:lpstr>
      <vt:lpstr>Making it easier for Biologists</vt:lpstr>
      <vt:lpstr>NCGAS Cyberinfrastructure at IU</vt:lpstr>
      <vt:lpstr>GALAXY.IU.EDU Model</vt:lpstr>
      <vt:lpstr>Slide 8</vt:lpstr>
      <vt:lpstr>Slide 9</vt:lpstr>
      <vt:lpstr>Slide 10</vt:lpstr>
      <vt:lpstr>How would this work at scale?</vt:lpstr>
      <vt:lpstr>Performance Improvements</vt:lpstr>
      <vt:lpstr>Final Results</vt:lpstr>
      <vt:lpstr>Trinity Results</vt:lpstr>
      <vt:lpstr>In Sum…</vt:lpstr>
      <vt:lpstr>Thank You</vt:lpstr>
    </vt:vector>
  </TitlesOfParts>
  <Company>Office of Creative Services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Office of Creative Services</dc:creator>
  <cp:lastModifiedBy>Dave Clements</cp:lastModifiedBy>
  <cp:revision>289</cp:revision>
  <cp:lastPrinted>2006-11-16T20:01:38Z</cp:lastPrinted>
  <dcterms:created xsi:type="dcterms:W3CDTF">2012-07-29T17:45:52Z</dcterms:created>
  <dcterms:modified xsi:type="dcterms:W3CDTF">2012-07-29T17:52:07Z</dcterms:modified>
</cp:coreProperties>
</file>