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Default Extension="wdp" ContentType="image/vnd.ms-photo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96" r:id="rId1"/>
  </p:sldMasterIdLst>
  <p:notesMasterIdLst>
    <p:notesMasterId r:id="rId32"/>
  </p:notesMasterIdLst>
  <p:sldIdLst>
    <p:sldId id="256" r:id="rId2"/>
    <p:sldId id="257" r:id="rId3"/>
    <p:sldId id="270" r:id="rId4"/>
    <p:sldId id="261" r:id="rId5"/>
    <p:sldId id="271" r:id="rId6"/>
    <p:sldId id="272" r:id="rId7"/>
    <p:sldId id="273" r:id="rId8"/>
    <p:sldId id="274" r:id="rId9"/>
    <p:sldId id="275" r:id="rId10"/>
    <p:sldId id="283" r:id="rId11"/>
    <p:sldId id="262" r:id="rId12"/>
    <p:sldId id="263" r:id="rId13"/>
    <p:sldId id="266" r:id="rId14"/>
    <p:sldId id="267" r:id="rId15"/>
    <p:sldId id="268" r:id="rId16"/>
    <p:sldId id="269" r:id="rId17"/>
    <p:sldId id="260" r:id="rId18"/>
    <p:sldId id="264" r:id="rId19"/>
    <p:sldId id="277" r:id="rId20"/>
    <p:sldId id="278" r:id="rId21"/>
    <p:sldId id="279" r:id="rId22"/>
    <p:sldId id="286" r:id="rId23"/>
    <p:sldId id="280" r:id="rId24"/>
    <p:sldId id="287" r:id="rId25"/>
    <p:sldId id="281" r:id="rId26"/>
    <p:sldId id="284" r:id="rId27"/>
    <p:sldId id="258" r:id="rId28"/>
    <p:sldId id="259" r:id="rId29"/>
    <p:sldId id="282" r:id="rId30"/>
    <p:sldId id="26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3576" y="-1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5F0E7-D354-4393-AC32-4B6FD74335E1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83984-EA88-49D8-BBD9-F5BD9D3AFE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11637" y="694171"/>
            <a:ext cx="4434728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83984-EA88-49D8-BBD9-F5BD9D3AFE6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that primer dimers and </a:t>
            </a:r>
            <a:r>
              <a:rPr lang="en-US" dirty="0" err="1" smtClean="0"/>
              <a:t>dsAdR</a:t>
            </a:r>
            <a:r>
              <a:rPr lang="en-US" baseline="0" dirty="0" smtClean="0"/>
              <a:t> sequences can ligate to the </a:t>
            </a:r>
            <a:r>
              <a:rPr lang="en-US" baseline="0" dirty="0" err="1" smtClean="0"/>
              <a:t>DamID</a:t>
            </a:r>
            <a:r>
              <a:rPr lang="en-US" baseline="0" dirty="0" smtClean="0"/>
              <a:t> amplified pool during the </a:t>
            </a:r>
            <a:r>
              <a:rPr lang="en-US" baseline="0" dirty="0" err="1" smtClean="0"/>
              <a:t>randomisation</a:t>
            </a:r>
            <a:r>
              <a:rPr lang="en-US" baseline="0" dirty="0" smtClean="0"/>
              <a:t> step.  Accounted for in galaxy workflow.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2F1CB-1448-4D6F-A543-ED56BB699F3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978377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11637" y="694171"/>
            <a:ext cx="4434728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ADAE-0DE2-4454-B51C-3A99D8531104}" type="datetimeFigureOut">
              <a:rPr lang="en-US" smtClean="0"/>
              <a:pPr/>
              <a:t>8/16/12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95568-2260-4DDF-996A-767D4271D5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4" Type="http://schemas.openxmlformats.org/officeDocument/2006/relationships/image" Target="../media/image18.png"/><Relationship Id="rId15" Type="http://schemas.microsoft.com/office/2007/relationships/hdphoto" Target="../media/hdphoto1.wdp"/><Relationship Id="rId16" Type="http://schemas.openxmlformats.org/officeDocument/2006/relationships/image" Target="../media/image19.png"/><Relationship Id="rId17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Relationship Id="rId3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main.g2.bx.psu.edu/u/jeremy/p/galaxy-rna-seq-analysis-exerci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iki.g2.bx.psu.edu/CloudMan/CapacityPlanning" TargetMode="External"/><Relationship Id="rId3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862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Biologists on the cloud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876800"/>
            <a:ext cx="6705600" cy="2362200"/>
          </a:xfrm>
        </p:spPr>
        <p:txBody>
          <a:bodyPr>
            <a:normAutofit/>
          </a:bodyPr>
          <a:lstStyle/>
          <a:p>
            <a:r>
              <a:rPr lang="en-US" dirty="0"/>
              <a:t>o</a:t>
            </a:r>
            <a:r>
              <a:rPr lang="en-US" dirty="0" smtClean="0"/>
              <a:t>ur experiences using galaxy for next-gen sequencing analyses</a:t>
            </a:r>
          </a:p>
          <a:p>
            <a:r>
              <a:rPr lang="en-US" sz="1900" dirty="0" smtClean="0"/>
              <a:t>Karen Reddy, Johns Hopkins University School of Medicine</a:t>
            </a:r>
          </a:p>
          <a:p>
            <a:r>
              <a:rPr lang="en-US" sz="1900" dirty="0" smtClean="0"/>
              <a:t>Mo </a:t>
            </a:r>
            <a:r>
              <a:rPr lang="en-US" sz="1900" dirty="0" err="1" smtClean="0"/>
              <a:t>Heydarian</a:t>
            </a:r>
            <a:r>
              <a:rPr lang="en-US" sz="1900" dirty="0" smtClean="0"/>
              <a:t>, Johns Hopkins University School of Medicine</a:t>
            </a:r>
            <a:endParaRPr lang="en-US" sz="1900" dirty="0"/>
          </a:p>
        </p:txBody>
      </p:sp>
      <p:pic>
        <p:nvPicPr>
          <p:cNvPr id="4" name="Picture 3" descr="IMAG0005 (1).jpg"/>
          <p:cNvPicPr>
            <a:picLocks noChangeAspect="1"/>
          </p:cNvPicPr>
          <p:nvPr/>
        </p:nvPicPr>
        <p:blipFill>
          <a:blip r:embed="rId2" cstate="print"/>
          <a:srcRect b="11661"/>
          <a:stretch>
            <a:fillRect/>
          </a:stretch>
        </p:blipFill>
        <p:spPr>
          <a:xfrm>
            <a:off x="533400" y="381000"/>
            <a:ext cx="7620000" cy="4025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3514"/>
            <a:ext cx="8229312" cy="11444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DamID-seq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605095"/>
            <a:ext cx="8229312" cy="4524495"/>
          </a:xfrm>
        </p:spPr>
        <p:txBody>
          <a:bodyPr>
            <a:normAutofit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Adapted protocol</a:t>
            </a:r>
          </a:p>
          <a:p>
            <a:pPr lvl="1" rtl="0" hangingPunct="0"/>
            <a:r>
              <a:rPr lang="en-US" dirty="0"/>
              <a:t>No analysis pipeline existed</a:t>
            </a:r>
          </a:p>
          <a:p>
            <a:pPr lvl="2" rtl="0" hangingPunct="0"/>
            <a:r>
              <a:rPr lang="en-US" dirty="0"/>
              <a:t>We consulted with a </a:t>
            </a:r>
            <a:r>
              <a:rPr lang="en-US" dirty="0" err="1"/>
              <a:t>bioinformatician</a:t>
            </a:r>
            <a:r>
              <a:rPr lang="en-US" dirty="0"/>
              <a:t> on the broad strokes</a:t>
            </a:r>
          </a:p>
          <a:p>
            <a:pPr lvl="2" rtl="0" hangingPunct="0"/>
            <a:r>
              <a:rPr lang="en-US" dirty="0"/>
              <a:t>A workflow was created using common straightforward Galaxy tools</a:t>
            </a:r>
          </a:p>
          <a:p>
            <a:pPr lvl="2" rtl="0" hangingPunct="0"/>
            <a:r>
              <a:rPr lang="en-US" dirty="0"/>
              <a:t>The resultant data was confirmed by independent </a:t>
            </a:r>
            <a:r>
              <a:rPr lang="en-US" dirty="0" err="1"/>
              <a:t>DamID</a:t>
            </a:r>
            <a:r>
              <a:rPr lang="en-US" dirty="0"/>
              <a:t> array hybridization</a:t>
            </a:r>
          </a:p>
          <a:p>
            <a:pPr lvl="2" rtl="0" hangingPunct="0"/>
            <a:r>
              <a:rPr lang="en-US" dirty="0"/>
              <a:t> </a:t>
            </a:r>
            <a:r>
              <a:rPr lang="en-US" dirty="0" smtClean="0"/>
              <a:t>Traditional peak-calling does not work as these regions are very broad domains in the genome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Strategy: DamID</a:t>
            </a:r>
          </a:p>
        </p:txBody>
      </p:sp>
      <p:pic>
        <p:nvPicPr>
          <p:cNvPr id="141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895475"/>
            <a:ext cx="8001000" cy="306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108" name="TextBox 5"/>
          <p:cNvSpPr txBox="1">
            <a:spLocks noChangeArrowheads="1"/>
          </p:cNvSpPr>
          <p:nvPr/>
        </p:nvSpPr>
        <p:spPr bwMode="auto">
          <a:xfrm>
            <a:off x="4648200" y="5486400"/>
            <a:ext cx="4198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Greil, Moorman and van Steensel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" descr="DamID Protoc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888" y="1828800"/>
            <a:ext cx="8499312" cy="44958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4884" t="38687" r="41860" b="38309"/>
          <a:stretch>
            <a:fillRect/>
          </a:stretch>
        </p:blipFill>
        <p:spPr bwMode="auto">
          <a:xfrm>
            <a:off x="4876800" y="5099647"/>
            <a:ext cx="1611618" cy="92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78"/>
          <p:cNvGrpSpPr/>
          <p:nvPr/>
        </p:nvGrpSpPr>
        <p:grpSpPr>
          <a:xfrm rot="21432979">
            <a:off x="5254290" y="6039940"/>
            <a:ext cx="835801" cy="263641"/>
            <a:chOff x="3828966" y="4038600"/>
            <a:chExt cx="1808172" cy="723501"/>
          </a:xfrm>
        </p:grpSpPr>
        <p:pic>
          <p:nvPicPr>
            <p:cNvPr id="15" name="Picture 2" descr="C:\Users\Teresa\AppData\Local\Microsoft\Windows\Temporary Internet Files\Content.IE5\SV7HEO27\MCj0436915000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0194656">
              <a:off x="4390450" y="4093476"/>
              <a:ext cx="665172" cy="616703"/>
            </a:xfrm>
            <a:prstGeom prst="rect">
              <a:avLst/>
            </a:prstGeom>
            <a:noFill/>
          </p:spPr>
        </p:pic>
        <p:sp>
          <p:nvSpPr>
            <p:cNvPr id="16" name="Flowchart: Decision 15"/>
            <p:cNvSpPr/>
            <p:nvPr/>
          </p:nvSpPr>
          <p:spPr>
            <a:xfrm>
              <a:off x="4912488" y="4038600"/>
              <a:ext cx="152400" cy="152400"/>
            </a:xfrm>
            <a:prstGeom prst="flowChartDecision">
              <a:avLst/>
            </a:prstGeom>
            <a:solidFill>
              <a:srgbClr val="FFFF0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16" idx="2"/>
            </p:cNvCxnSpPr>
            <p:nvPr/>
          </p:nvCxnSpPr>
          <p:spPr>
            <a:xfrm rot="5400000">
              <a:off x="4912488" y="42672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lowchart: Decision 17"/>
            <p:cNvSpPr/>
            <p:nvPr/>
          </p:nvSpPr>
          <p:spPr>
            <a:xfrm>
              <a:off x="4379088" y="4572000"/>
              <a:ext cx="152400" cy="152400"/>
            </a:xfrm>
            <a:prstGeom prst="flowChartDecision">
              <a:avLst/>
            </a:prstGeom>
            <a:solidFill>
              <a:srgbClr val="FFFF0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 rot="5400000">
              <a:off x="4379088" y="4495006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 descr="C:\Users\Teresa\AppData\Local\Microsoft\Windows\Temporary Internet Files\Content.IE5\SV7HEO27\MCj04369150000[1]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194656">
              <a:off x="4971966" y="4145398"/>
              <a:ext cx="665172" cy="616703"/>
            </a:xfrm>
            <a:prstGeom prst="rect">
              <a:avLst/>
            </a:prstGeom>
            <a:noFill/>
          </p:spPr>
        </p:pic>
        <p:pic>
          <p:nvPicPr>
            <p:cNvPr id="21" name="Picture 2" descr="C:\Users\Teresa\AppData\Local\Microsoft\Windows\Temporary Internet Files\Content.IE5\SV7HEO27\MCj04369150000[1]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194656">
              <a:off x="3828966" y="4069196"/>
              <a:ext cx="665172" cy="616703"/>
            </a:xfrm>
            <a:prstGeom prst="rect">
              <a:avLst/>
            </a:prstGeom>
            <a:noFill/>
          </p:spPr>
        </p:pic>
      </p:grp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0" y="512064"/>
            <a:ext cx="9144000" cy="8595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DNA Adenine </a:t>
            </a:r>
            <a:r>
              <a:rPr lang="en-US" dirty="0" err="1" smtClean="0"/>
              <a:t>Methylase</a:t>
            </a:r>
            <a:r>
              <a:rPr lang="en-US" dirty="0" smtClean="0"/>
              <a:t> Identification</a:t>
            </a:r>
            <a:br>
              <a:rPr lang="en-US" dirty="0" smtClean="0"/>
            </a:br>
            <a:r>
              <a:rPr lang="en-US" dirty="0" err="1" smtClean="0"/>
              <a:t>DamID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533400" y="1417320"/>
            <a:ext cx="1889132" cy="182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2118048" cy="182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533400" y="883920"/>
            <a:ext cx="2281287" cy="182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533401" y="649322"/>
            <a:ext cx="2924197" cy="1828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135915" y="3413760"/>
            <a:ext cx="944566" cy="91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tretch>
            <a:fillRect/>
          </a:stretch>
        </p:blipFill>
        <p:spPr>
          <a:xfrm>
            <a:off x="3665376" y="3413760"/>
            <a:ext cx="1059024" cy="914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 flipH="1">
            <a:off x="1074574" y="3413760"/>
            <a:ext cx="2605101" cy="91440"/>
            <a:chOff x="1074574" y="5824578"/>
            <a:chExt cx="2605101" cy="9144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74574" y="5824578"/>
              <a:ext cx="1140644" cy="9144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17576" y="5824578"/>
              <a:ext cx="1462099" cy="91440"/>
            </a:xfrm>
            <a:prstGeom prst="rect">
              <a:avLst/>
            </a:prstGeom>
          </p:spPr>
        </p:pic>
      </p:grpSp>
      <p:grpSp>
        <p:nvGrpSpPr>
          <p:cNvPr id="3" name="Group 25"/>
          <p:cNvGrpSpPr/>
          <p:nvPr/>
        </p:nvGrpSpPr>
        <p:grpSpPr>
          <a:xfrm>
            <a:off x="141514" y="3211286"/>
            <a:ext cx="3140683" cy="91440"/>
            <a:chOff x="280539" y="5242560"/>
            <a:chExt cx="3140683" cy="9144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80539" y="5242560"/>
              <a:ext cx="944566" cy="9144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362198" y="5242560"/>
              <a:ext cx="1059024" cy="9144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219198" y="5242560"/>
              <a:ext cx="1140644" cy="91440"/>
            </a:xfrm>
            <a:prstGeom prst="rect">
              <a:avLst/>
            </a:prstGeom>
          </p:spPr>
        </p:pic>
      </p:grpSp>
      <p:grpSp>
        <p:nvGrpSpPr>
          <p:cNvPr id="16" name="Group 22"/>
          <p:cNvGrpSpPr/>
          <p:nvPr/>
        </p:nvGrpSpPr>
        <p:grpSpPr>
          <a:xfrm flipH="1">
            <a:off x="130628" y="3631474"/>
            <a:ext cx="2594215" cy="91440"/>
            <a:chOff x="1085460" y="5824578"/>
            <a:chExt cx="2594215" cy="9144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5460" y="5824578"/>
              <a:ext cx="1140644" cy="9144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17576" y="5824578"/>
              <a:ext cx="1462099" cy="91440"/>
            </a:xfrm>
            <a:prstGeom prst="rect">
              <a:avLst/>
            </a:prstGeom>
          </p:spPr>
        </p:pic>
      </p:grpSp>
      <p:grpSp>
        <p:nvGrpSpPr>
          <p:cNvPr id="20" name="Group 40"/>
          <p:cNvGrpSpPr/>
          <p:nvPr/>
        </p:nvGrpSpPr>
        <p:grpSpPr>
          <a:xfrm>
            <a:off x="149911" y="2976874"/>
            <a:ext cx="7709575" cy="97252"/>
            <a:chOff x="149911" y="2976874"/>
            <a:chExt cx="7709575" cy="9725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49911" y="2976874"/>
              <a:ext cx="944566" cy="9144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3679372" y="2976874"/>
              <a:ext cx="1059024" cy="9144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8570" y="2976874"/>
              <a:ext cx="1140644" cy="9144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31572" y="2976874"/>
              <a:ext cx="1462099" cy="91440"/>
            </a:xfrm>
            <a:prstGeom prst="rect">
              <a:avLst/>
            </a:prstGeom>
          </p:spPr>
        </p:pic>
        <p:grpSp>
          <p:nvGrpSpPr>
            <p:cNvPr id="21" name="Group 26"/>
            <p:cNvGrpSpPr/>
            <p:nvPr/>
          </p:nvGrpSpPr>
          <p:grpSpPr>
            <a:xfrm>
              <a:off x="4729689" y="2976874"/>
              <a:ext cx="3129797" cy="97252"/>
              <a:chOff x="280539" y="5242560"/>
              <a:chExt cx="3129797" cy="91440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80539" y="5242560"/>
                <a:ext cx="944566" cy="91440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351312" y="5242560"/>
                <a:ext cx="1059024" cy="91440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1219198" y="5242560"/>
                <a:ext cx="1140644" cy="91440"/>
              </a:xfrm>
              <a:prstGeom prst="rect">
                <a:avLst/>
              </a:prstGeom>
            </p:spPr>
          </p:pic>
        </p:grpSp>
      </p:grpSp>
      <p:grpSp>
        <p:nvGrpSpPr>
          <p:cNvPr id="22" name="Group 31"/>
          <p:cNvGrpSpPr/>
          <p:nvPr/>
        </p:nvGrpSpPr>
        <p:grpSpPr>
          <a:xfrm flipH="1">
            <a:off x="3275128" y="3211286"/>
            <a:ext cx="2605101" cy="91440"/>
            <a:chOff x="1074574" y="5824578"/>
            <a:chExt cx="2605101" cy="9144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74574" y="5824578"/>
              <a:ext cx="1140644" cy="9144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17576" y="5824578"/>
              <a:ext cx="1462099" cy="91440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1674043" y="1752600"/>
            <a:ext cx="1907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Randomisation</a:t>
            </a:r>
            <a:r>
              <a:rPr lang="en-US" dirty="0" smtClean="0"/>
              <a:t>:</a:t>
            </a:r>
          </a:p>
          <a:p>
            <a:r>
              <a:rPr lang="en-US" dirty="0" smtClean="0"/>
              <a:t>End Repair and ligate 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1477966" y="1667470"/>
            <a:ext cx="0" cy="11519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477966" y="3962400"/>
            <a:ext cx="0" cy="838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76400" y="4126468"/>
            <a:ext cx="200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Sonication</a:t>
            </a:r>
            <a:endParaRPr lang="en-US" dirty="0"/>
          </a:p>
        </p:txBody>
      </p:sp>
      <p:grpSp>
        <p:nvGrpSpPr>
          <p:cNvPr id="23" name="Group 41"/>
          <p:cNvGrpSpPr/>
          <p:nvPr/>
        </p:nvGrpSpPr>
        <p:grpSpPr>
          <a:xfrm>
            <a:off x="182568" y="4953000"/>
            <a:ext cx="7709575" cy="97252"/>
            <a:chOff x="149911" y="2976874"/>
            <a:chExt cx="7709575" cy="97252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49911" y="2976874"/>
              <a:ext cx="944566" cy="91440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3679372" y="2976874"/>
              <a:ext cx="1059024" cy="9144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8570" y="2976874"/>
              <a:ext cx="1140644" cy="9144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31572" y="2976874"/>
              <a:ext cx="1462099" cy="91440"/>
            </a:xfrm>
            <a:prstGeom prst="rect">
              <a:avLst/>
            </a:prstGeom>
          </p:spPr>
        </p:pic>
        <p:grpSp>
          <p:nvGrpSpPr>
            <p:cNvPr id="26" name="Group 46"/>
            <p:cNvGrpSpPr/>
            <p:nvPr/>
          </p:nvGrpSpPr>
          <p:grpSpPr>
            <a:xfrm>
              <a:off x="4729689" y="2976874"/>
              <a:ext cx="3129797" cy="97252"/>
              <a:chOff x="280539" y="5242560"/>
              <a:chExt cx="3129797" cy="91440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80539" y="5242560"/>
                <a:ext cx="944566" cy="91440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351312" y="5242560"/>
                <a:ext cx="1059024" cy="91440"/>
              </a:xfrm>
              <a:prstGeom prst="rect">
                <a:avLst/>
              </a:prstGeom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1219198" y="5242560"/>
                <a:ext cx="1140644" cy="91440"/>
              </a:xfrm>
              <a:prstGeom prst="rect">
                <a:avLst/>
              </a:prstGeom>
            </p:spPr>
          </p:pic>
        </p:grpSp>
      </p:grpSp>
      <p:grpSp>
        <p:nvGrpSpPr>
          <p:cNvPr id="27" name="Group 50"/>
          <p:cNvGrpSpPr/>
          <p:nvPr/>
        </p:nvGrpSpPr>
        <p:grpSpPr>
          <a:xfrm>
            <a:off x="334968" y="5257800"/>
            <a:ext cx="7709575" cy="97252"/>
            <a:chOff x="149911" y="2976874"/>
            <a:chExt cx="7709575" cy="97252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49911" y="2976874"/>
              <a:ext cx="944566" cy="91440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3679372" y="2976874"/>
              <a:ext cx="1059024" cy="91440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8570" y="2976874"/>
              <a:ext cx="1140644" cy="9144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31572" y="2976874"/>
              <a:ext cx="1462099" cy="91440"/>
            </a:xfrm>
            <a:prstGeom prst="rect">
              <a:avLst/>
            </a:prstGeom>
          </p:spPr>
        </p:pic>
        <p:grpSp>
          <p:nvGrpSpPr>
            <p:cNvPr id="31" name="Group 55"/>
            <p:cNvGrpSpPr/>
            <p:nvPr/>
          </p:nvGrpSpPr>
          <p:grpSpPr>
            <a:xfrm>
              <a:off x="4729689" y="2976874"/>
              <a:ext cx="3129797" cy="97252"/>
              <a:chOff x="280539" y="5242560"/>
              <a:chExt cx="3129797" cy="91440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80539" y="5242560"/>
                <a:ext cx="944566" cy="91440"/>
              </a:xfrm>
              <a:prstGeom prst="rect">
                <a:avLst/>
              </a:prstGeom>
            </p:spPr>
          </p:pic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351312" y="5242560"/>
                <a:ext cx="1059024" cy="91440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1219198" y="5242560"/>
                <a:ext cx="1140644" cy="91440"/>
              </a:xfrm>
              <a:prstGeom prst="rect">
                <a:avLst/>
              </a:prstGeom>
            </p:spPr>
          </p:pic>
        </p:grpSp>
      </p:grpSp>
      <p:grpSp>
        <p:nvGrpSpPr>
          <p:cNvPr id="32" name="Group 59"/>
          <p:cNvGrpSpPr/>
          <p:nvPr/>
        </p:nvGrpSpPr>
        <p:grpSpPr>
          <a:xfrm>
            <a:off x="533400" y="5715000"/>
            <a:ext cx="7709575" cy="97252"/>
            <a:chOff x="149911" y="2976874"/>
            <a:chExt cx="7709575" cy="97252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49911" y="2976874"/>
              <a:ext cx="944566" cy="9144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3679372" y="2976874"/>
              <a:ext cx="1059024" cy="9144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8570" y="2976874"/>
              <a:ext cx="1140644" cy="9144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31572" y="2976874"/>
              <a:ext cx="1462099" cy="91440"/>
            </a:xfrm>
            <a:prstGeom prst="rect">
              <a:avLst/>
            </a:prstGeom>
          </p:spPr>
        </p:pic>
        <p:grpSp>
          <p:nvGrpSpPr>
            <p:cNvPr id="36" name="Group 64"/>
            <p:cNvGrpSpPr/>
            <p:nvPr/>
          </p:nvGrpSpPr>
          <p:grpSpPr>
            <a:xfrm>
              <a:off x="4729689" y="2976874"/>
              <a:ext cx="3129797" cy="97252"/>
              <a:chOff x="280539" y="5242560"/>
              <a:chExt cx="3129797" cy="91440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80539" y="5242560"/>
                <a:ext cx="944566" cy="91440"/>
              </a:xfrm>
              <a:prstGeom prst="rect">
                <a:avLst/>
              </a:prstGeom>
            </p:spPr>
          </p:pic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351312" y="5242560"/>
                <a:ext cx="1059024" cy="91440"/>
              </a:xfrm>
              <a:prstGeom prst="rect">
                <a:avLst/>
              </a:prstGeom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1219198" y="5242560"/>
                <a:ext cx="1140644" cy="91440"/>
              </a:xfrm>
              <a:prstGeom prst="rect">
                <a:avLst/>
              </a:prstGeom>
            </p:spPr>
          </p:pic>
        </p:grpSp>
      </p:grpSp>
      <p:grpSp>
        <p:nvGrpSpPr>
          <p:cNvPr id="38" name="Group 68"/>
          <p:cNvGrpSpPr/>
          <p:nvPr/>
        </p:nvGrpSpPr>
        <p:grpSpPr>
          <a:xfrm>
            <a:off x="639768" y="5486400"/>
            <a:ext cx="7709575" cy="97252"/>
            <a:chOff x="149911" y="2976874"/>
            <a:chExt cx="7709575" cy="97252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49911" y="2976874"/>
              <a:ext cx="944566" cy="9144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3679372" y="2976874"/>
              <a:ext cx="1059024" cy="9144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8570" y="2976874"/>
              <a:ext cx="1140644" cy="91440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31572" y="2976874"/>
              <a:ext cx="1462099" cy="91440"/>
            </a:xfrm>
            <a:prstGeom prst="rect">
              <a:avLst/>
            </a:prstGeom>
          </p:spPr>
        </p:pic>
        <p:grpSp>
          <p:nvGrpSpPr>
            <p:cNvPr id="41" name="Group 73"/>
            <p:cNvGrpSpPr/>
            <p:nvPr/>
          </p:nvGrpSpPr>
          <p:grpSpPr>
            <a:xfrm>
              <a:off x="4729689" y="2976874"/>
              <a:ext cx="3129797" cy="97252"/>
              <a:chOff x="280539" y="5242560"/>
              <a:chExt cx="3129797" cy="91440"/>
            </a:xfrm>
          </p:grpSpPr>
          <p:pic>
            <p:nvPicPr>
              <p:cNvPr id="75" name="Picture 7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80539" y="5242560"/>
                <a:ext cx="944566" cy="91440"/>
              </a:xfrm>
              <a:prstGeom prst="rect">
                <a:avLst/>
              </a:prstGeom>
            </p:spPr>
          </p:pic>
          <p:pic>
            <p:nvPicPr>
              <p:cNvPr id="76" name="Picture 7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351312" y="5242560"/>
                <a:ext cx="1059024" cy="91440"/>
              </a:xfrm>
              <a:prstGeom prst="rect">
                <a:avLst/>
              </a:prstGeom>
            </p:spPr>
          </p:pic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1219198" y="5242560"/>
                <a:ext cx="1140644" cy="91440"/>
              </a:xfrm>
              <a:prstGeom prst="rect">
                <a:avLst/>
              </a:prstGeom>
            </p:spPr>
          </p:pic>
        </p:grpSp>
      </p:grpSp>
      <p:grpSp>
        <p:nvGrpSpPr>
          <p:cNvPr id="42" name="Group 77"/>
          <p:cNvGrpSpPr/>
          <p:nvPr/>
        </p:nvGrpSpPr>
        <p:grpSpPr>
          <a:xfrm>
            <a:off x="807251" y="5943600"/>
            <a:ext cx="7709575" cy="97252"/>
            <a:chOff x="149911" y="2976874"/>
            <a:chExt cx="7709575" cy="97252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49911" y="2976874"/>
              <a:ext cx="944566" cy="91440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3679372" y="2976874"/>
              <a:ext cx="1059024" cy="91440"/>
            </a:xfrm>
            <a:prstGeom prst="rect">
              <a:avLst/>
            </a:prstGeom>
          </p:spPr>
        </p:pic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1088570" y="2976874"/>
              <a:ext cx="1140644" cy="91440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tretch>
              <a:fillRect/>
            </a:stretch>
          </p:blipFill>
          <p:spPr>
            <a:xfrm>
              <a:off x="2231572" y="2976874"/>
              <a:ext cx="1462099" cy="91440"/>
            </a:xfrm>
            <a:prstGeom prst="rect">
              <a:avLst/>
            </a:prstGeom>
          </p:spPr>
        </p:pic>
        <p:grpSp>
          <p:nvGrpSpPr>
            <p:cNvPr id="47" name="Group 82"/>
            <p:cNvGrpSpPr/>
            <p:nvPr/>
          </p:nvGrpSpPr>
          <p:grpSpPr>
            <a:xfrm>
              <a:off x="4729689" y="2976874"/>
              <a:ext cx="3129797" cy="97252"/>
              <a:chOff x="280539" y="5242560"/>
              <a:chExt cx="3129797" cy="91440"/>
            </a:xfrm>
          </p:grpSpPr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80539" y="5242560"/>
                <a:ext cx="944566" cy="91440"/>
              </a:xfrm>
              <a:prstGeom prst="rect">
                <a:avLst/>
              </a:prstGeom>
            </p:spPr>
          </p:pic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2351312" y="5242560"/>
                <a:ext cx="1059024" cy="91440"/>
              </a:xfrm>
              <a:prstGeom prst="rect">
                <a:avLst/>
              </a:prstGeom>
            </p:spPr>
          </p:pic>
          <p:pic>
            <p:nvPicPr>
              <p:cNvPr id="86" name="Picture 85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  </a:ext>
                </a:extLst>
              </a:blip>
              <a:stretch>
                <a:fillRect/>
              </a:stretch>
            </p:blipFill>
            <p:spPr>
              <a:xfrm>
                <a:off x="1219198" y="5242560"/>
                <a:ext cx="1140644" cy="91440"/>
              </a:xfrm>
              <a:prstGeom prst="rect">
                <a:avLst/>
              </a:prstGeom>
            </p:spPr>
          </p:pic>
        </p:grpSp>
      </p:grpSp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  <a14:imgLayer r:embed="rId1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65262" t="43078" b="37343"/>
          <a:stretch/>
        </p:blipFill>
        <p:spPr>
          <a:xfrm>
            <a:off x="6062366" y="3289239"/>
            <a:ext cx="2905330" cy="1463766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  <a14:imgLayer r:embed="rId1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63857" t="67405" b="11164"/>
          <a:stretch/>
        </p:blipFill>
        <p:spPr>
          <a:xfrm>
            <a:off x="3864429" y="627913"/>
            <a:ext cx="1994883" cy="1062220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-2" y="0"/>
            <a:ext cx="914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DamID</a:t>
            </a:r>
            <a:r>
              <a:rPr lang="en-US" b="1" dirty="0" smtClean="0"/>
              <a:t>-Seq : NOT DRAWN TO SCALE!  Lamina Associated Domains (LADs) should be much longer than adapters!  (LADs ~ 200 – 4000 </a:t>
            </a:r>
            <a:r>
              <a:rPr lang="en-US" b="1" dirty="0" err="1" smtClean="0"/>
              <a:t>bp</a:t>
            </a:r>
            <a:r>
              <a:rPr lang="en-US" b="1" dirty="0" smtClean="0"/>
              <a:t>; Adapter – 15 </a:t>
            </a:r>
            <a:r>
              <a:rPr lang="en-US" b="1" dirty="0" err="1" smtClean="0"/>
              <a:t>bp</a:t>
            </a:r>
            <a:r>
              <a:rPr lang="en-US" b="1" dirty="0" smtClean="0"/>
              <a:t>)</a:t>
            </a:r>
            <a:endParaRPr lang="en-US" b="1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1458682" y="6096000"/>
            <a:ext cx="0" cy="26126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0" y="6248400"/>
            <a:ext cx="929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Library Prep:  End Repair, A tailing, adapter ligation, PCR -&gt; cluster generation and sequencing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37698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86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Galaxy Workflow 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0" y="685800"/>
            <a:ext cx="9144000" cy="2476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Quality trimming </a:t>
            </a:r>
            <a:r>
              <a:rPr lang="en-US" sz="1400" dirty="0" smtClean="0"/>
              <a:t>ends </a:t>
            </a:r>
            <a:r>
              <a:rPr lang="en-US" sz="1400" dirty="0"/>
              <a:t>of </a:t>
            </a:r>
            <a:r>
              <a:rPr lang="en-US" sz="1400" dirty="0" smtClean="0"/>
              <a:t>reads (FASTQ); sliding </a:t>
            </a:r>
            <a:r>
              <a:rPr lang="en-US" sz="1400" dirty="0"/>
              <a:t>window of size </a:t>
            </a:r>
            <a:r>
              <a:rPr lang="en-US" sz="1400" dirty="0" smtClean="0"/>
              <a:t>3; Threshold</a:t>
            </a:r>
            <a:r>
              <a:rPr lang="en-US" sz="1400" dirty="0"/>
              <a:t>: mean of scores </a:t>
            </a:r>
            <a:r>
              <a:rPr lang="en-US" sz="1400" dirty="0" smtClean="0"/>
              <a:t>≥ 30</a:t>
            </a:r>
            <a:r>
              <a:rPr lang="en-US" sz="14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-4823" y="1219200"/>
            <a:ext cx="9144000" cy="2476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Replace </a:t>
            </a:r>
            <a:r>
              <a:rPr lang="en-US" sz="1400" dirty="0" err="1" smtClean="0"/>
              <a:t>DamID</a:t>
            </a:r>
            <a:r>
              <a:rPr lang="en-US" sz="1400" dirty="0" smtClean="0"/>
              <a:t> adapter or primer sequences by delimiters.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-4823" y="1927184"/>
            <a:ext cx="2895600" cy="1219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Bin 1:</a:t>
            </a:r>
          </a:p>
          <a:p>
            <a:r>
              <a:rPr lang="en-US" sz="1400" dirty="0" smtClean="0"/>
              <a:t>Reads with </a:t>
            </a:r>
            <a:r>
              <a:rPr lang="en-US" sz="1400" dirty="0" err="1" smtClean="0"/>
              <a:t>DamID</a:t>
            </a:r>
            <a:r>
              <a:rPr lang="en-US" sz="1400" dirty="0" smtClean="0"/>
              <a:t> primer (</a:t>
            </a:r>
            <a:r>
              <a:rPr lang="en-US" sz="1400" dirty="0" err="1" smtClean="0"/>
              <a:t>AdrPCR</a:t>
            </a:r>
            <a:r>
              <a:rPr lang="en-US" sz="1400" dirty="0" smtClean="0"/>
              <a:t>) consistent with </a:t>
            </a:r>
            <a:r>
              <a:rPr lang="en-US" sz="1400" dirty="0" err="1" smtClean="0"/>
              <a:t>DamID</a:t>
            </a:r>
            <a:r>
              <a:rPr lang="en-US" sz="1400" dirty="0" smtClean="0"/>
              <a:t> protocol (</a:t>
            </a:r>
            <a:r>
              <a:rPr lang="en-US" sz="1400" dirty="0" err="1" smtClean="0"/>
              <a:t>ie</a:t>
            </a:r>
            <a:r>
              <a:rPr lang="en-US" sz="1400" dirty="0" smtClean="0"/>
              <a:t> GATC regenerated)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3193650" y="1928150"/>
            <a:ext cx="2743200" cy="12288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Bin 2:</a:t>
            </a:r>
          </a:p>
          <a:p>
            <a:r>
              <a:rPr lang="en-US" sz="1400" dirty="0" smtClean="0"/>
              <a:t>Reads with </a:t>
            </a:r>
            <a:r>
              <a:rPr lang="en-US" sz="1400" dirty="0" err="1" smtClean="0"/>
              <a:t>DamID</a:t>
            </a:r>
            <a:r>
              <a:rPr lang="en-US" sz="1400" dirty="0" smtClean="0"/>
              <a:t> primer (</a:t>
            </a:r>
            <a:r>
              <a:rPr lang="en-US" sz="1400" dirty="0" err="1" smtClean="0"/>
              <a:t>AdrPCR</a:t>
            </a:r>
            <a:r>
              <a:rPr lang="en-US" sz="1400" dirty="0" smtClean="0"/>
              <a:t>) not consistent with </a:t>
            </a:r>
            <a:r>
              <a:rPr lang="en-US" sz="1400" dirty="0" err="1" smtClean="0"/>
              <a:t>DamID</a:t>
            </a:r>
            <a:r>
              <a:rPr lang="en-US" sz="1400" dirty="0" smtClean="0"/>
              <a:t> protocol (Primer dimers, genomic sequences with </a:t>
            </a:r>
            <a:r>
              <a:rPr lang="en-US" sz="1400" dirty="0" err="1" smtClean="0"/>
              <a:t>AdrPCR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6095999" y="1936829"/>
            <a:ext cx="3043177" cy="12288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Bin 3:</a:t>
            </a:r>
          </a:p>
          <a:p>
            <a:r>
              <a:rPr lang="en-US" sz="1400" dirty="0" smtClean="0"/>
              <a:t>Truncated </a:t>
            </a:r>
            <a:r>
              <a:rPr lang="en-US" sz="1400" dirty="0" err="1" smtClean="0"/>
              <a:t>DamID</a:t>
            </a:r>
            <a:r>
              <a:rPr lang="en-US" sz="1400" dirty="0" smtClean="0"/>
              <a:t> primers at the ends of reads AND </a:t>
            </a:r>
            <a:r>
              <a:rPr lang="en-US" sz="1400" dirty="0"/>
              <a:t>Reads without adapter or primer sequences</a:t>
            </a:r>
          </a:p>
          <a:p>
            <a:r>
              <a:rPr lang="en-US" sz="1400" dirty="0" smtClean="0"/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4823" y="3657600"/>
            <a:ext cx="22860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Replace delimiters by tab to retrieve flanking sequences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3198955" y="3657600"/>
            <a:ext cx="3506645" cy="1676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For sequences without any indication of primer dimers (</a:t>
            </a:r>
            <a:r>
              <a:rPr lang="en-US" sz="1400" dirty="0" err="1" smtClean="0"/>
              <a:t>ie</a:t>
            </a:r>
            <a:r>
              <a:rPr lang="en-US" sz="1400" dirty="0" smtClean="0"/>
              <a:t> only one </a:t>
            </a:r>
            <a:r>
              <a:rPr lang="en-US" sz="1400" dirty="0" err="1" smtClean="0"/>
              <a:t>AdrPCR</a:t>
            </a:r>
            <a:r>
              <a:rPr lang="en-US" sz="1400" dirty="0" smtClean="0"/>
              <a:t> delimiter is observed without adjacent delimiters), replace the delimiter assigned for </a:t>
            </a:r>
            <a:r>
              <a:rPr lang="en-US" sz="1400" dirty="0" err="1" smtClean="0"/>
              <a:t>AdrPCR</a:t>
            </a:r>
            <a:r>
              <a:rPr lang="en-US" sz="1400" dirty="0" smtClean="0"/>
              <a:t> back with its respective sequence to regenerate genomic sequences that might contain the </a:t>
            </a:r>
            <a:r>
              <a:rPr lang="en-US" sz="1400" dirty="0" err="1" smtClean="0"/>
              <a:t>AdrPCR</a:t>
            </a:r>
            <a:r>
              <a:rPr lang="en-US" sz="1400" dirty="0" smtClean="0"/>
              <a:t> sequence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-9646" y="5548615"/>
            <a:ext cx="4048246" cy="41427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Concatenate files end to start to combine reads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-9646" y="6248400"/>
            <a:ext cx="4048246" cy="5430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Convert to FASTA and Filter by length &gt; 25.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5562600" y="5997857"/>
            <a:ext cx="2895600" cy="82855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Bowtie; mm9 (default settings)</a:t>
            </a:r>
            <a:endParaRPr lang="en-US" sz="1400" dirty="0"/>
          </a:p>
        </p:txBody>
      </p:sp>
      <p:cxnSp>
        <p:nvCxnSpPr>
          <p:cNvPr id="17" name="Straight Arrow Connector 16"/>
          <p:cNvCxnSpPr>
            <a:endCxn id="6" idx="0"/>
          </p:cNvCxnSpPr>
          <p:nvPr/>
        </p:nvCxnSpPr>
        <p:spPr>
          <a:xfrm>
            <a:off x="4567177" y="809625"/>
            <a:ext cx="0" cy="40957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7" idx="0"/>
          </p:cNvCxnSpPr>
          <p:nvPr/>
        </p:nvCxnSpPr>
        <p:spPr>
          <a:xfrm>
            <a:off x="1438154" y="1466850"/>
            <a:ext cx="4823" cy="46033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583575" y="1482525"/>
            <a:ext cx="4823" cy="46033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612764" y="1464317"/>
            <a:ext cx="4823" cy="46033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447800" y="3162541"/>
            <a:ext cx="4823" cy="46033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583575" y="3197266"/>
            <a:ext cx="4823" cy="46033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9" idx="2"/>
            <a:endCxn id="13" idx="3"/>
          </p:cNvCxnSpPr>
          <p:nvPr/>
        </p:nvCxnSpPr>
        <p:spPr>
          <a:xfrm rot="5400000">
            <a:off x="4533055" y="2671221"/>
            <a:ext cx="2590078" cy="3578988"/>
          </a:xfrm>
          <a:prstGeom prst="bentConnector2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47800" y="4267200"/>
            <a:ext cx="4823" cy="128141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2890777" y="5334000"/>
            <a:ext cx="302873" cy="21461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452623" y="5997857"/>
            <a:ext cx="0" cy="25054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4" idx="3"/>
          </p:cNvCxnSpPr>
          <p:nvPr/>
        </p:nvCxnSpPr>
        <p:spPr>
          <a:xfrm>
            <a:off x="4038600" y="6519923"/>
            <a:ext cx="15240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5" idx="3"/>
          </p:cNvCxnSpPr>
          <p:nvPr/>
        </p:nvCxnSpPr>
        <p:spPr>
          <a:xfrm>
            <a:off x="8458200" y="6412134"/>
            <a:ext cx="7620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0" y="533400"/>
            <a:ext cx="91440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27" name="Rectangle 26"/>
          <p:cNvSpPr/>
          <p:nvPr/>
        </p:nvSpPr>
        <p:spPr>
          <a:xfrm>
            <a:off x="5562600" y="5867400"/>
            <a:ext cx="2895600" cy="99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96279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0" y="304800"/>
            <a:ext cx="3048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81000" y="762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Filter Sam to retrieve mapped and unmapped reads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81000" y="7784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Mapped Reads; Convert to intervals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3276600" y="76200"/>
            <a:ext cx="2895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Unmapped Reads (might contain truncated primers at either end); 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3276600" y="798656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Trim 13 bases off 5’ end of reads; filter by length &gt; 25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3276600" y="15240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Bowtie; mm9 (Default Settings)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3288175" y="30480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Mapped Reads; Convert to intervals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6096000" y="2286000"/>
            <a:ext cx="2895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Unmapped Reads (might contain truncated primers at 3’ end); 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3288175" y="22860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Filter Sam to retrieve mapped and unmapped reads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6324600" y="30480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Trim 12 bases off 5’ end of reads; filter by length &gt; 25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6324600" y="37338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3rd Bowtie; mm9 (Default Settings)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6324600" y="51816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Mapped Reads; Convert to intervals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6324600" y="4419600"/>
            <a:ext cx="25146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Filter Sam to retrieve mapped reads</a:t>
            </a: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381000" y="4343400"/>
            <a:ext cx="2667000" cy="381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*Concatenate files start to end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381000" y="6242613"/>
            <a:ext cx="32004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Normalise</a:t>
            </a:r>
            <a:r>
              <a:rPr lang="en-US" sz="1400" dirty="0" smtClean="0"/>
              <a:t> fragment score by </a:t>
            </a:r>
            <a:r>
              <a:rPr lang="en-US" sz="1400" dirty="0" err="1" smtClean="0"/>
              <a:t>frgment</a:t>
            </a:r>
            <a:r>
              <a:rPr lang="en-US" sz="1400" dirty="0" smtClean="0"/>
              <a:t> size and #lines from * to obtain </a:t>
            </a:r>
            <a:r>
              <a:rPr lang="en-US" sz="1400" dirty="0" err="1" smtClean="0"/>
              <a:t>normalised</a:t>
            </a:r>
            <a:r>
              <a:rPr lang="en-US" sz="1400" dirty="0" smtClean="0"/>
              <a:t> fragment  scores.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381000" y="4953000"/>
            <a:ext cx="4152900" cy="1066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Mm9 genome is binned by </a:t>
            </a:r>
            <a:r>
              <a:rPr lang="en-US" sz="1400" dirty="0" err="1" smtClean="0"/>
              <a:t>DpnI</a:t>
            </a:r>
            <a:r>
              <a:rPr lang="en-US" sz="1400" dirty="0" smtClean="0"/>
              <a:t> sites and an interval file is generated.  Count number of times a genomic fragment that is flanked by </a:t>
            </a:r>
            <a:r>
              <a:rPr lang="en-US" sz="1400" dirty="0" err="1" smtClean="0"/>
              <a:t>DpnI</a:t>
            </a:r>
            <a:r>
              <a:rPr lang="en-US" sz="1400" dirty="0" smtClean="0"/>
              <a:t> sites has a mapped read that overlaps with it to obtain fragment scores</a:t>
            </a:r>
            <a:endParaRPr lang="en-US" sz="1400" dirty="0"/>
          </a:p>
        </p:txBody>
      </p:sp>
      <p:cxnSp>
        <p:nvCxnSpPr>
          <p:cNvPr id="24" name="Straight Arrow Connector 23"/>
          <p:cNvCxnSpPr>
            <a:stCxn id="6" idx="2"/>
          </p:cNvCxnSpPr>
          <p:nvPr/>
        </p:nvCxnSpPr>
        <p:spPr>
          <a:xfrm>
            <a:off x="1638300" y="6858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572000" y="6858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572000" y="14478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572000" y="21336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572000" y="28956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>
            <a:off x="5943600" y="2447081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6200000">
            <a:off x="5958550" y="32385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>
            <a:off x="3086100" y="2667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634925" y="1408256"/>
            <a:ext cx="0" cy="293514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rot="10800000">
            <a:off x="3127575" y="4563800"/>
            <a:ext cx="3162300" cy="876300"/>
          </a:xfrm>
          <a:prstGeom prst="bentConnector3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2209800" y="3657600"/>
            <a:ext cx="1066800" cy="609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7620000" y="28956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620000" y="36576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7620000" y="43434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7620000" y="50292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1653250" y="47244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653250" y="60198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>
            <a:off x="3771900" y="6438900"/>
            <a:ext cx="0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045350" y="6242613"/>
            <a:ext cx="2667000" cy="6096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For each interval, </a:t>
            </a:r>
            <a:r>
              <a:rPr lang="en-US" sz="1400" dirty="0" err="1" smtClean="0"/>
              <a:t>normalise</a:t>
            </a:r>
            <a:r>
              <a:rPr lang="en-US" sz="1400" dirty="0" smtClean="0"/>
              <a:t> the fragment score of </a:t>
            </a:r>
            <a:r>
              <a:rPr lang="en-US" sz="1400" dirty="0" err="1" smtClean="0"/>
              <a:t>DamX</a:t>
            </a:r>
            <a:r>
              <a:rPr lang="en-US" sz="1400" dirty="0" smtClean="0"/>
              <a:t> to Dam and take the log2 ratio.</a:t>
            </a:r>
            <a:endParaRPr lang="en-US" sz="1400" dirty="0"/>
          </a:p>
        </p:txBody>
      </p:sp>
      <p:sp>
        <p:nvSpPr>
          <p:cNvPr id="46" name="Rectangle 45"/>
          <p:cNvSpPr/>
          <p:nvPr/>
        </p:nvSpPr>
        <p:spPr>
          <a:xfrm>
            <a:off x="6096000" y="3581400"/>
            <a:ext cx="2895600" cy="99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7" name="Rectangle 46"/>
          <p:cNvSpPr/>
          <p:nvPr/>
        </p:nvSpPr>
        <p:spPr>
          <a:xfrm>
            <a:off x="3048000" y="1371600"/>
            <a:ext cx="2895600" cy="99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91012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 of workflow/analysis by comparing </a:t>
            </a:r>
            <a:r>
              <a:rPr lang="en-US" dirty="0" err="1" smtClean="0"/>
              <a:t>DamID-seq</a:t>
            </a:r>
            <a:r>
              <a:rPr lang="en-US" dirty="0" smtClean="0"/>
              <a:t> with </a:t>
            </a:r>
            <a:r>
              <a:rPr lang="en-US" dirty="0" err="1" smtClean="0"/>
              <a:t>DamID</a:t>
            </a:r>
            <a:r>
              <a:rPr lang="en-US" dirty="0" smtClean="0"/>
              <a:t>-tiled array</a:t>
            </a:r>
            <a:endParaRPr lang="en-US" dirty="0"/>
          </a:p>
        </p:txBody>
      </p:sp>
      <p:pic>
        <p:nvPicPr>
          <p:cNvPr id="7" name="Content Placeholder 6" descr="2012_07_26 screenshot chr9_114224020-118093841_no call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492587"/>
            <a:ext cx="9144000" cy="20888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We want to do more of the ‘fun’ stuff with </a:t>
            </a:r>
            <a:r>
              <a:rPr lang="en-US" dirty="0" err="1" smtClean="0"/>
              <a:t>bioinformaticians</a:t>
            </a:r>
            <a:r>
              <a:rPr lang="en-US" dirty="0" smtClean="0"/>
              <a:t>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like developing algorithms to further analyze our data </a:t>
            </a:r>
          </a:p>
          <a:p>
            <a:endParaRPr lang="en-US" dirty="0"/>
          </a:p>
        </p:txBody>
      </p:sp>
      <p:pic>
        <p:nvPicPr>
          <p:cNvPr id="4" name="Picture 3" descr="LAD calls LMNA vs pgn vs progerinCSM + - quantile normalisation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971800"/>
            <a:ext cx="8566804" cy="3438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1" descr="20110928_chr11_lad_unLAD_Mef.3-0013_z055(c1+c2+c3)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2895600"/>
            <a:ext cx="5075846" cy="45259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Probes were made to LADed regions (red, Cy3) and unLADed regions (cyan, Cy5)</a:t>
            </a:r>
            <a:endParaRPr lang="en-US" sz="28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8229600" cy="210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6488668"/>
            <a:ext cx="2629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Collaboration with Agilent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3514"/>
            <a:ext cx="8229312" cy="11444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RNA-seq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605095"/>
            <a:ext cx="8229312" cy="4524495"/>
          </a:xfrm>
        </p:spPr>
        <p:txBody>
          <a:bodyPr>
            <a:normAutofit fontScale="92500" lnSpcReduction="200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We performed directional RNA-</a:t>
            </a:r>
            <a:r>
              <a:rPr lang="en-US" dirty="0" err="1"/>
              <a:t>seq</a:t>
            </a:r>
            <a:r>
              <a:rPr lang="en-US" dirty="0"/>
              <a:t> on mouse primary lymphoid cell lines</a:t>
            </a:r>
          </a:p>
          <a:p>
            <a:pPr lvl="0"/>
            <a:r>
              <a:rPr lang="en-US" dirty="0"/>
              <a:t>Aimed to profile gene expression and discover </a:t>
            </a:r>
            <a:r>
              <a:rPr lang="en-US" dirty="0" err="1"/>
              <a:t>ncRNAs</a:t>
            </a:r>
            <a:endParaRPr lang="en-US" dirty="0"/>
          </a:p>
          <a:p>
            <a:pPr lvl="0"/>
            <a:r>
              <a:rPr lang="en-US" dirty="0"/>
              <a:t>With assistance from the Galaxy community and the literature we were able to perform the analysis on our own using the intuitive Galaxy </a:t>
            </a:r>
            <a:r>
              <a:rPr lang="en-US" dirty="0" err="1"/>
              <a:t>Cloudman</a:t>
            </a:r>
            <a:endParaRPr lang="en-US" dirty="0"/>
          </a:p>
          <a:p>
            <a:pPr lvl="1" rtl="0" hangingPunct="0"/>
            <a:r>
              <a:rPr lang="en-US" sz="1500" dirty="0">
                <a:hlinkClick r:id="rId3"/>
              </a:rPr>
              <a:t>https://main.g2.bx.psu.edu/u/jeremy/p/galaxy-rna-seq-analysis-exercise</a:t>
            </a:r>
          </a:p>
          <a:p>
            <a:pPr lvl="1" rtl="0" hangingPunct="0"/>
            <a:r>
              <a:rPr lang="en-US" sz="1500" dirty="0" err="1"/>
              <a:t>Trapnell</a:t>
            </a:r>
            <a:r>
              <a:rPr lang="en-US" sz="1500" dirty="0"/>
              <a:t>, C., et. al.. Differential gene and transcript expression analysis of RNA-</a:t>
            </a:r>
            <a:r>
              <a:rPr lang="en-US" sz="1500" dirty="0" err="1"/>
              <a:t>seq</a:t>
            </a:r>
            <a:r>
              <a:rPr lang="en-US" sz="1500" dirty="0"/>
              <a:t> experiments with </a:t>
            </a:r>
            <a:r>
              <a:rPr lang="en-US" sz="1500" dirty="0" err="1"/>
              <a:t>TopHat</a:t>
            </a:r>
            <a:r>
              <a:rPr lang="en-US" sz="1500" dirty="0"/>
              <a:t> and Cufflinks. Nat Protocols. March 1 2012.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END USERS…</a:t>
            </a:r>
          </a:p>
          <a:p>
            <a:r>
              <a:rPr lang="en-US" dirty="0" smtClean="0"/>
              <a:t>Blinking cursors on a black screen make us break out in a cold sweat (i.e. anything remotely resembling command line)</a:t>
            </a:r>
          </a:p>
          <a:p>
            <a:r>
              <a:rPr lang="en-US" dirty="0" smtClean="0"/>
              <a:t>Putty, SOAP, keys etc may mean something different to us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28600" y="1219200"/>
            <a:ext cx="8609647" cy="483976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7086600" y="1143000"/>
            <a:ext cx="2057400" cy="22098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On-line tutorials, guides and workflows invaluable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 l="52080" t="8962" r="18000" b="15362"/>
          <a:stretch>
            <a:fillRect/>
          </a:stretch>
        </p:blipFill>
        <p:spPr>
          <a:xfrm>
            <a:off x="4978207" y="978692"/>
            <a:ext cx="4148833" cy="587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 l="7665" t="15051" r="7030" b="22026"/>
          <a:stretch>
            <a:fillRect/>
          </a:stretch>
        </p:blipFill>
        <p:spPr>
          <a:xfrm>
            <a:off x="331880" y="2736290"/>
            <a:ext cx="4148507" cy="1716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381000" y="0"/>
            <a:ext cx="4267200" cy="381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ct val="45000"/>
              <a:buFont typeface="StarSymbo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Visualization-UCSC</a:t>
            </a:r>
          </a:p>
        </p:txBody>
      </p:sp>
      <p:sp>
        <p:nvSpPr>
          <p:cNvPr id="2050" name="AutoShape 2" descr="Inline imag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Inline imag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 l="29000" r="27000"/>
          <a:stretch>
            <a:fillRect/>
          </a:stretch>
        </p:blipFill>
        <p:spPr bwMode="auto">
          <a:xfrm>
            <a:off x="3733800" y="0"/>
            <a:ext cx="5410200" cy="6916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3514"/>
            <a:ext cx="8229312" cy="11444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Visualization-UCSC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" y="1738803"/>
            <a:ext cx="8763000" cy="49259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7086600" y="4419600"/>
            <a:ext cx="381000" cy="45720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67600" y="4572000"/>
            <a:ext cx="1447800" cy="14773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Epigenetic modifications associated with active transcription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91400" y="4191000"/>
            <a:ext cx="507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TSS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162800" y="4800600"/>
            <a:ext cx="3810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162800" y="5181600"/>
            <a:ext cx="3810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ultimate visualization (for us)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9000" contrast="54000"/>
          </a:blip>
          <a:srcRect l="50362" t="27557" r="26045" b="48221"/>
          <a:stretch>
            <a:fillRect/>
          </a:stretch>
        </p:blipFill>
        <p:spPr bwMode="auto">
          <a:xfrm>
            <a:off x="1920875" y="1390650"/>
            <a:ext cx="6400800" cy="49196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3514"/>
            <a:ext cx="8229312" cy="11444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Issues encountered on the cloud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605095"/>
            <a:ext cx="8229312" cy="4524495"/>
          </a:xfrm>
        </p:spPr>
        <p:txBody>
          <a:bodyPr>
            <a:normAutofit fontScale="85000" lnSpcReduction="200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 smtClean="0"/>
              <a:t>Institutional issues</a:t>
            </a:r>
          </a:p>
          <a:p>
            <a:pPr lvl="1"/>
            <a:r>
              <a:rPr lang="en-US" dirty="0" smtClean="0"/>
              <a:t>IT and </a:t>
            </a:r>
            <a:r>
              <a:rPr lang="en-US" dirty="0" err="1" smtClean="0"/>
              <a:t>bioinformaticians</a:t>
            </a:r>
            <a:r>
              <a:rPr lang="en-US" dirty="0" smtClean="0"/>
              <a:t> not fluent in cloud based computing</a:t>
            </a:r>
          </a:p>
          <a:p>
            <a:pPr lvl="1"/>
            <a:r>
              <a:rPr lang="en-US" dirty="0" smtClean="0"/>
              <a:t>University does not have clear policies about data on the cloud (especially important for clinical data)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Not many issues with using—we have been pretty happy…HOWEVER</a:t>
            </a:r>
          </a:p>
          <a:p>
            <a:pPr lvl="0"/>
            <a:endParaRPr lang="en-US" dirty="0"/>
          </a:p>
          <a:p>
            <a:pPr lvl="0">
              <a:buNone/>
            </a:pPr>
            <a:r>
              <a:rPr lang="en-US" dirty="0" smtClean="0"/>
              <a:t>We have encountered two major issues:</a:t>
            </a:r>
            <a:endParaRPr lang="en-US" dirty="0"/>
          </a:p>
          <a:p>
            <a:pPr lvl="1" rtl="0" hangingPunct="0">
              <a:buNone/>
            </a:pPr>
            <a:endParaRPr lang="en-US" sz="2000" dirty="0"/>
          </a:p>
          <a:p>
            <a:pPr lvl="0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Issue 1 (which led to issue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525963"/>
          </a:xfrm>
        </p:spPr>
        <p:txBody>
          <a:bodyPr/>
          <a:lstStyle/>
          <a:p>
            <a:pPr lvl="1" hangingPunct="0"/>
            <a:r>
              <a:rPr lang="en-US" dirty="0" smtClean="0"/>
              <a:t>Judging capacity planning </a:t>
            </a:r>
            <a:r>
              <a:rPr lang="en-US" sz="2000" dirty="0" smtClean="0"/>
              <a:t>(</a:t>
            </a:r>
            <a:r>
              <a:rPr lang="en-US" sz="2000" dirty="0" smtClean="0">
                <a:hlinkClick r:id="rId2"/>
              </a:rPr>
              <a:t>http://wiki.g2.bx.psu.edu/CloudMan/CapacityPlanning</a:t>
            </a:r>
            <a:r>
              <a:rPr lang="en-US" sz="2000" dirty="0" smtClean="0"/>
              <a:t>)</a:t>
            </a:r>
          </a:p>
        </p:txBody>
      </p:sp>
      <p:pic>
        <p:nvPicPr>
          <p:cNvPr id="4" name="Picture 2" descr="C:\Users\Karen\Downloads\13-2012-04-20-02-10-34.jpg"/>
          <p:cNvPicPr>
            <a:picLocks noChangeAspect="1" noChangeArrowheads="1"/>
          </p:cNvPicPr>
          <p:nvPr/>
        </p:nvPicPr>
        <p:blipFill>
          <a:blip r:embed="rId3" cstate="print"/>
          <a:srcRect t="-2574"/>
          <a:stretch>
            <a:fillRect/>
          </a:stretch>
        </p:blipFill>
        <p:spPr bwMode="auto">
          <a:xfrm>
            <a:off x="533400" y="1752600"/>
            <a:ext cx="7162800" cy="41327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5903893"/>
            <a:ext cx="6885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hangingPunct="0"/>
            <a:r>
              <a:rPr lang="en-US" sz="2000" dirty="0" smtClean="0"/>
              <a:t>We use “Brutus” configuration now:  head=High Memory XL</a:t>
            </a:r>
          </a:p>
          <a:p>
            <a:pPr lvl="8" hangingPunct="0"/>
            <a:r>
              <a:rPr lang="en-US" dirty="0" smtClean="0"/>
              <a:t>Worker(s)=High Memory 2XL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 2: Keys, keys and more keys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1493778">
            <a:off x="1996454" y="2421498"/>
            <a:ext cx="678246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Private Key</a:t>
            </a:r>
            <a:endParaRPr lang="en-US" sz="9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19952023">
            <a:off x="-330764" y="968706"/>
            <a:ext cx="452399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Secret key</a:t>
            </a:r>
            <a:endParaRPr lang="en-US" sz="8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 rot="1252572">
            <a:off x="3342419" y="3743704"/>
            <a:ext cx="41937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Key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9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pair</a:t>
            </a:r>
            <a:endParaRPr lang="en-U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 rot="19062926">
            <a:off x="-159140" y="3249169"/>
            <a:ext cx="52822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Public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Key</a:t>
            </a:r>
            <a:endParaRPr lang="en-US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4724400"/>
            <a:ext cx="568296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Access Key</a:t>
            </a:r>
            <a:endParaRPr lang="en-US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 rot="2181584">
            <a:off x="3481517" y="1419257"/>
            <a:ext cx="658866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Security Key</a:t>
            </a:r>
            <a:endParaRPr lang="en-US" sz="9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0" y="6287869"/>
            <a:ext cx="608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hangingPunct="0"/>
            <a:r>
              <a:rPr lang="en-US" sz="3600" dirty="0" smtClean="0"/>
              <a:t>Connecting EBS to EC2 drives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  <p:bldP spid="8" grpId="0" build="allAtOnce"/>
      <p:bldP spid="9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Keys, keys and more keys</a:t>
            </a:r>
            <a:endParaRPr lang="en-US" dirty="0"/>
          </a:p>
        </p:txBody>
      </p:sp>
      <p:pic>
        <p:nvPicPr>
          <p:cNvPr id="5" name="Content Placeholder 4" descr="IMAG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794" r="9725"/>
          <a:stretch>
            <a:fillRect/>
          </a:stretch>
        </p:blipFill>
        <p:spPr>
          <a:xfrm>
            <a:off x="3505200" y="1524000"/>
            <a:ext cx="5334000" cy="4525963"/>
          </a:xfrm>
        </p:spPr>
      </p:pic>
      <p:sp>
        <p:nvSpPr>
          <p:cNvPr id="6" name="TextBox 5"/>
          <p:cNvSpPr txBox="1"/>
          <p:nvPr/>
        </p:nvSpPr>
        <p:spPr>
          <a:xfrm>
            <a:off x="228600" y="1447800"/>
            <a:ext cx="264579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key(s) do we need for what?</a:t>
            </a:r>
          </a:p>
          <a:p>
            <a:endParaRPr lang="en-US" sz="2400" dirty="0"/>
          </a:p>
          <a:p>
            <a:r>
              <a:rPr lang="en-US" sz="2400" dirty="0" smtClean="0"/>
              <a:t>A bit of difficulty in biologists communicating with technical support (</a:t>
            </a:r>
            <a:r>
              <a:rPr lang="en-US" sz="2400" i="1" dirty="0" smtClean="0"/>
              <a:t>which key??</a:t>
            </a:r>
            <a:r>
              <a:rPr lang="en-US" sz="2400" dirty="0" smtClean="0"/>
              <a:t>)</a:t>
            </a:r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73514"/>
            <a:ext cx="8229312" cy="1144440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Lessons learned and words of advice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605095"/>
            <a:ext cx="8229312" cy="4524495"/>
          </a:xfrm>
        </p:spPr>
        <p:txBody>
          <a:bodyPr>
            <a:normAutofit fontScale="925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Better communication between tech support and the end user would make life easier</a:t>
            </a:r>
          </a:p>
          <a:p>
            <a:pPr lvl="0"/>
            <a:r>
              <a:rPr lang="en-US" dirty="0"/>
              <a:t>Use the tutorial/wiki </a:t>
            </a:r>
            <a:r>
              <a:rPr lang="en-US" sz="2000" dirty="0"/>
              <a:t>(http://wiki.g2.bx.psu.edu/CloudMan)</a:t>
            </a:r>
          </a:p>
          <a:p>
            <a:pPr lvl="0"/>
            <a:r>
              <a:rPr lang="en-US" dirty="0"/>
              <a:t>Capacity planning. Go big</a:t>
            </a:r>
            <a:r>
              <a:rPr lang="en-US" dirty="0" smtClean="0"/>
              <a:t>.</a:t>
            </a:r>
          </a:p>
          <a:p>
            <a:pPr lvl="1" hangingPunct="0"/>
            <a:r>
              <a:rPr lang="en-US" sz="2200" dirty="0" smtClean="0"/>
              <a:t>We like using at least Hi-</a:t>
            </a:r>
            <a:r>
              <a:rPr lang="en-US" sz="2200" dirty="0" err="1" smtClean="0"/>
              <a:t>Mem</a:t>
            </a:r>
            <a:r>
              <a:rPr lang="en-US" sz="2200" dirty="0" smtClean="0"/>
              <a:t> Double XL workers</a:t>
            </a:r>
          </a:p>
          <a:p>
            <a:r>
              <a:rPr lang="en-US" dirty="0" smtClean="0"/>
              <a:t>Keep small head node up and running (EC2) and shunt all jobs to workers—this will avoid mounting issues and data loss.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41942"/>
            <a:ext cx="8229312" cy="76944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Who we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are: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23493" y="941463"/>
            <a:ext cx="8255240" cy="2690480"/>
          </a:xfrm>
        </p:spPr>
        <p:txBody>
          <a:bodyPr wrap="square"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Interested in organization of the nucleus with respect to gene </a:t>
            </a:r>
            <a:r>
              <a:rPr lang="en-US" dirty="0" smtClean="0"/>
              <a:t>regulation</a:t>
            </a:r>
          </a:p>
          <a:p>
            <a:pPr lvl="1"/>
            <a:r>
              <a:rPr lang="en-US" dirty="0" err="1" smtClean="0"/>
              <a:t>Epigenetics</a:t>
            </a:r>
            <a:r>
              <a:rPr lang="en-US" dirty="0" smtClean="0"/>
              <a:t>, transcription, cell biology, structure</a:t>
            </a:r>
          </a:p>
          <a:p>
            <a:pPr lvl="1" rtl="0" hangingPunct="0"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9" descr="happy cell(2)"/>
          <p:cNvPicPr>
            <a:picLocks noChangeAspect="1" noChangeArrowheads="1"/>
          </p:cNvPicPr>
          <p:nvPr/>
        </p:nvPicPr>
        <p:blipFill>
          <a:blip r:embed="rId2" cstate="print"/>
          <a:srcRect l="14552" t="11749"/>
          <a:stretch>
            <a:fillRect/>
          </a:stretch>
        </p:blipFill>
        <p:spPr bwMode="auto">
          <a:xfrm>
            <a:off x="4114800" y="381000"/>
            <a:ext cx="4419600" cy="456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5"/>
          <p:cNvSpPr txBox="1">
            <a:spLocks noChangeArrowheads="1"/>
          </p:cNvSpPr>
          <p:nvPr/>
        </p:nvSpPr>
        <p:spPr bwMode="auto">
          <a:xfrm>
            <a:off x="381000" y="533400"/>
            <a:ext cx="3371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/>
              <a:t>Acknowledgements</a:t>
            </a:r>
            <a:r>
              <a:rPr lang="en-US"/>
              <a:t>:</a:t>
            </a:r>
          </a:p>
        </p:txBody>
      </p:sp>
      <p:sp>
        <p:nvSpPr>
          <p:cNvPr id="65540" name="Title 6"/>
          <p:cNvSpPr>
            <a:spLocks noGrp="1"/>
          </p:cNvSpPr>
          <p:nvPr>
            <p:ph type="title"/>
          </p:nvPr>
        </p:nvSpPr>
        <p:spPr>
          <a:xfrm>
            <a:off x="3733800" y="228600"/>
            <a:ext cx="4724400" cy="1143000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5541" name="Content Placeholder 7"/>
          <p:cNvSpPr>
            <a:spLocks noGrp="1"/>
          </p:cNvSpPr>
          <p:nvPr>
            <p:ph sz="half" idx="1"/>
          </p:nvPr>
        </p:nvSpPr>
        <p:spPr>
          <a:xfrm>
            <a:off x="304800" y="3048000"/>
            <a:ext cx="4267200" cy="3429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US" sz="2000" dirty="0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r>
              <a:rPr lang="en-US" sz="2000" b="1" dirty="0" smtClean="0"/>
              <a:t>Agilent </a:t>
            </a:r>
            <a:r>
              <a:rPr lang="en-US" sz="2000" dirty="0" smtClean="0"/>
              <a:t>(tiled OLIDS-chromosome paints)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	Alice Yamada and team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		</a:t>
            </a:r>
            <a:endParaRPr lang="en-US" sz="2000" dirty="0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r>
              <a:rPr lang="en-US" sz="2400" dirty="0" smtClean="0"/>
              <a:t>	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0" y="1219201"/>
            <a:ext cx="4800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</a:rPr>
              <a:t>Mo </a:t>
            </a:r>
            <a:r>
              <a:rPr lang="en-US" i="1" dirty="0" err="1" smtClean="0">
                <a:solidFill>
                  <a:srgbClr val="FFFF00"/>
                </a:solidFill>
              </a:rPr>
              <a:t>Heydarian</a:t>
            </a:r>
            <a:r>
              <a:rPr lang="en-US" i="1" dirty="0" smtClean="0">
                <a:solidFill>
                  <a:srgbClr val="FFFF00"/>
                </a:solidFill>
              </a:rPr>
              <a:t>- RNA –</a:t>
            </a:r>
            <a:r>
              <a:rPr lang="en-US" i="1" dirty="0" err="1" smtClean="0">
                <a:solidFill>
                  <a:srgbClr val="FFFF00"/>
                </a:solidFill>
              </a:rPr>
              <a:t>seq</a:t>
            </a:r>
            <a:r>
              <a:rPr lang="en-US" i="1" dirty="0" smtClean="0">
                <a:solidFill>
                  <a:srgbClr val="FFFF00"/>
                </a:solidFill>
              </a:rPr>
              <a:t>, </a:t>
            </a:r>
            <a:r>
              <a:rPr lang="en-US" i="1" dirty="0" err="1" smtClean="0">
                <a:solidFill>
                  <a:srgbClr val="FFFF00"/>
                </a:solidFill>
              </a:rPr>
              <a:t>lncRNA</a:t>
            </a:r>
            <a:r>
              <a:rPr lang="en-US" i="1" dirty="0" smtClean="0">
                <a:solidFill>
                  <a:srgbClr val="FFFF00"/>
                </a:solidFill>
              </a:rPr>
              <a:t>, proteome</a:t>
            </a:r>
          </a:p>
          <a:p>
            <a:endParaRPr lang="en-US" i="1" dirty="0" smtClean="0">
              <a:solidFill>
                <a:srgbClr val="FFFF00"/>
              </a:solidFill>
            </a:endParaRPr>
          </a:p>
          <a:p>
            <a:r>
              <a:rPr lang="en-US" i="1" dirty="0" err="1" smtClean="0">
                <a:solidFill>
                  <a:srgbClr val="FFFF00"/>
                </a:solidFill>
              </a:rPr>
              <a:t>Xianrong</a:t>
            </a:r>
            <a:r>
              <a:rPr lang="en-US" i="1" dirty="0" smtClean="0">
                <a:solidFill>
                  <a:srgbClr val="FFFF00"/>
                </a:solidFill>
              </a:rPr>
              <a:t> “Jose” Wong-nuclear structure in aging</a:t>
            </a:r>
          </a:p>
          <a:p>
            <a:endParaRPr lang="en-US" i="1" dirty="0" smtClean="0">
              <a:solidFill>
                <a:srgbClr val="FFFF00"/>
              </a:solidFill>
            </a:endParaRPr>
          </a:p>
          <a:p>
            <a:r>
              <a:rPr lang="en-US" i="1" dirty="0" smtClean="0">
                <a:solidFill>
                  <a:srgbClr val="FFFF00"/>
                </a:solidFill>
              </a:rPr>
              <a:t>Teresa Romeo—</a:t>
            </a:r>
            <a:r>
              <a:rPr lang="en-US" i="1" dirty="0" err="1" smtClean="0">
                <a:solidFill>
                  <a:srgbClr val="FFFF00"/>
                </a:solidFill>
              </a:rPr>
              <a:t>DamID</a:t>
            </a:r>
            <a:r>
              <a:rPr lang="en-US" i="1" dirty="0" smtClean="0">
                <a:solidFill>
                  <a:srgbClr val="FFFF00"/>
                </a:solidFill>
              </a:rPr>
              <a:t> mapping and nuclear structure in development</a:t>
            </a:r>
          </a:p>
          <a:p>
            <a:endParaRPr lang="en-US" i="1" dirty="0" smtClean="0">
              <a:solidFill>
                <a:srgbClr val="FFFF00"/>
              </a:solidFill>
            </a:endParaRPr>
          </a:p>
          <a:p>
            <a:endParaRPr lang="en-US" i="1" dirty="0" smtClean="0">
              <a:solidFill>
                <a:srgbClr val="FFFF00"/>
              </a:solidFill>
            </a:endParaRPr>
          </a:p>
          <a:p>
            <a:endParaRPr lang="en-US" sz="2800" i="1" dirty="0" smtClean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9624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5181600"/>
            <a:ext cx="6678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GALAXY TEAM AND COMMUNITY!!!!!!!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nuclear domains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3953" b="5080"/>
          <a:stretch>
            <a:fillRect/>
          </a:stretch>
        </p:blipFill>
        <p:spPr bwMode="auto">
          <a:xfrm>
            <a:off x="0" y="0"/>
            <a:ext cx="8991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2600" y="5562600"/>
            <a:ext cx="5486400" cy="566738"/>
          </a:xfrm>
        </p:spPr>
        <p:txBody>
          <a:bodyPr>
            <a:normAutofit/>
          </a:bodyPr>
          <a:lstStyle/>
          <a:p>
            <a:r>
              <a:rPr lang="en-US" dirty="0" smtClean="0"/>
              <a:t>Proteins , DNA and RNA are compartmentalized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752600" y="6172200"/>
            <a:ext cx="5486400" cy="304800"/>
          </a:xfrm>
        </p:spPr>
        <p:txBody>
          <a:bodyPr/>
          <a:lstStyle/>
          <a:p>
            <a:r>
              <a:rPr lang="en-US" dirty="0" smtClean="0"/>
              <a:t>‘Nuclear domains’ </a:t>
            </a:r>
            <a:r>
              <a:rPr lang="en-US" dirty="0" err="1" smtClean="0"/>
              <a:t>Spector</a:t>
            </a:r>
            <a:r>
              <a:rPr lang="en-US" dirty="0" smtClean="0"/>
              <a:t>, Journal Cell Science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241942"/>
            <a:ext cx="8229312" cy="76944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Who we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are: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23493" y="941463"/>
            <a:ext cx="8255240" cy="2690480"/>
          </a:xfrm>
        </p:spPr>
        <p:txBody>
          <a:bodyPr wrap="square"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Interested in organization of the nucleus with respect to gene </a:t>
            </a:r>
            <a:r>
              <a:rPr lang="en-US" dirty="0" smtClean="0"/>
              <a:t>regulation</a:t>
            </a:r>
          </a:p>
          <a:p>
            <a:pPr lvl="1"/>
            <a:r>
              <a:rPr lang="en-US" dirty="0" err="1" smtClean="0"/>
              <a:t>Epigenetics</a:t>
            </a:r>
            <a:r>
              <a:rPr lang="en-US" dirty="0" smtClean="0"/>
              <a:t>, transcription, cell biology, structure</a:t>
            </a:r>
          </a:p>
          <a:p>
            <a:pPr lvl="1" rtl="0" hangingPunct="0">
              <a:buNone/>
            </a:pPr>
            <a:endParaRPr lang="en-US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018866" y="3215179"/>
            <a:ext cx="4909066" cy="3109421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sz="2500" dirty="0"/>
              <a:t>Cellular approaches</a:t>
            </a:r>
          </a:p>
          <a:p>
            <a:pPr lvl="1" rtl="0" hangingPunct="0"/>
            <a:r>
              <a:rPr lang="en-US" dirty="0" err="1" smtClean="0"/>
              <a:t>Immuno</a:t>
            </a:r>
            <a:r>
              <a:rPr lang="en-US" dirty="0" smtClean="0"/>
              <a:t>-DNA/RNA-FISH</a:t>
            </a:r>
          </a:p>
          <a:p>
            <a:pPr lvl="1" rtl="0" hangingPunct="0"/>
            <a:r>
              <a:rPr lang="en-US" dirty="0" err="1" smtClean="0"/>
              <a:t>Immunofluorescence</a:t>
            </a:r>
            <a:endParaRPr lang="en-US" dirty="0" smtClean="0"/>
          </a:p>
          <a:p>
            <a:pPr lvl="1" rtl="0" hangingPunct="0"/>
            <a:r>
              <a:rPr lang="en-US" dirty="0" smtClean="0"/>
              <a:t>Phenotype/developmental assays</a:t>
            </a:r>
            <a:endParaRPr lang="en-US" dirty="0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0" y="3200400"/>
            <a:ext cx="4015985" cy="3917006"/>
          </a:xfrm>
        </p:spPr>
        <p:txBody>
          <a:bodyPr>
            <a:normAutofit fontScale="92500"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sz="2500" dirty="0"/>
              <a:t>Molecular approaches</a:t>
            </a:r>
          </a:p>
          <a:p>
            <a:pPr lvl="1" rtl="0" hangingPunct="0"/>
            <a:r>
              <a:rPr lang="en-US" dirty="0" err="1"/>
              <a:t>ChIP-seq</a:t>
            </a:r>
            <a:endParaRPr lang="en-US" dirty="0"/>
          </a:p>
          <a:p>
            <a:pPr lvl="1" rtl="0" hangingPunct="0"/>
            <a:r>
              <a:rPr lang="en-US" dirty="0"/>
              <a:t>Hi-C</a:t>
            </a:r>
          </a:p>
          <a:p>
            <a:pPr lvl="1" rtl="0" hangingPunct="0"/>
            <a:r>
              <a:rPr lang="en-US" dirty="0" err="1"/>
              <a:t>DamID</a:t>
            </a:r>
            <a:r>
              <a:rPr lang="en-US" dirty="0"/>
              <a:t>/</a:t>
            </a:r>
            <a:r>
              <a:rPr lang="en-US" dirty="0" err="1"/>
              <a:t>DamID-seq</a:t>
            </a:r>
            <a:endParaRPr lang="en-US" dirty="0"/>
          </a:p>
          <a:p>
            <a:pPr lvl="1" rtl="0" hangingPunct="0"/>
            <a:r>
              <a:rPr lang="en-US" dirty="0"/>
              <a:t>RNA-</a:t>
            </a:r>
            <a:r>
              <a:rPr lang="en-US" dirty="0" err="1"/>
              <a:t>seq</a:t>
            </a:r>
            <a:endParaRPr lang="en-US" dirty="0"/>
          </a:p>
          <a:p>
            <a:pPr lvl="1" rtl="0" hangingPunct="0"/>
            <a:r>
              <a:rPr lang="en-US" dirty="0" err="1"/>
              <a:t>SmallRNA-seq</a:t>
            </a:r>
            <a:endParaRPr lang="en-US" dirty="0"/>
          </a:p>
          <a:p>
            <a:pPr lvl="1" rtl="0" hangingPunct="0"/>
            <a:r>
              <a:rPr lang="en-US" dirty="0"/>
              <a:t>Proteomics</a:t>
            </a:r>
          </a:p>
          <a:p>
            <a:pPr lvl="0"/>
            <a:endParaRPr lang="en-US" dirty="0"/>
          </a:p>
        </p:txBody>
      </p:sp>
      <p:sp>
        <p:nvSpPr>
          <p:cNvPr id="9" name="Striped Right Arrow 8"/>
          <p:cNvSpPr/>
          <p:nvPr/>
        </p:nvSpPr>
        <p:spPr>
          <a:xfrm>
            <a:off x="3429000" y="3733800"/>
            <a:ext cx="1866828" cy="152016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r>
              <a:rPr lang="en-US" sz="2400" b="1" dirty="0" smtClean="0">
                <a:solidFill>
                  <a:schemeClr val="bg2"/>
                </a:solidFill>
              </a:rPr>
              <a:t>GALAXY</a:t>
            </a:r>
            <a:endParaRPr lang="en-US" sz="2400" b="1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09127" y="3906162"/>
            <a:ext cx="3111380" cy="865185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sz="2500" dirty="0"/>
              <a:t>Validation , cellular and functional Assays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200" y="533400"/>
            <a:ext cx="8382000" cy="5715000"/>
          </a:xfrm>
        </p:spPr>
        <p:txBody>
          <a:bodyPr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r>
              <a:rPr lang="en-US" dirty="0"/>
              <a:t>We need to be able to make sense of our billions of NGS </a:t>
            </a:r>
            <a:r>
              <a:rPr lang="en-US" dirty="0" smtClean="0"/>
              <a:t>reads</a:t>
            </a:r>
          </a:p>
          <a:p>
            <a:pPr lvl="0">
              <a:buNone/>
            </a:pPr>
            <a:r>
              <a:rPr lang="en-US" dirty="0" smtClean="0"/>
              <a:t>Why Galaxy?</a:t>
            </a:r>
            <a:endParaRPr lang="en-US" dirty="0"/>
          </a:p>
          <a:p>
            <a:pPr lvl="1" rtl="0" hangingPunct="0">
              <a:buNone/>
            </a:pPr>
            <a:r>
              <a:rPr lang="en-US" dirty="0"/>
              <a:t>We need to perform the analysis</a:t>
            </a:r>
          </a:p>
          <a:p>
            <a:pPr lvl="2" rtl="0" hangingPunct="0"/>
            <a:r>
              <a:rPr lang="en-US" dirty="0"/>
              <a:t>Lack of </a:t>
            </a:r>
            <a:r>
              <a:rPr lang="en-US" dirty="0" err="1"/>
              <a:t>bioinformatician</a:t>
            </a:r>
            <a:r>
              <a:rPr lang="en-US" dirty="0"/>
              <a:t> </a:t>
            </a:r>
            <a:r>
              <a:rPr lang="en-US" dirty="0" smtClean="0"/>
              <a:t>availability</a:t>
            </a:r>
          </a:p>
          <a:p>
            <a:pPr lvl="2" rtl="0" hangingPunct="0"/>
            <a:r>
              <a:rPr lang="en-US" dirty="0" smtClean="0"/>
              <a:t>We need to understand what is being done to our data</a:t>
            </a:r>
            <a:endParaRPr lang="en-US" dirty="0"/>
          </a:p>
          <a:p>
            <a:pPr lvl="2" rtl="0" hangingPunct="0"/>
            <a:r>
              <a:rPr lang="en-US" dirty="0"/>
              <a:t>Create “workflows” and infrastructure for the lab (and the community)</a:t>
            </a:r>
          </a:p>
          <a:p>
            <a:pPr lvl="2" rtl="0" hangingPunct="0"/>
            <a:r>
              <a:rPr lang="en-US" dirty="0"/>
              <a:t>Additional </a:t>
            </a:r>
            <a:r>
              <a:rPr lang="en-US" dirty="0" smtClean="0"/>
              <a:t>and portable skill </a:t>
            </a:r>
            <a:r>
              <a:rPr lang="en-US" dirty="0"/>
              <a:t>set for trainees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81000" y="381000"/>
            <a:ext cx="8229312" cy="11444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Analysis </a:t>
            </a:r>
            <a:r>
              <a:rPr lang="en-US" dirty="0" smtClean="0"/>
              <a:t>options using Galaxy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605095"/>
            <a:ext cx="4015985" cy="4524495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On a </a:t>
            </a:r>
            <a:r>
              <a:rPr lang="en-US" dirty="0" smtClean="0"/>
              <a:t>cluster/local instance</a:t>
            </a:r>
            <a:endParaRPr lang="en-US" dirty="0"/>
          </a:p>
          <a:p>
            <a:pPr lvl="1" rtl="0" hangingPunct="0"/>
            <a:r>
              <a:rPr lang="en-US" dirty="0"/>
              <a:t>Resources</a:t>
            </a:r>
          </a:p>
          <a:p>
            <a:pPr lvl="2" rtl="0" hangingPunct="0"/>
            <a:r>
              <a:rPr lang="en-US" dirty="0"/>
              <a:t>Expertise ($$$)</a:t>
            </a:r>
          </a:p>
          <a:p>
            <a:pPr lvl="2" rtl="0" hangingPunct="0"/>
            <a:r>
              <a:rPr lang="en-US" dirty="0"/>
              <a:t>Space ($$$)</a:t>
            </a:r>
          </a:p>
          <a:p>
            <a:pPr lvl="2" rtl="0" hangingPunct="0"/>
            <a:r>
              <a:rPr lang="en-US" dirty="0"/>
              <a:t>Access</a:t>
            </a:r>
          </a:p>
          <a:p>
            <a:pPr lvl="1" rtl="0" hangingPunct="0"/>
            <a:r>
              <a:rPr lang="en-US" dirty="0"/>
              <a:t>Command line....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5128015" y="1605095"/>
            <a:ext cx="4015985" cy="4524495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Galaxy </a:t>
            </a:r>
            <a:r>
              <a:rPr lang="en-US" dirty="0" err="1" smtClean="0"/>
              <a:t>Cloudman</a:t>
            </a:r>
            <a:endParaRPr lang="en-US" dirty="0" smtClean="0"/>
          </a:p>
          <a:p>
            <a:pPr lvl="1"/>
            <a:r>
              <a:rPr lang="en-US" dirty="0" smtClean="0"/>
              <a:t>we do not have to maintain!!</a:t>
            </a:r>
          </a:p>
          <a:p>
            <a:pPr lvl="1"/>
            <a:r>
              <a:rPr lang="en-US" dirty="0" smtClean="0"/>
              <a:t>Portable </a:t>
            </a:r>
          </a:p>
          <a:p>
            <a:pPr lvl="1"/>
            <a:r>
              <a:rPr lang="en-US" dirty="0" smtClean="0"/>
              <a:t>‘pre-packaged’</a:t>
            </a:r>
            <a:endParaRPr lang="en-US" dirty="0"/>
          </a:p>
          <a:p>
            <a:pPr lvl="1" rtl="0" hangingPunct="0"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81000" y="0"/>
            <a:ext cx="8229312" cy="2123658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en-US" dirty="0" smtClean="0"/>
              <a:t>Additional Benefits </a:t>
            </a:r>
            <a:r>
              <a:rPr lang="en-US" dirty="0"/>
              <a:t>U</a:t>
            </a:r>
            <a:r>
              <a:rPr lang="en-US" dirty="0" smtClean="0"/>
              <a:t>sing Galaxy </a:t>
            </a:r>
            <a:r>
              <a:rPr lang="en-US" dirty="0" err="1" smtClean="0"/>
              <a:t>Cloudman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04800" y="2209800"/>
            <a:ext cx="8229312" cy="4385816"/>
          </a:xfrm>
        </p:spPr>
        <p:txBody>
          <a:bodyPr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1" rtl="0" hangingPunct="0"/>
            <a:r>
              <a:rPr lang="en-US" dirty="0" smtClean="0"/>
              <a:t>User </a:t>
            </a:r>
            <a:r>
              <a:rPr lang="en-US" dirty="0"/>
              <a:t>community </a:t>
            </a:r>
            <a:r>
              <a:rPr lang="en-US" sz="1400" dirty="0"/>
              <a:t>(</a:t>
            </a:r>
            <a:r>
              <a:rPr lang="en-US" sz="1400" dirty="0">
                <a:solidFill>
                  <a:schemeClr val="accent1"/>
                </a:solidFill>
              </a:rPr>
              <a:t>http://wiki.g2.bx.psu.edu/Learn/Screencasts</a:t>
            </a:r>
            <a:r>
              <a:rPr lang="en-US" sz="1400" dirty="0"/>
              <a:t>)</a:t>
            </a:r>
          </a:p>
          <a:p>
            <a:pPr lvl="1" rtl="0" hangingPunct="0"/>
            <a:r>
              <a:rPr lang="en-US" dirty="0"/>
              <a:t>Graphical user interface</a:t>
            </a:r>
          </a:p>
          <a:p>
            <a:pPr lvl="1" rtl="0" hangingPunct="0"/>
            <a:r>
              <a:rPr lang="en-US" dirty="0"/>
              <a:t>Intuitive packages</a:t>
            </a:r>
          </a:p>
          <a:p>
            <a:pPr lvl="1" rtl="0" hangingPunct="0"/>
            <a:r>
              <a:rPr lang="en-US" dirty="0"/>
              <a:t>Alleviates </a:t>
            </a:r>
            <a:r>
              <a:rPr lang="en-US" dirty="0" smtClean="0"/>
              <a:t>dependency </a:t>
            </a:r>
            <a:r>
              <a:rPr lang="en-US" dirty="0"/>
              <a:t>on external resources</a:t>
            </a:r>
          </a:p>
          <a:p>
            <a:pPr lvl="1" rtl="0" hangingPunct="0"/>
            <a:r>
              <a:rPr lang="en-US" dirty="0"/>
              <a:t>Scalability perfect for intermittent </a:t>
            </a:r>
            <a:r>
              <a:rPr lang="en-US" dirty="0" smtClean="0"/>
              <a:t>need and smaller laboratories</a:t>
            </a:r>
            <a:endParaRPr lang="en-US" dirty="0"/>
          </a:p>
          <a:p>
            <a:pPr lvl="1" rtl="0" hangingPunct="0"/>
            <a:r>
              <a:rPr lang="en-US" dirty="0"/>
              <a:t>Extensively vetted  </a:t>
            </a:r>
            <a:r>
              <a:rPr lang="en-US" dirty="0" smtClean="0"/>
              <a:t>tools </a:t>
            </a:r>
            <a:r>
              <a:rPr lang="en-US" dirty="0" err="1" smtClean="0"/>
              <a:t>avaialble</a:t>
            </a:r>
            <a:endParaRPr lang="en-US" dirty="0"/>
          </a:p>
          <a:p>
            <a:pPr lvl="1" rtl="0" hangingPunct="0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 noGrp="1"/>
          </p:cNvSpPr>
          <p:nvPr>
            <p:ph type="subTitle" idx="4294967295"/>
          </p:nvPr>
        </p:nvSpPr>
        <p:spPr>
          <a:xfrm>
            <a:off x="0" y="273514"/>
            <a:ext cx="8229312" cy="5856076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indent="0" algn="ctr">
              <a:buNone/>
            </a:pPr>
            <a:r>
              <a:rPr lang="en-US" dirty="0" smtClean="0"/>
              <a:t>Two examples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4BACC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</TotalTime>
  <Words>1341</Words>
  <Application>Microsoft Macintosh PowerPoint</Application>
  <PresentationFormat>On-screen Show (4:3)</PresentationFormat>
  <Paragraphs>169</Paragraphs>
  <Slides>30</Slides>
  <Notes>15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Biologists on the cloud</vt:lpstr>
      <vt:lpstr>Warning!!!</vt:lpstr>
      <vt:lpstr>Who we are:</vt:lpstr>
      <vt:lpstr>Proteins , DNA and RNA are compartmentalized</vt:lpstr>
      <vt:lpstr>Who we are:</vt:lpstr>
      <vt:lpstr>Slide 6</vt:lpstr>
      <vt:lpstr>Analysis options using Galaxy</vt:lpstr>
      <vt:lpstr>Additional Benefits Using Galaxy Cloudman  </vt:lpstr>
      <vt:lpstr>Slide 9</vt:lpstr>
      <vt:lpstr>DamID-seq</vt:lpstr>
      <vt:lpstr>Strategy: DamID</vt:lpstr>
      <vt:lpstr>DNA Adenine Methylase Identification DamID</vt:lpstr>
      <vt:lpstr>Slide 13</vt:lpstr>
      <vt:lpstr>Slide 14</vt:lpstr>
      <vt:lpstr>Slide 15</vt:lpstr>
      <vt:lpstr>Verification of workflow/analysis by comparing DamID-seq with DamID-tiled array</vt:lpstr>
      <vt:lpstr> We want to do more of the ‘fun’ stuff with bioinformaticians—</vt:lpstr>
      <vt:lpstr>Probes were made to LADed regions (red, Cy3) and unLADed regions (cyan, Cy5)</vt:lpstr>
      <vt:lpstr>RNA-seq</vt:lpstr>
      <vt:lpstr>On-line tutorials, guides and workflows invaluable</vt:lpstr>
      <vt:lpstr>Slide 21</vt:lpstr>
      <vt:lpstr>Slide 22</vt:lpstr>
      <vt:lpstr>Visualization-UCSC</vt:lpstr>
      <vt:lpstr>The ultimate visualization (for us)</vt:lpstr>
      <vt:lpstr>Issues encountered on the cloud</vt:lpstr>
      <vt:lpstr>Issue 1 (which led to issue 2)</vt:lpstr>
      <vt:lpstr>Issue 2: Keys, keys and more keys</vt:lpstr>
      <vt:lpstr>Keys, keys and more keys</vt:lpstr>
      <vt:lpstr>Lessons learned and words of advice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Biologists on the cloud</dc:title>
  <dc:creator>Karen</dc:creator>
  <cp:lastModifiedBy>Dave Clements</cp:lastModifiedBy>
  <cp:revision>7</cp:revision>
  <dcterms:created xsi:type="dcterms:W3CDTF">2012-08-16T16:10:30Z</dcterms:created>
  <dcterms:modified xsi:type="dcterms:W3CDTF">2012-08-16T16:11:11Z</dcterms:modified>
</cp:coreProperties>
</file>