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handoutMasterIdLst>
    <p:handoutMasterId r:id="rId26"/>
  </p:handoutMasterIdLst>
  <p:sldIdLst>
    <p:sldId id="256" r:id="rId3"/>
    <p:sldId id="257" r:id="rId4"/>
    <p:sldId id="285" r:id="rId5"/>
    <p:sldId id="280" r:id="rId6"/>
    <p:sldId id="286" r:id="rId7"/>
    <p:sldId id="267" r:id="rId8"/>
    <p:sldId id="259" r:id="rId9"/>
    <p:sldId id="264" r:id="rId10"/>
    <p:sldId id="261" r:id="rId11"/>
    <p:sldId id="268" r:id="rId12"/>
    <p:sldId id="269" r:id="rId13"/>
    <p:sldId id="281" r:id="rId14"/>
    <p:sldId id="282" r:id="rId15"/>
    <p:sldId id="284" r:id="rId16"/>
    <p:sldId id="270" r:id="rId17"/>
    <p:sldId id="271" r:id="rId18"/>
    <p:sldId id="273" r:id="rId19"/>
    <p:sldId id="279" r:id="rId20"/>
    <p:sldId id="274" r:id="rId21"/>
    <p:sldId id="276" r:id="rId22"/>
    <p:sldId id="278" r:id="rId23"/>
    <p:sldId id="277" r:id="rId24"/>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srael Steinfeld" initials="ט"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789" autoAdjust="0"/>
  </p:normalViewPr>
  <p:slideViewPr>
    <p:cSldViewPr>
      <p:cViewPr>
        <p:scale>
          <a:sx n="100" d="100"/>
          <a:sy n="100" d="100"/>
        </p:scale>
        <p:origin x="-1932" y="-16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commentAuthors" Target="commentAuthors.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8438FECA-4610-49D8-9F69-5DF555DAB0A2}" type="datetimeFigureOut">
              <a:rPr lang="en-US" smtClean="0"/>
              <a:t>7/30/2012</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7A26C7F-16BC-4612-ADCC-23F88B68AFAD}" type="slidenum">
              <a:rPr lang="en-US" smtClean="0"/>
              <a:t>‹#›</a:t>
            </a:fld>
            <a:endParaRPr lang="en-US"/>
          </a:p>
        </p:txBody>
      </p:sp>
    </p:spTree>
    <p:extLst>
      <p:ext uri="{BB962C8B-B14F-4D97-AF65-F5344CB8AC3E}">
        <p14:creationId xmlns:p14="http://schemas.microsoft.com/office/powerpoint/2010/main" val="37416815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0"/>
            <a:ext cx="3056414" cy="465455"/>
          </a:xfrm>
          <a:prstGeom prst="rect">
            <a:avLst/>
          </a:prstGeom>
        </p:spPr>
        <p:txBody>
          <a:bodyPr vert="horz" lIns="93497" tIns="46749" rIns="93497" bIns="46749" rtlCol="0"/>
          <a:lstStyle>
            <a:lvl1pPr algn="r">
              <a:defRPr sz="1200"/>
            </a:lvl1pPr>
          </a:lstStyle>
          <a:p>
            <a:fld id="{73636389-C905-4181-BF3B-6D225CE73ADE}" type="datetimeFigureOut">
              <a:rPr lang="en-US" smtClean="0"/>
              <a:t>7/30/2012</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7" tIns="46749" rIns="93497" bIns="467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29"/>
            <a:ext cx="3056414" cy="465455"/>
          </a:xfrm>
          <a:prstGeom prst="rect">
            <a:avLst/>
          </a:prstGeom>
        </p:spPr>
        <p:txBody>
          <a:bodyPr vert="horz" lIns="93497" tIns="46749" rIns="93497" bIns="46749" rtlCol="0" anchor="b"/>
          <a:lstStyle>
            <a:lvl1pPr algn="r">
              <a:defRPr sz="1200"/>
            </a:lvl1pPr>
          </a:lstStyle>
          <a:p>
            <a:fld id="{416D6939-85AF-4CE8-8D99-417D74C4597A}" type="slidenum">
              <a:rPr lang="en-US" smtClean="0"/>
              <a:t>‹#›</a:t>
            </a:fld>
            <a:endParaRPr lang="en-US"/>
          </a:p>
        </p:txBody>
      </p:sp>
    </p:spTree>
    <p:extLst>
      <p:ext uri="{BB962C8B-B14F-4D97-AF65-F5344CB8AC3E}">
        <p14:creationId xmlns:p14="http://schemas.microsoft.com/office/powerpoint/2010/main" val="3521552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5308" indent="-175308">
              <a:buFont typeface="Arial" charset="0"/>
              <a:buChar char="•"/>
            </a:pPr>
            <a:r>
              <a:rPr lang="en-US" baseline="0" dirty="0" smtClean="0"/>
              <a:t>My Name is …</a:t>
            </a:r>
          </a:p>
          <a:p>
            <a:pPr marL="175308" indent="-175308">
              <a:buFont typeface="Arial" charset="0"/>
              <a:buChar char="•"/>
            </a:pPr>
            <a:r>
              <a:rPr lang="en-US" baseline="0" dirty="0" smtClean="0"/>
              <a:t>I works at Agilent Labs, Tel –Aviv.</a:t>
            </a:r>
          </a:p>
          <a:p>
            <a:pPr marL="175308" indent="-175308">
              <a:buFont typeface="Arial" charset="0"/>
              <a:buChar char="•"/>
            </a:pPr>
            <a:r>
              <a:rPr lang="en-US" baseline="0" dirty="0" smtClean="0"/>
              <a:t>Thanks to the c</a:t>
            </a:r>
            <a:r>
              <a:rPr lang="en-US" dirty="0" smtClean="0"/>
              <a:t>ommittee for letting</a:t>
            </a:r>
            <a:r>
              <a:rPr lang="en-US" baseline="0" dirty="0" smtClean="0"/>
              <a:t> me speak hear, it is great honor. </a:t>
            </a:r>
          </a:p>
          <a:p>
            <a:pPr marL="175308" indent="-175308">
              <a:buFont typeface="Arial" charset="0"/>
              <a:buChar char="•"/>
            </a:pPr>
            <a:r>
              <a:rPr lang="en-US" dirty="0" smtClean="0"/>
              <a:t>Today</a:t>
            </a:r>
            <a:r>
              <a:rPr lang="en-US" baseline="0" dirty="0" smtClean="0"/>
              <a:t> I will talk about a “loaded” subject, related to the on-going struggle between Linux and Windows, where Galaxy is just one “front line”.</a:t>
            </a:r>
          </a:p>
          <a:p>
            <a:pPr marL="175308" indent="-175308">
              <a:buFont typeface="Arial" charset="0"/>
              <a:buChar char="•"/>
            </a:pPr>
            <a:r>
              <a:rPr lang="en-US" baseline="0" dirty="0" smtClean="0"/>
              <a:t>So, lets start..</a:t>
            </a:r>
          </a:p>
          <a:p>
            <a:pPr marL="175308" indent="-175308">
              <a:buFont typeface="Arial" charset="0"/>
              <a:buChar char="•"/>
            </a:pPr>
            <a:endParaRPr lang="en-US" baseline="0" dirty="0" smtClean="0"/>
          </a:p>
        </p:txBody>
      </p:sp>
      <p:sp>
        <p:nvSpPr>
          <p:cNvPr id="4" name="Slide Number Placeholder 3"/>
          <p:cNvSpPr>
            <a:spLocks noGrp="1"/>
          </p:cNvSpPr>
          <p:nvPr>
            <p:ph type="sldNum" sz="quarter" idx="10"/>
          </p:nvPr>
        </p:nvSpPr>
        <p:spPr/>
        <p:txBody>
          <a:bodyPr/>
          <a:lstStyle/>
          <a:p>
            <a:fld id="{416D6939-85AF-4CE8-8D99-417D74C4597A}" type="slidenum">
              <a:rPr lang="en-US" smtClean="0"/>
              <a:t>1</a:t>
            </a:fld>
            <a:endParaRPr lang="en-US"/>
          </a:p>
        </p:txBody>
      </p:sp>
    </p:spTree>
    <p:extLst>
      <p:ext uri="{BB962C8B-B14F-4D97-AF65-F5344CB8AC3E}">
        <p14:creationId xmlns:p14="http://schemas.microsoft.com/office/powerpoint/2010/main" val="2299901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There is no argue on that Galaxy is a great framework, for bioinformatics </a:t>
            </a:r>
            <a:r>
              <a:rPr lang="en-US" dirty="0" smtClean="0"/>
              <a:t>researchers</a:t>
            </a:r>
            <a:r>
              <a:rPr lang="en-US" baseline="0" dirty="0" smtClean="0"/>
              <a:t>, </a:t>
            </a:r>
          </a:p>
          <a:p>
            <a:r>
              <a:rPr lang="en-US" baseline="0" dirty="0" smtClean="0"/>
              <a:t>especially for those who don’t wish to “dirty” their hands with “low level” scripting and tools configurations…</a:t>
            </a:r>
          </a:p>
          <a:p>
            <a:endParaRPr lang="en-US" baseline="0" dirty="0" smtClean="0"/>
          </a:p>
          <a:p>
            <a:r>
              <a:rPr lang="en-US" baseline="0" dirty="0" smtClean="0"/>
              <a:t>But if you are a Galaxy administrator, there is a need for a crucial decision to be made before installing you’re a local instance of Galaxy:  And that is which OS to install Galaxy on ?</a:t>
            </a:r>
          </a:p>
          <a:p>
            <a:r>
              <a:rPr lang="en-US" baseline="0" dirty="0" smtClean="0"/>
              <a:t>The main advantage at Linux based Galaxy is ,of course,  the great community support.</a:t>
            </a:r>
          </a:p>
          <a:p>
            <a:r>
              <a:rPr lang="en-US" baseline="0" dirty="0" smtClean="0"/>
              <a:t>Moreover, at Agilent we use Galaxy mainly for RNA-</a:t>
            </a:r>
            <a:r>
              <a:rPr lang="en-US" baseline="0" dirty="0" err="1" smtClean="0"/>
              <a:t>seq</a:t>
            </a:r>
            <a:r>
              <a:rPr lang="en-US" baseline="0" dirty="0" smtClean="0"/>
              <a:t> research, where there are already many ready-to-use pre-compiled Linux tools available.</a:t>
            </a:r>
          </a:p>
          <a:p>
            <a:r>
              <a:rPr lang="en-US" baseline="0" dirty="0" smtClean="0"/>
              <a:t>On the other hand, there is no support for Windows based Galaxy and you are more or less “on your own” … </a:t>
            </a:r>
          </a:p>
          <a:p>
            <a:r>
              <a:rPr lang="en-US" baseline="0" dirty="0" smtClean="0"/>
              <a:t>So, we didn’t have a real choice and, surprisingly, we chose Linux.</a:t>
            </a:r>
          </a:p>
          <a:p>
            <a:endParaRPr lang="en-US" baseline="0" dirty="0" smtClean="0"/>
          </a:p>
          <a:p>
            <a:endParaRPr lang="en-US" baseline="0" dirty="0" smtClean="0">
              <a:sym typeface="Wingdings" pitchFamily="2" charset="2"/>
            </a:endParaRPr>
          </a:p>
          <a:p>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2</a:t>
            </a:fld>
            <a:endParaRPr lang="en-US"/>
          </a:p>
        </p:txBody>
      </p:sp>
    </p:spTree>
    <p:extLst>
      <p:ext uri="{BB962C8B-B14F-4D97-AF65-F5344CB8AC3E}">
        <p14:creationId xmlns:p14="http://schemas.microsoft.com/office/powerpoint/2010/main" val="725333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However, there are tools that work only on Windows and therefore cannot be easily integrated into Galaxy workflows.</a:t>
            </a:r>
          </a:p>
          <a:p>
            <a:endParaRPr lang="en-US" baseline="0" dirty="0" smtClean="0"/>
          </a:p>
          <a:p>
            <a:r>
              <a:rPr lang="en-US" baseline="0" dirty="0" smtClean="0"/>
              <a:t>we seriously believe that Galaxy should be accessible and relevant for all developers, even if they chose the wrong OS </a:t>
            </a:r>
            <a:r>
              <a:rPr lang="en-US" baseline="0" dirty="0" smtClean="0">
                <a:sym typeface="Wingdings" pitchFamily="2" charset="2"/>
              </a:rPr>
              <a:t></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3</a:t>
            </a:fld>
            <a:endParaRPr lang="en-US"/>
          </a:p>
        </p:txBody>
      </p:sp>
    </p:spTree>
    <p:extLst>
      <p:ext uri="{BB962C8B-B14F-4D97-AF65-F5344CB8AC3E}">
        <p14:creationId xmlns:p14="http://schemas.microsoft.com/office/powerpoint/2010/main" val="3842193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Let me give you a little</a:t>
            </a:r>
            <a:r>
              <a:rPr lang="en-US" sz="1200" baseline="0" dirty="0" smtClean="0"/>
              <a:t> contexts on the stuff we are doing with on Agilent Labs…</a:t>
            </a:r>
            <a:endParaRPr lang="en-US" sz="1200" dirty="0" smtClean="0"/>
          </a:p>
          <a:p>
            <a:r>
              <a:rPr lang="en-US" sz="1200" dirty="0" smtClean="0"/>
              <a:t>At </a:t>
            </a:r>
            <a:r>
              <a:rPr lang="en-US" sz="1200" dirty="0"/>
              <a:t>Agilent labs, we have both Linux and Windows developers. </a:t>
            </a:r>
          </a:p>
          <a:p>
            <a:r>
              <a:rPr lang="en-US" sz="1200" dirty="0"/>
              <a:t>RNA-</a:t>
            </a:r>
            <a:r>
              <a:rPr lang="en-US" sz="1200" dirty="0" err="1"/>
              <a:t>seq</a:t>
            </a:r>
            <a:r>
              <a:rPr lang="en-US" sz="1200" dirty="0"/>
              <a:t> analysis tool are mostly developed under Linux.</a:t>
            </a:r>
          </a:p>
          <a:p>
            <a:r>
              <a:rPr lang="en-US" sz="1200" dirty="0"/>
              <a:t>In contrast, Mass Spectrometry data analysis tools are typically written in .NET framework. </a:t>
            </a:r>
          </a:p>
          <a:p>
            <a:r>
              <a:rPr lang="en-US" sz="1200" dirty="0"/>
              <a:t>One such example is Agilent Spectrum Mill software, which contains a large set of tools for the analysis of data measured by the mass spectrometer. </a:t>
            </a:r>
          </a:p>
          <a:p>
            <a:r>
              <a:rPr lang="en-US" sz="1200" dirty="0"/>
              <a:t>Those tools are available only for Windows, and if we wish to integrate them into Galaxy , we first have to find a way to run them under Linux.</a:t>
            </a:r>
          </a:p>
          <a:p>
            <a:endParaRPr lang="en-US" sz="1200" dirty="0"/>
          </a:p>
        </p:txBody>
      </p:sp>
      <p:sp>
        <p:nvSpPr>
          <p:cNvPr id="4" name="Slide Number Placeholder 3"/>
          <p:cNvSpPr>
            <a:spLocks noGrp="1"/>
          </p:cNvSpPr>
          <p:nvPr>
            <p:ph type="sldNum" sz="quarter" idx="10"/>
          </p:nvPr>
        </p:nvSpPr>
        <p:spPr/>
        <p:txBody>
          <a:bodyPr/>
          <a:lstStyle/>
          <a:p>
            <a:fld id="{416D6939-85AF-4CE8-8D99-417D74C4597A}" type="slidenum">
              <a:rPr lang="en-US" smtClean="0"/>
              <a:t>4</a:t>
            </a:fld>
            <a:endParaRPr lang="en-US"/>
          </a:p>
        </p:txBody>
      </p:sp>
    </p:spTree>
    <p:extLst>
      <p:ext uri="{BB962C8B-B14F-4D97-AF65-F5344CB8AC3E}">
        <p14:creationId xmlns:p14="http://schemas.microsoft.com/office/powerpoint/2010/main" val="799882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problems occurs when we are dealing with tools that refers to </a:t>
            </a:r>
            <a:r>
              <a:rPr lang="en-US" dirty="0" smtClean="0"/>
              <a:t>Dynamic Link Libraries</a:t>
            </a:r>
            <a:r>
              <a:rPr lang="en-US" baseline="0" dirty="0" smtClean="0"/>
              <a:t> (or </a:t>
            </a:r>
            <a:r>
              <a:rPr lang="en-US" baseline="0" dirty="0" err="1" smtClean="0"/>
              <a:t>Dlls</a:t>
            </a:r>
            <a:r>
              <a:rPr lang="en-US" baseline="0" dirty="0" smtClean="0"/>
              <a:t>).  </a:t>
            </a:r>
          </a:p>
          <a:p>
            <a:r>
              <a:rPr lang="en-US" baseline="0" dirty="0" smtClean="0"/>
              <a:t>Those libraries are already compiled to Windows specific platform and cannot directly executed on Linux.</a:t>
            </a:r>
          </a:p>
          <a:p>
            <a:r>
              <a:rPr lang="en-US" baseline="0" dirty="0" smtClean="0"/>
              <a:t>Furthermore, at Agilent we have large developers community that is developing new tools at Microsoft </a:t>
            </a:r>
            <a:r>
              <a:rPr lang="en-US" baseline="0" dirty="0" err="1" smtClean="0"/>
              <a:t>.Net</a:t>
            </a:r>
            <a:r>
              <a:rPr lang="en-US" baseline="0" dirty="0" smtClean="0"/>
              <a:t> framework.</a:t>
            </a:r>
          </a:p>
        </p:txBody>
      </p:sp>
      <p:sp>
        <p:nvSpPr>
          <p:cNvPr id="4" name="Slide Number Placeholder 3"/>
          <p:cNvSpPr>
            <a:spLocks noGrp="1"/>
          </p:cNvSpPr>
          <p:nvPr>
            <p:ph type="sldNum" sz="quarter" idx="10"/>
          </p:nvPr>
        </p:nvSpPr>
        <p:spPr/>
        <p:txBody>
          <a:bodyPr/>
          <a:lstStyle/>
          <a:p>
            <a:fld id="{416D6939-85AF-4CE8-8D99-417D74C4597A}" type="slidenum">
              <a:rPr lang="en-US" smtClean="0"/>
              <a:t>5</a:t>
            </a:fld>
            <a:endParaRPr lang="en-US"/>
          </a:p>
        </p:txBody>
      </p:sp>
    </p:spTree>
    <p:extLst>
      <p:ext uri="{BB962C8B-B14F-4D97-AF65-F5344CB8AC3E}">
        <p14:creationId xmlns:p14="http://schemas.microsoft.com/office/powerpoint/2010/main" val="2877431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finally, we came</a:t>
            </a:r>
            <a:r>
              <a:rPr lang="en-US" baseline="0" dirty="0" smtClean="0"/>
              <a:t> up with question:</a:t>
            </a:r>
          </a:p>
          <a:p>
            <a:r>
              <a:rPr lang="en-US" baseline="0" dirty="0" smtClean="0"/>
              <a:t>Do we really have to choose?</a:t>
            </a:r>
          </a:p>
          <a:p>
            <a:r>
              <a:rPr lang="en-US" baseline="0" dirty="0" smtClean="0"/>
              <a:t>Do we really have to decide between Linux-based Galaxy to Windows-Based one? </a:t>
            </a:r>
          </a:p>
        </p:txBody>
      </p:sp>
      <p:sp>
        <p:nvSpPr>
          <p:cNvPr id="4" name="Slide Number Placeholder 3"/>
          <p:cNvSpPr>
            <a:spLocks noGrp="1"/>
          </p:cNvSpPr>
          <p:nvPr>
            <p:ph type="sldNum" sz="quarter" idx="10"/>
          </p:nvPr>
        </p:nvSpPr>
        <p:spPr/>
        <p:txBody>
          <a:bodyPr/>
          <a:lstStyle/>
          <a:p>
            <a:fld id="{416D6939-85AF-4CE8-8D99-417D74C4597A}" type="slidenum">
              <a:rPr lang="en-US" smtClean="0"/>
              <a:t>6</a:t>
            </a:fld>
            <a:endParaRPr lang="en-US"/>
          </a:p>
        </p:txBody>
      </p:sp>
    </p:spTree>
    <p:extLst>
      <p:ext uri="{BB962C8B-B14F-4D97-AF65-F5344CB8AC3E}">
        <p14:creationId xmlns:p14="http://schemas.microsoft.com/office/powerpoint/2010/main" val="4215215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he-IL" baseline="0" dirty="0" smtClean="0"/>
              <a:t> </a:t>
            </a:r>
            <a:r>
              <a:rPr lang="en-US" baseline="0" dirty="0" smtClean="0"/>
              <a:t> problem is not new, and some solutions already exist. </a:t>
            </a:r>
          </a:p>
          <a:p>
            <a:r>
              <a:rPr lang="en-US" baseline="0" dirty="0" smtClean="0"/>
              <a:t>One of the existing solutions is Mono. Mono is open source project aims to allow Linux, Apple and Windows users to run </a:t>
            </a:r>
            <a:r>
              <a:rPr lang="en-US" baseline="0" dirty="0" err="1" smtClean="0"/>
              <a:t>.Net</a:t>
            </a:r>
            <a:r>
              <a:rPr lang="en-US" baseline="0" dirty="0" smtClean="0"/>
              <a:t> application in a cross-platform fashion.</a:t>
            </a:r>
          </a:p>
          <a:p>
            <a:r>
              <a:rPr lang="en-US" baseline="0" dirty="0" smtClean="0"/>
              <a:t>Mono offers a Linux based C# compiler and a alternative implementation of the Windows specific Runtime machinery.  </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7</a:t>
            </a:fld>
            <a:endParaRPr lang="en-US"/>
          </a:p>
        </p:txBody>
      </p:sp>
    </p:spTree>
    <p:extLst>
      <p:ext uri="{BB962C8B-B14F-4D97-AF65-F5344CB8AC3E}">
        <p14:creationId xmlns:p14="http://schemas.microsoft.com/office/powerpoint/2010/main" val="1381284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a:t>
            </a:r>
            <a:r>
              <a:rPr lang="en-US" baseline="0" dirty="0" smtClean="0"/>
              <a:t> solution is Wine.</a:t>
            </a:r>
          </a:p>
          <a:p>
            <a:r>
              <a:rPr lang="en-US" baseline="0" dirty="0" smtClean="0"/>
              <a:t>Wine is another open source project with the goal of running windows application on Linux. It is a software layer that provide alternative implementation of windows DLLs, hence enabling running windows applications on Unix-like OS</a:t>
            </a:r>
          </a:p>
        </p:txBody>
      </p:sp>
      <p:sp>
        <p:nvSpPr>
          <p:cNvPr id="4" name="Slide Number Placeholder 3"/>
          <p:cNvSpPr>
            <a:spLocks noGrp="1"/>
          </p:cNvSpPr>
          <p:nvPr>
            <p:ph type="sldNum" sz="quarter" idx="10"/>
          </p:nvPr>
        </p:nvSpPr>
        <p:spPr/>
        <p:txBody>
          <a:bodyPr/>
          <a:lstStyle/>
          <a:p>
            <a:fld id="{416D6939-85AF-4CE8-8D99-417D74C4597A}" type="slidenum">
              <a:rPr lang="en-US" smtClean="0"/>
              <a:t>8</a:t>
            </a:fld>
            <a:endParaRPr lang="en-US"/>
          </a:p>
        </p:txBody>
      </p:sp>
    </p:spTree>
    <p:extLst>
      <p:ext uri="{BB962C8B-B14F-4D97-AF65-F5344CB8AC3E}">
        <p14:creationId xmlns:p14="http://schemas.microsoft.com/office/powerpoint/2010/main" val="801752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main</a:t>
            </a:r>
            <a:r>
              <a:rPr lang="en-US" baseline="0" dirty="0" smtClean="0"/>
              <a:t> drawback: those are not supported by Microsoft.</a:t>
            </a:r>
          </a:p>
          <a:p>
            <a:r>
              <a:rPr lang="en-US" baseline="0" dirty="0" smtClean="0"/>
              <a:t>(All in the slide)</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9</a:t>
            </a:fld>
            <a:endParaRPr lang="en-US"/>
          </a:p>
        </p:txBody>
      </p:sp>
    </p:spTree>
    <p:extLst>
      <p:ext uri="{BB962C8B-B14F-4D97-AF65-F5344CB8AC3E}">
        <p14:creationId xmlns:p14="http://schemas.microsoft.com/office/powerpoint/2010/main" val="2883673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So, we had to come up with another solution. First, we defined a few main goals:</a:t>
            </a:r>
          </a:p>
          <a:p>
            <a:pPr marL="233744" indent="-233744">
              <a:buAutoNum type="arabicParenR"/>
            </a:pPr>
            <a:r>
              <a:rPr lang="en-US" baseline="0" dirty="0" smtClean="0"/>
              <a:t>This tool should enable running ANY windows application from the Linux side.</a:t>
            </a:r>
          </a:p>
          <a:p>
            <a:pPr marL="233744" indent="-233744">
              <a:buAutoNum type="arabicParenR"/>
            </a:pPr>
            <a:r>
              <a:rPr lang="en-US" baseline="0" dirty="0" smtClean="0"/>
              <a:t>This tool should give us the power of integration of both Linux and Windows tools at the same galaxy workflow.</a:t>
            </a:r>
          </a:p>
          <a:p>
            <a:pPr marL="233744" indent="-233744">
              <a:buAutoNum type="arabicParenR"/>
            </a:pPr>
            <a:r>
              <a:rPr lang="en-US" baseline="0" dirty="0" smtClean="0"/>
              <a:t>Furthermore, this integration should be, ideally, transparent to the Galaxy end user. </a:t>
            </a:r>
          </a:p>
          <a:p>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10</a:t>
            </a:fld>
            <a:endParaRPr lang="en-US"/>
          </a:p>
        </p:txBody>
      </p:sp>
    </p:spTree>
    <p:extLst>
      <p:ext uri="{BB962C8B-B14F-4D97-AF65-F5344CB8AC3E}">
        <p14:creationId xmlns:p14="http://schemas.microsoft.com/office/powerpoint/2010/main" val="1538395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do I mean by “totally transparent”?</a:t>
            </a:r>
          </a:p>
          <a:p>
            <a:endParaRPr lang="en-US" dirty="0" smtClean="0"/>
          </a:p>
          <a:p>
            <a:r>
              <a:rPr lang="en-US" dirty="0" smtClean="0"/>
              <a:t>Here is a</a:t>
            </a:r>
            <a:r>
              <a:rPr lang="en-US" baseline="0" dirty="0" smtClean="0"/>
              <a:t> very simple galaxy workflow we currently use for </a:t>
            </a:r>
            <a:r>
              <a:rPr lang="en-US" baseline="0" dirty="0" err="1" smtClean="0"/>
              <a:t>RNASeq</a:t>
            </a:r>
            <a:r>
              <a:rPr lang="en-US" baseline="0" dirty="0" smtClean="0"/>
              <a:t> data analysis. This workflow is run on our local, Linux based, galaxy server. The details of each tools are not important for this talk, however, it is important to note that all steps (beside the highlighted one), are performed on the local Linux server, while the highlighted</a:t>
            </a:r>
            <a:r>
              <a:rPr lang="en-US" dirty="0" smtClean="0"/>
              <a:t> tool (which</a:t>
            </a:r>
            <a:r>
              <a:rPr lang="en-US" baseline="0" dirty="0" smtClean="0"/>
              <a:t> </a:t>
            </a:r>
            <a:r>
              <a:rPr lang="en-US" dirty="0" smtClean="0"/>
              <a:t>takes</a:t>
            </a:r>
            <a:r>
              <a:rPr lang="en-US" baseline="0" dirty="0" smtClean="0"/>
              <a:t> a tab-delimited-file and using Microsoft Excel to creates a report) is performed on a windows machine. however, from the user perspective, this is a normal galaxy workflow, where each tool output feeds the next inputs.</a:t>
            </a:r>
          </a:p>
          <a:p>
            <a:r>
              <a:rPr lang="en-US" baseline="0" dirty="0" smtClean="0"/>
              <a:t>The point is that the user does not need to know on which platform the tool is running.</a:t>
            </a:r>
            <a:endParaRPr lang="en-US" dirty="0" smtClean="0"/>
          </a:p>
        </p:txBody>
      </p:sp>
      <p:sp>
        <p:nvSpPr>
          <p:cNvPr id="4" name="Slide Number Placeholder 3"/>
          <p:cNvSpPr>
            <a:spLocks noGrp="1"/>
          </p:cNvSpPr>
          <p:nvPr>
            <p:ph type="sldNum" sz="quarter" idx="10"/>
          </p:nvPr>
        </p:nvSpPr>
        <p:spPr/>
        <p:txBody>
          <a:bodyPr/>
          <a:lstStyle/>
          <a:p>
            <a:fld id="{416D6939-85AF-4CE8-8D99-417D74C4597A}" type="slidenum">
              <a:rPr lang="en-US" smtClean="0"/>
              <a:t>11</a:t>
            </a:fld>
            <a:endParaRPr lang="en-US"/>
          </a:p>
        </p:txBody>
      </p:sp>
    </p:spTree>
    <p:extLst>
      <p:ext uri="{BB962C8B-B14F-4D97-AF65-F5344CB8AC3E}">
        <p14:creationId xmlns:p14="http://schemas.microsoft.com/office/powerpoint/2010/main" val="56446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Now, let me explain how we achieved those goals:</a:t>
            </a:r>
          </a:p>
          <a:p>
            <a:r>
              <a:rPr lang="en-US" baseline="0" dirty="0" smtClean="0"/>
              <a:t>Well, we have established a collaboration between two separate machines – One will be a Linux and the second will be a Windows one.</a:t>
            </a:r>
          </a:p>
          <a:p>
            <a:r>
              <a:rPr lang="en-US" baseline="0" dirty="0" smtClean="0"/>
              <a:t>Just to be clear – While we did use two separate machines, there is no obligation to use a physical  Windows computer - </a:t>
            </a:r>
          </a:p>
          <a:p>
            <a:r>
              <a:rPr lang="en-US" baseline="0" dirty="0" smtClean="0"/>
              <a:t>The Windows machine can be a Virtual machine that is run on the main Linux server.</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12</a:t>
            </a:fld>
            <a:endParaRPr lang="en-US"/>
          </a:p>
        </p:txBody>
      </p:sp>
    </p:spTree>
    <p:extLst>
      <p:ext uri="{BB962C8B-B14F-4D97-AF65-F5344CB8AC3E}">
        <p14:creationId xmlns:p14="http://schemas.microsoft.com/office/powerpoint/2010/main" val="817894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current</a:t>
            </a:r>
            <a:r>
              <a:rPr lang="en-US" baseline="0" dirty="0" smtClean="0"/>
              <a:t> way Galaxy works, as you probably know, is that there is a layer separation between the user, Galaxy and the OS platform.</a:t>
            </a:r>
          </a:p>
          <a:p>
            <a:r>
              <a:rPr lang="en-US" dirty="0" smtClean="0"/>
              <a:t>The user upload a</a:t>
            </a:r>
            <a:r>
              <a:rPr lang="en-US" baseline="0" dirty="0" smtClean="0"/>
              <a:t> data sets and </a:t>
            </a:r>
            <a:r>
              <a:rPr lang="en-US" dirty="0" smtClean="0"/>
              <a:t>start</a:t>
            </a:r>
            <a:r>
              <a:rPr lang="en-US" baseline="0" dirty="0" smtClean="0"/>
              <a:t> a tasks. The data is sent throw Galaxy to the tools which are executed on the Linux shell “behind the </a:t>
            </a:r>
            <a:r>
              <a:rPr lang="en-US" dirty="0" smtClean="0"/>
              <a:t>scenes</a:t>
            </a:r>
            <a:r>
              <a:rPr lang="en-US" baseline="0" dirty="0" smtClean="0"/>
              <a:t>”.</a:t>
            </a:r>
          </a:p>
        </p:txBody>
      </p:sp>
      <p:sp>
        <p:nvSpPr>
          <p:cNvPr id="4" name="Slide Number Placeholder 3"/>
          <p:cNvSpPr>
            <a:spLocks noGrp="1"/>
          </p:cNvSpPr>
          <p:nvPr>
            <p:ph type="sldNum" sz="quarter" idx="10"/>
          </p:nvPr>
        </p:nvSpPr>
        <p:spPr/>
        <p:txBody>
          <a:bodyPr/>
          <a:lstStyle/>
          <a:p>
            <a:fld id="{416D6939-85AF-4CE8-8D99-417D74C4597A}" type="slidenum">
              <a:rPr lang="en-US" smtClean="0"/>
              <a:t>13</a:t>
            </a:fld>
            <a:endParaRPr lang="en-US"/>
          </a:p>
        </p:txBody>
      </p:sp>
    </p:spTree>
    <p:extLst>
      <p:ext uri="{BB962C8B-B14F-4D97-AF65-F5344CB8AC3E}">
        <p14:creationId xmlns:p14="http://schemas.microsoft.com/office/powerpoint/2010/main" val="1571503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when we are dealing</a:t>
            </a:r>
            <a:r>
              <a:rPr lang="en-US" baseline="0" dirty="0" smtClean="0"/>
              <a:t> with Windows Application, we need to overcome the operation system barrier.</a:t>
            </a:r>
          </a:p>
          <a:p>
            <a:r>
              <a:rPr lang="en-US" baseline="0" dirty="0" smtClean="0"/>
              <a:t>Therefore, we are proposing to add two more layer to the Galaxy model: </a:t>
            </a:r>
          </a:p>
          <a:p>
            <a:r>
              <a:rPr lang="en-US" baseline="0" dirty="0" smtClean="0"/>
              <a:t>1. The Window2Galaxy client (running on the </a:t>
            </a:r>
            <a:r>
              <a:rPr lang="en-US" baseline="0" dirty="0" err="1" smtClean="0"/>
              <a:t>linux</a:t>
            </a:r>
            <a:r>
              <a:rPr lang="en-US" baseline="0" dirty="0" smtClean="0"/>
              <a:t> side and sending execution request to the windows machine)</a:t>
            </a:r>
          </a:p>
          <a:p>
            <a:r>
              <a:rPr lang="en-US" baseline="0" dirty="0" smtClean="0"/>
              <a:t>And 2. The Window2Galaxy server (running on the Windows side and actually executes the windows tools).</a:t>
            </a:r>
          </a:p>
          <a:p>
            <a:endParaRPr lang="en-US" baseline="0" dirty="0" smtClean="0"/>
          </a:p>
          <a:p>
            <a:r>
              <a:rPr lang="en-US" baseline="0" dirty="0" smtClean="0"/>
              <a:t>In this view the blue boxes are executed on Linux, and the orange ones, on Windows. </a:t>
            </a:r>
          </a:p>
        </p:txBody>
      </p:sp>
      <p:sp>
        <p:nvSpPr>
          <p:cNvPr id="4" name="Slide Number Placeholder 3"/>
          <p:cNvSpPr>
            <a:spLocks noGrp="1"/>
          </p:cNvSpPr>
          <p:nvPr>
            <p:ph type="sldNum" sz="quarter" idx="10"/>
          </p:nvPr>
        </p:nvSpPr>
        <p:spPr/>
        <p:txBody>
          <a:bodyPr/>
          <a:lstStyle/>
          <a:p>
            <a:fld id="{416D6939-85AF-4CE8-8D99-417D74C4597A}" type="slidenum">
              <a:rPr lang="en-US" smtClean="0"/>
              <a:t>14</a:t>
            </a:fld>
            <a:endParaRPr lang="en-US"/>
          </a:p>
        </p:txBody>
      </p:sp>
    </p:spTree>
    <p:extLst>
      <p:ext uri="{BB962C8B-B14F-4D97-AF65-F5344CB8AC3E}">
        <p14:creationId xmlns:p14="http://schemas.microsoft.com/office/powerpoint/2010/main" val="1077879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 the Linux machine we have the galaxy and the window2galaxy client, and on the windows machine</a:t>
            </a:r>
            <a:r>
              <a:rPr lang="en-US" baseline="0" dirty="0" smtClean="0"/>
              <a:t> </a:t>
            </a:r>
            <a:r>
              <a:rPr lang="en-US" dirty="0" smtClean="0"/>
              <a:t>we have the window2galaxy server.</a:t>
            </a:r>
          </a:p>
          <a:p>
            <a:r>
              <a:rPr lang="en-US" dirty="0" smtClean="0"/>
              <a:t>The connections between those two machines is based on simple HTTP protocol and some temporal repository, that both machines have access to.</a:t>
            </a:r>
          </a:p>
          <a:p>
            <a:r>
              <a:rPr lang="en-US" dirty="0" smtClean="0"/>
              <a:t>We have used Samba for the shared directory, but other approaches are possible. </a:t>
            </a:r>
          </a:p>
          <a:p>
            <a:endParaRPr lang="en-US" dirty="0" smtClean="0"/>
          </a:p>
        </p:txBody>
      </p:sp>
      <p:sp>
        <p:nvSpPr>
          <p:cNvPr id="4" name="Slide Number Placeholder 3"/>
          <p:cNvSpPr>
            <a:spLocks noGrp="1"/>
          </p:cNvSpPr>
          <p:nvPr>
            <p:ph type="sldNum" sz="quarter" idx="10"/>
          </p:nvPr>
        </p:nvSpPr>
        <p:spPr/>
        <p:txBody>
          <a:bodyPr/>
          <a:lstStyle/>
          <a:p>
            <a:fld id="{416D6939-85AF-4CE8-8D99-417D74C4597A}" type="slidenum">
              <a:rPr lang="en-US" smtClean="0"/>
              <a:t>15</a:t>
            </a:fld>
            <a:endParaRPr lang="en-US"/>
          </a:p>
        </p:txBody>
      </p:sp>
    </p:spTree>
    <p:extLst>
      <p:ext uri="{BB962C8B-B14F-4D97-AF65-F5344CB8AC3E}">
        <p14:creationId xmlns:p14="http://schemas.microsoft.com/office/powerpoint/2010/main" val="23375988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a:t>
            </a:r>
          </a:p>
          <a:p>
            <a:r>
              <a:rPr lang="en-US" dirty="0" smtClean="0"/>
              <a:t>As an example</a:t>
            </a:r>
            <a:r>
              <a:rPr lang="en-US" baseline="0" dirty="0" smtClean="0"/>
              <a:t>, let us assume that we have a windows based tool called  “</a:t>
            </a:r>
            <a:r>
              <a:rPr lang="en-US" baseline="0" dirty="0" err="1" smtClean="0"/>
              <a:t>WinTool</a:t>
            </a:r>
            <a:r>
              <a:rPr lang="en-US" baseline="0" dirty="0" smtClean="0"/>
              <a:t>”.</a:t>
            </a:r>
          </a:p>
          <a:p>
            <a:r>
              <a:rPr lang="en-US" baseline="0" dirty="0" smtClean="0"/>
              <a:t>This </a:t>
            </a:r>
            <a:r>
              <a:rPr lang="en-US" baseline="0" dirty="0" err="1" smtClean="0"/>
              <a:t>Wintool</a:t>
            </a:r>
            <a:r>
              <a:rPr lang="en-US" baseline="0" dirty="0" smtClean="0"/>
              <a:t> gets one input file and generates one output file.</a:t>
            </a:r>
          </a:p>
          <a:p>
            <a:r>
              <a:rPr lang="en-US" baseline="0" dirty="0" smtClean="0"/>
              <a:t>when Galaxy gets a request to execute a job with this tool, it execute the command specified in the tool configuration file.</a:t>
            </a:r>
          </a:p>
          <a:p>
            <a:r>
              <a:rPr lang="en-US" baseline="0" dirty="0" smtClean="0"/>
              <a:t>In this case, </a:t>
            </a:r>
            <a:r>
              <a:rPr lang="en-US" baseline="0" dirty="0" err="1" smtClean="0"/>
              <a:t>Wintool</a:t>
            </a:r>
            <a:r>
              <a:rPr lang="en-US" baseline="0" dirty="0" smtClean="0"/>
              <a:t> command is wrapped by “Window2Galaxy” call, as you can see on the bottom of the screen.</a:t>
            </a:r>
          </a:p>
          <a:p>
            <a:r>
              <a:rPr lang="en-US" baseline="0" dirty="0" smtClean="0"/>
              <a:t>Basically, Galaxy asks “Window2Galaxy” client to execute this command: </a:t>
            </a:r>
            <a:r>
              <a:rPr lang="en-US" dirty="0" err="1" smtClean="0">
                <a:solidFill>
                  <a:srgbClr val="FF0000"/>
                </a:solidFill>
              </a:rPr>
              <a:t>WinTool</a:t>
            </a:r>
            <a:r>
              <a:rPr lang="en-US" dirty="0" smtClean="0">
                <a:solidFill>
                  <a:srgbClr val="FF0000"/>
                </a:solidFill>
              </a:rPr>
              <a:t>  $input  $output.</a:t>
            </a:r>
          </a:p>
          <a:p>
            <a:endParaRPr lang="en-US" dirty="0" smtClean="0">
              <a:solidFill>
                <a:srgbClr val="FF0000"/>
              </a:solidFill>
            </a:endParaRPr>
          </a:p>
          <a:p>
            <a:r>
              <a:rPr lang="en-US" dirty="0" smtClean="0">
                <a:solidFill>
                  <a:srgbClr val="FF0000"/>
                </a:solidFill>
              </a:rPr>
              <a:t>When</a:t>
            </a:r>
            <a:r>
              <a:rPr lang="en-US" baseline="0" dirty="0" smtClean="0">
                <a:solidFill>
                  <a:srgbClr val="FF0000"/>
                </a:solidFill>
              </a:rPr>
              <a:t> called, Window2Galaxy client first copies the input file to the shared directory.</a:t>
            </a:r>
          </a:p>
          <a:p>
            <a:r>
              <a:rPr lang="en-US" baseline="0" dirty="0" smtClean="0">
                <a:solidFill>
                  <a:srgbClr val="FF0000"/>
                </a:solidFill>
              </a:rPr>
              <a:t>Second, it sends an HTTP request to the Server with the needed command.</a:t>
            </a:r>
          </a:p>
          <a:p>
            <a:r>
              <a:rPr lang="en-US" baseline="0" dirty="0" smtClean="0">
                <a:solidFill>
                  <a:srgbClr val="FF0000"/>
                </a:solidFill>
              </a:rPr>
              <a:t>On the Server side, Window2Galaxy service will respond to the request by executed the command “</a:t>
            </a:r>
            <a:r>
              <a:rPr lang="en-US" baseline="0" dirty="0" err="1" smtClean="0">
                <a:solidFill>
                  <a:srgbClr val="FF0000"/>
                </a:solidFill>
              </a:rPr>
              <a:t>WinTool</a:t>
            </a:r>
            <a:r>
              <a:rPr lang="en-US" baseline="0" dirty="0" smtClean="0">
                <a:solidFill>
                  <a:srgbClr val="FF0000"/>
                </a:solidFill>
              </a:rPr>
              <a:t> input Output”,</a:t>
            </a:r>
            <a:r>
              <a:rPr lang="en-US" baseline="0" dirty="0" smtClean="0">
                <a:solidFill>
                  <a:schemeClr val="tx1"/>
                </a:solidFill>
              </a:rPr>
              <a:t> through the Windows command-line.</a:t>
            </a:r>
          </a:p>
          <a:p>
            <a:r>
              <a:rPr lang="en-US" baseline="0" dirty="0" smtClean="0">
                <a:solidFill>
                  <a:srgbClr val="FF0000"/>
                </a:solidFill>
              </a:rPr>
              <a:t>The web service is also update the correct path of the files to the relevant Windows path.</a:t>
            </a:r>
          </a:p>
        </p:txBody>
      </p:sp>
      <p:sp>
        <p:nvSpPr>
          <p:cNvPr id="4" name="Slide Number Placeholder 3"/>
          <p:cNvSpPr>
            <a:spLocks noGrp="1"/>
          </p:cNvSpPr>
          <p:nvPr>
            <p:ph type="sldNum" sz="quarter" idx="10"/>
          </p:nvPr>
        </p:nvSpPr>
        <p:spPr/>
        <p:txBody>
          <a:bodyPr/>
          <a:lstStyle/>
          <a:p>
            <a:fld id="{416D6939-85AF-4CE8-8D99-417D74C4597A}" type="slidenum">
              <a:rPr lang="en-US" smtClean="0"/>
              <a:t>16</a:t>
            </a:fld>
            <a:endParaRPr lang="en-US"/>
          </a:p>
        </p:txBody>
      </p:sp>
    </p:spTree>
    <p:extLst>
      <p:ext uri="{BB962C8B-B14F-4D97-AF65-F5344CB8AC3E}">
        <p14:creationId xmlns:p14="http://schemas.microsoft.com/office/powerpoint/2010/main" val="2094602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meantime,</a:t>
            </a:r>
            <a:r>
              <a:rPr lang="en-US" baseline="0" dirty="0" smtClean="0"/>
              <a:t> the client is monitoring the task progress by querying  the server.</a:t>
            </a:r>
          </a:p>
          <a:p>
            <a:r>
              <a:rPr lang="en-US" baseline="0" dirty="0" smtClean="0"/>
              <a:t>When the client will get an approval from the server that the task has completed,</a:t>
            </a:r>
          </a:p>
          <a:p>
            <a:r>
              <a:rPr lang="en-US" baseline="0" dirty="0" smtClean="0"/>
              <a:t>Those results will be moved back to the Galaxy repository and from there to the user.</a:t>
            </a:r>
          </a:p>
          <a:p>
            <a:endParaRPr lang="en-US" baseline="0" dirty="0" smtClean="0"/>
          </a:p>
          <a:p>
            <a:r>
              <a:rPr lang="en-US" baseline="0" dirty="0" smtClean="0"/>
              <a:t>In addition, both Standard streams (i.e. </a:t>
            </a:r>
            <a:r>
              <a:rPr lang="en-US" baseline="0" dirty="0" err="1" smtClean="0"/>
              <a:t>std</a:t>
            </a:r>
            <a:r>
              <a:rPr lang="en-US" baseline="0" dirty="0" smtClean="0"/>
              <a:t>-out and </a:t>
            </a:r>
            <a:r>
              <a:rPr lang="en-US" baseline="0" dirty="0" err="1" smtClean="0"/>
              <a:t>std</a:t>
            </a:r>
            <a:r>
              <a:rPr lang="en-US" baseline="0" dirty="0" smtClean="0"/>
              <a:t>-err) will also be reordered and transferred to the user throw the Linux standard steams.</a:t>
            </a:r>
          </a:p>
          <a:p>
            <a:r>
              <a:rPr lang="en-US" baseline="0" dirty="0" smtClean="0"/>
              <a:t>  </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17</a:t>
            </a:fld>
            <a:endParaRPr lang="en-US"/>
          </a:p>
        </p:txBody>
      </p:sp>
    </p:spTree>
    <p:extLst>
      <p:ext uri="{BB962C8B-B14F-4D97-AF65-F5344CB8AC3E}">
        <p14:creationId xmlns:p14="http://schemas.microsoft.com/office/powerpoint/2010/main" val="5200040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 me</a:t>
            </a:r>
            <a:r>
              <a:rPr lang="en-US" baseline="0" dirty="0" smtClean="0"/>
              <a:t> show you on slide of technical details:</a:t>
            </a:r>
          </a:p>
          <a:p>
            <a:r>
              <a:rPr lang="en-US" baseline="0" dirty="0" smtClean="0"/>
              <a:t>The Web service is implemented by using ASP.NET active server pages technologies and it is embedded in IIS7 – The standard Windows Web Server.</a:t>
            </a:r>
          </a:p>
          <a:p>
            <a:r>
              <a:rPr lang="en-US" baseline="0" dirty="0" smtClean="0"/>
              <a:t>Another important question is that since Window2Galaxy can execute any command: </a:t>
            </a:r>
          </a:p>
          <a:p>
            <a:r>
              <a:rPr lang="en-US" baseline="0" dirty="0" smtClean="0"/>
              <a:t>Are there security concerns? </a:t>
            </a:r>
          </a:p>
          <a:p>
            <a:r>
              <a:rPr lang="en-US" baseline="0" dirty="0" smtClean="0"/>
              <a:t>Can this service harm the windows machine?</a:t>
            </a:r>
          </a:p>
          <a:p>
            <a:r>
              <a:rPr lang="en-US" baseline="0" dirty="0" smtClean="0"/>
              <a:t>For instance, can some tool, even as part of f</a:t>
            </a:r>
            <a:r>
              <a:rPr lang="en-US" dirty="0" smtClean="0"/>
              <a:t>ailure resulting from a bug, clean</a:t>
            </a:r>
            <a:r>
              <a:rPr lang="en-US" baseline="0" dirty="0" smtClean="0"/>
              <a:t> </a:t>
            </a:r>
            <a:r>
              <a:rPr lang="en-US" dirty="0" smtClean="0"/>
              <a:t>all</a:t>
            </a:r>
            <a:r>
              <a:rPr lang="en-US" baseline="0" dirty="0" smtClean="0"/>
              <a:t> the hard drive?</a:t>
            </a:r>
          </a:p>
          <a:p>
            <a:endParaRPr lang="en-US" baseline="0" dirty="0" smtClean="0"/>
          </a:p>
          <a:p>
            <a:r>
              <a:rPr lang="en-US" baseline="0" dirty="0" smtClean="0"/>
              <a:t>Well, there are two “safeguards” exist to prevent that:</a:t>
            </a:r>
          </a:p>
          <a:p>
            <a:r>
              <a:rPr lang="en-US" baseline="0" dirty="0" smtClean="0"/>
              <a:t>One, is that ‘windows2galaxy server process is executed on the Window side under special low permission account (web-runner?), </a:t>
            </a:r>
          </a:p>
          <a:p>
            <a:r>
              <a:rPr lang="en-US" baseline="0" dirty="0" smtClean="0"/>
              <a:t>and those processes can get access to the share directory.</a:t>
            </a:r>
          </a:p>
          <a:p>
            <a:r>
              <a:rPr lang="en-US" baseline="0" dirty="0" smtClean="0"/>
              <a:t>Second, tool developers can not integrate new tools into Galaxy without the Galaxy administrator, and of course it is her or his responsibility to verify the tool is not malicious</a:t>
            </a:r>
            <a:r>
              <a:rPr lang="en-US" dirty="0" smtClean="0"/>
              <a:t>.</a:t>
            </a:r>
          </a:p>
          <a:p>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18</a:t>
            </a:fld>
            <a:endParaRPr lang="en-US"/>
          </a:p>
        </p:txBody>
      </p:sp>
    </p:spTree>
    <p:extLst>
      <p:ext uri="{BB962C8B-B14F-4D97-AF65-F5344CB8AC3E}">
        <p14:creationId xmlns:p14="http://schemas.microsoft.com/office/powerpoint/2010/main" val="2267288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order to make Window2Galaxy deployment easy, we have made tools to automate the installation and configurations. </a:t>
            </a:r>
          </a:p>
          <a:p>
            <a:r>
              <a:rPr lang="en-US" dirty="0" smtClean="0"/>
              <a:t>The system</a:t>
            </a:r>
            <a:r>
              <a:rPr lang="en-US" baseline="0" dirty="0" smtClean="0"/>
              <a:t> requirements are minimal: All the user has to do before the installation, is to make sure he has IIS7 installed on his Windows (included with Windows7), </a:t>
            </a:r>
          </a:p>
          <a:p>
            <a:r>
              <a:rPr lang="en-US" baseline="0" dirty="0" smtClean="0"/>
              <a:t>and after that to generate a shared directory. The heavy lifting (installing the windows2galaxy service on the windows side and configuring IIS7) are done automatically by the windows installer. </a:t>
            </a:r>
          </a:p>
          <a:p>
            <a:r>
              <a:rPr lang="en-US" dirty="0" smtClean="0"/>
              <a:t>There is also am </a:t>
            </a:r>
            <a:r>
              <a:rPr lang="en-US" baseline="0" dirty="0" smtClean="0"/>
              <a:t>installer for the Linux side. </a:t>
            </a:r>
          </a:p>
        </p:txBody>
      </p:sp>
      <p:sp>
        <p:nvSpPr>
          <p:cNvPr id="4" name="Slide Number Placeholder 3"/>
          <p:cNvSpPr>
            <a:spLocks noGrp="1"/>
          </p:cNvSpPr>
          <p:nvPr>
            <p:ph type="sldNum" sz="quarter" idx="10"/>
          </p:nvPr>
        </p:nvSpPr>
        <p:spPr/>
        <p:txBody>
          <a:bodyPr/>
          <a:lstStyle/>
          <a:p>
            <a:fld id="{416D6939-85AF-4CE8-8D99-417D74C4597A}" type="slidenum">
              <a:rPr lang="en-US" smtClean="0"/>
              <a:t>19</a:t>
            </a:fld>
            <a:endParaRPr lang="en-US"/>
          </a:p>
        </p:txBody>
      </p:sp>
    </p:spTree>
    <p:extLst>
      <p:ext uri="{BB962C8B-B14F-4D97-AF65-F5344CB8AC3E}">
        <p14:creationId xmlns:p14="http://schemas.microsoft.com/office/powerpoint/2010/main" val="2120237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20</a:t>
            </a:fld>
            <a:endParaRPr lang="en-US"/>
          </a:p>
        </p:txBody>
      </p:sp>
    </p:spTree>
    <p:extLst>
      <p:ext uri="{BB962C8B-B14F-4D97-AF65-F5344CB8AC3E}">
        <p14:creationId xmlns:p14="http://schemas.microsoft.com/office/powerpoint/2010/main" val="4152550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would like to introduce</a:t>
            </a:r>
            <a:r>
              <a:rPr lang="en-US" baseline="0" dirty="0" smtClean="0"/>
              <a:t> you the group that I fortunate to be part of…</a:t>
            </a:r>
          </a:p>
          <a:p>
            <a:r>
              <a:rPr lang="en-US" baseline="0" dirty="0" smtClean="0"/>
              <a:t>The guy in the middle is Amir Ben-</a:t>
            </a:r>
            <a:r>
              <a:rPr lang="en-US" baseline="0" dirty="0" err="1" smtClean="0"/>
              <a:t>Dor</a:t>
            </a:r>
            <a:r>
              <a:rPr lang="en-US" baseline="0" dirty="0" smtClean="0"/>
              <a:t> which is my co-author on this project.</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416D6939-85AF-4CE8-8D99-417D74C4597A}" type="slidenum">
              <a:rPr lang="en-US" smtClean="0"/>
              <a:t>21</a:t>
            </a:fld>
            <a:endParaRPr lang="en-US"/>
          </a:p>
        </p:txBody>
      </p:sp>
    </p:spTree>
    <p:extLst>
      <p:ext uri="{BB962C8B-B14F-4D97-AF65-F5344CB8AC3E}">
        <p14:creationId xmlns:p14="http://schemas.microsoft.com/office/powerpoint/2010/main" val="1175515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6D6939-85AF-4CE8-8D99-417D74C4597A}" type="slidenum">
              <a:rPr lang="en-US" smtClean="0"/>
              <a:t>22</a:t>
            </a:fld>
            <a:endParaRPr lang="en-US"/>
          </a:p>
        </p:txBody>
      </p:sp>
    </p:spTree>
    <p:extLst>
      <p:ext uri="{BB962C8B-B14F-4D97-AF65-F5344CB8AC3E}">
        <p14:creationId xmlns:p14="http://schemas.microsoft.com/office/powerpoint/2010/main" val="668874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7C894AC-ECFC-43DE-BA2E-6BA6EA45B9E9}" type="datetimeFigureOut">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1184311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C894AC-ECFC-43DE-BA2E-6BA6EA45B9E9}" type="datetimeFigureOut">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3723774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C894AC-ECFC-43DE-BA2E-6BA6EA45B9E9}" type="datetimeFigureOut">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4117286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7C894AC-ECFC-43DE-BA2E-6BA6EA45B9E9}" type="datetimeFigureOut">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653229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7C894AC-ECFC-43DE-BA2E-6BA6EA45B9E9}" type="datetimeFigureOut">
              <a:rPr lang="en-US" smtClean="0"/>
              <a:pPr/>
              <a:t>7/30/2012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3297070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C894AC-ECFC-43DE-BA2E-6BA6EA45B9E9}" type="datetimeFigureOut">
              <a:rPr lang="en-US" smtClean="0"/>
              <a:pPr/>
              <a:t>7/30/2012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3134390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C894AC-ECFC-43DE-BA2E-6BA6EA45B9E9}" type="datetimeFigureOut">
              <a:rPr lang="en-US" smtClean="0"/>
              <a:pPr/>
              <a:t>7/30/2012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987370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C894AC-ECFC-43DE-BA2E-6BA6EA45B9E9}" type="datetimeFigureOut">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176416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C894AC-ECFC-43DE-BA2E-6BA6EA45B9E9}" type="datetimeFigureOut">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438851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C894AC-ECFC-43DE-BA2E-6BA6EA45B9E9}" type="datetimeFigureOut">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812952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C894AC-ECFC-43DE-BA2E-6BA6EA45B9E9}" type="datetimeFigureOut">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9FB0A0-58B9-46DD-BAA1-A820776330C2}" type="slidenum">
              <a:rPr lang="en-US" smtClean="0"/>
              <a:pPr/>
              <a:t>‹#›</a:t>
            </a:fld>
            <a:endParaRPr lang="en-US"/>
          </a:p>
        </p:txBody>
      </p:sp>
    </p:spTree>
    <p:extLst>
      <p:ext uri="{BB962C8B-B14F-4D97-AF65-F5344CB8AC3E}">
        <p14:creationId xmlns:p14="http://schemas.microsoft.com/office/powerpoint/2010/main" val="3688941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8763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93639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2013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0809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5508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03545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59504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5138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19397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95066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2175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C894AC-ECFC-43DE-BA2E-6BA6EA45B9E9}" type="datetimeFigureOut">
              <a:rPr lang="en-US" smtClean="0"/>
              <a:pPr/>
              <a:t>7/30/2012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9FB0A0-58B9-46DD-BAA1-A820776330C2}" type="slidenum">
              <a:rPr lang="en-US" smtClean="0"/>
              <a:pPr/>
              <a:t>‹#›</a:t>
            </a:fld>
            <a:endParaRPr lang="en-US"/>
          </a:p>
        </p:txBody>
      </p:sp>
    </p:spTree>
    <p:extLst>
      <p:ext uri="{BB962C8B-B14F-4D97-AF65-F5344CB8AC3E}">
        <p14:creationId xmlns:p14="http://schemas.microsoft.com/office/powerpoint/2010/main" val="2170480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B4042-7179-4C67-A45D-D9F6CE7709BA}" type="datetimeFigureOut">
              <a:rPr lang="en-US" smtClean="0">
                <a:solidFill>
                  <a:prstClr val="black">
                    <a:tint val="75000"/>
                  </a:prstClr>
                </a:solidFill>
              </a:rPr>
              <a:pPr/>
              <a:t>7/30/2012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E79CE-6B36-46AE-91C1-A8A0B12F888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53191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www.chem.agilent.com/en-US/products-services/Software-Informatics/Spectrum-Mill/Pages/default.aspx"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jpeg"/><Relationship Id="rId7"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png"/><Relationship Id="rId4" Type="http://schemas.openxmlformats.org/officeDocument/2006/relationships/image" Target="../media/image19.jpe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png"/><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7.gif"/></Relationships>
</file>

<file path=ppt/slides/_rels/slide2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457200"/>
            <a:ext cx="7772400" cy="1470025"/>
          </a:xfrm>
        </p:spPr>
        <p:txBody>
          <a:bodyPr>
            <a:normAutofit/>
          </a:bodyPr>
          <a:lstStyle/>
          <a:p>
            <a:r>
              <a:rPr lang="en-US" sz="7200" dirty="0" smtClean="0">
                <a:solidFill>
                  <a:schemeClr val="bg1"/>
                </a:solidFill>
              </a:rPr>
              <a:t>A Window to Galaxy</a:t>
            </a:r>
            <a:endParaRPr lang="en-US" sz="7200" dirty="0">
              <a:solidFill>
                <a:schemeClr val="bg1"/>
              </a:solidFill>
            </a:endParaRPr>
          </a:p>
        </p:txBody>
      </p:sp>
      <p:sp>
        <p:nvSpPr>
          <p:cNvPr id="3" name="Subtitle 2"/>
          <p:cNvSpPr>
            <a:spLocks noGrp="1"/>
          </p:cNvSpPr>
          <p:nvPr>
            <p:ph type="subTitle" idx="1"/>
          </p:nvPr>
        </p:nvSpPr>
        <p:spPr>
          <a:xfrm>
            <a:off x="1524000" y="4876800"/>
            <a:ext cx="6400800" cy="1295400"/>
          </a:xfrm>
        </p:spPr>
        <p:txBody>
          <a:bodyPr/>
          <a:lstStyle/>
          <a:p>
            <a:r>
              <a:rPr lang="en-US" dirty="0" err="1" smtClean="0">
                <a:solidFill>
                  <a:schemeClr val="bg1"/>
                </a:solidFill>
                <a:effectLst>
                  <a:outerShdw blurRad="38100" dist="38100" dir="2700000" algn="tl">
                    <a:srgbClr val="000000">
                      <a:alpha val="43137"/>
                    </a:srgbClr>
                  </a:outerShdw>
                </a:effectLst>
              </a:rPr>
              <a:t>Liram</a:t>
            </a:r>
            <a:r>
              <a:rPr lang="en-US" dirty="0" smtClean="0">
                <a:solidFill>
                  <a:schemeClr val="bg1"/>
                </a:solidFill>
                <a:effectLst>
                  <a:outerShdw blurRad="38100" dist="38100" dir="2700000" algn="tl">
                    <a:srgbClr val="000000">
                      <a:alpha val="43137"/>
                    </a:srgbClr>
                  </a:outerShdw>
                </a:effectLst>
              </a:rPr>
              <a:t> </a:t>
            </a:r>
            <a:r>
              <a:rPr lang="en-US" dirty="0" err="1" smtClean="0">
                <a:solidFill>
                  <a:schemeClr val="bg1"/>
                </a:solidFill>
                <a:effectLst>
                  <a:outerShdw blurRad="38100" dist="38100" dir="2700000" algn="tl">
                    <a:srgbClr val="000000">
                      <a:alpha val="43137"/>
                    </a:srgbClr>
                  </a:outerShdw>
                </a:effectLst>
              </a:rPr>
              <a:t>Vardi</a:t>
            </a:r>
            <a:r>
              <a:rPr lang="en-US" dirty="0" smtClean="0">
                <a:solidFill>
                  <a:schemeClr val="bg1"/>
                </a:solidFill>
                <a:effectLst>
                  <a:outerShdw blurRad="38100" dist="38100" dir="2700000" algn="tl">
                    <a:srgbClr val="000000">
                      <a:alpha val="43137"/>
                    </a:srgbClr>
                  </a:outerShdw>
                </a:effectLst>
              </a:rPr>
              <a:t> and Amir Ben-</a:t>
            </a:r>
            <a:r>
              <a:rPr lang="en-US" dirty="0" err="1" smtClean="0">
                <a:solidFill>
                  <a:schemeClr val="bg1"/>
                </a:solidFill>
                <a:effectLst>
                  <a:outerShdw blurRad="38100" dist="38100" dir="2700000" algn="tl">
                    <a:srgbClr val="000000">
                      <a:alpha val="43137"/>
                    </a:srgbClr>
                  </a:outerShdw>
                </a:effectLst>
              </a:rPr>
              <a:t>Dor</a:t>
            </a:r>
            <a:endParaRPr lang="en-US" dirty="0" smtClean="0">
              <a:solidFill>
                <a:schemeClr val="bg1"/>
              </a:solidFill>
              <a:effectLst>
                <a:outerShdw blurRad="38100" dist="38100" dir="2700000" algn="tl">
                  <a:srgbClr val="000000">
                    <a:alpha val="43137"/>
                  </a:srgbClr>
                </a:outerShdw>
              </a:effectLst>
            </a:endParaRPr>
          </a:p>
          <a:p>
            <a:r>
              <a:rPr lang="en-US" sz="2800" dirty="0" smtClean="0">
                <a:solidFill>
                  <a:schemeClr val="bg1"/>
                </a:solidFill>
                <a:effectLst>
                  <a:outerShdw blurRad="38100" dist="38100" dir="2700000" algn="tl">
                    <a:srgbClr val="000000">
                      <a:alpha val="43137"/>
                    </a:srgbClr>
                  </a:outerShdw>
                </a:effectLst>
              </a:rPr>
              <a:t>Agilent Labs, Tel Aviv</a:t>
            </a:r>
            <a:endParaRPr lang="en-US" sz="28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71800" y="6158992"/>
            <a:ext cx="3352800" cy="612444"/>
          </a:xfrm>
          <a:prstGeom prst="rect">
            <a:avLst/>
          </a:prstGeom>
        </p:spPr>
      </p:pic>
    </p:spTree>
    <p:extLst>
      <p:ext uri="{BB962C8B-B14F-4D97-AF65-F5344CB8AC3E}">
        <p14:creationId xmlns:p14="http://schemas.microsoft.com/office/powerpoint/2010/main" val="3056805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Galaxy is a Linux Fan </a:t>
            </a:r>
            <a:endParaRPr lang="en-US" dirty="0"/>
          </a:p>
        </p:txBody>
      </p:sp>
      <p:sp>
        <p:nvSpPr>
          <p:cNvPr id="3" name="Content Placeholder 2"/>
          <p:cNvSpPr>
            <a:spLocks noGrp="1"/>
          </p:cNvSpPr>
          <p:nvPr>
            <p:ph idx="1"/>
          </p:nvPr>
        </p:nvSpPr>
        <p:spPr>
          <a:xfrm>
            <a:off x="457200" y="1600200"/>
            <a:ext cx="8458200" cy="4876800"/>
          </a:xfrm>
        </p:spPr>
        <p:txBody>
          <a:bodyPr>
            <a:normAutofit/>
          </a:bodyPr>
          <a:lstStyle/>
          <a:p>
            <a:r>
              <a:rPr lang="en-US" dirty="0"/>
              <a:t>Galaxy is a great framework for Bioinformatics </a:t>
            </a:r>
            <a:r>
              <a:rPr lang="en-US" dirty="0" smtClean="0"/>
              <a:t>researchers. </a:t>
            </a:r>
          </a:p>
          <a:p>
            <a:endParaRPr lang="en-US" dirty="0" smtClean="0"/>
          </a:p>
          <a:p>
            <a:r>
              <a:rPr lang="en-US" dirty="0" smtClean="0"/>
              <a:t>Which OS? Windows or Linux?</a:t>
            </a:r>
            <a:endParaRPr lang="en-US" dirty="0"/>
          </a:p>
          <a:p>
            <a:pPr lvl="1"/>
            <a:r>
              <a:rPr lang="en-US" dirty="0" smtClean="0"/>
              <a:t>Great community support for </a:t>
            </a:r>
            <a:r>
              <a:rPr lang="en-US" dirty="0"/>
              <a:t>L</a:t>
            </a:r>
            <a:r>
              <a:rPr lang="en-US" dirty="0" smtClean="0"/>
              <a:t>inux based Galaxy</a:t>
            </a:r>
          </a:p>
          <a:p>
            <a:pPr lvl="1"/>
            <a:r>
              <a:rPr lang="en-US" dirty="0" smtClean="0"/>
              <a:t>Many RNA-</a:t>
            </a:r>
            <a:r>
              <a:rPr lang="en-US" dirty="0" err="1" smtClean="0"/>
              <a:t>seq</a:t>
            </a:r>
            <a:r>
              <a:rPr lang="en-US" dirty="0" smtClean="0"/>
              <a:t> analysis tools available for </a:t>
            </a:r>
            <a:r>
              <a:rPr lang="en-US" dirty="0"/>
              <a:t>L</a:t>
            </a:r>
            <a:r>
              <a:rPr lang="en-US" dirty="0" smtClean="0"/>
              <a:t>inux </a:t>
            </a:r>
          </a:p>
          <a:p>
            <a:pPr lvl="1"/>
            <a:r>
              <a:rPr lang="en-US" dirty="0" smtClean="0"/>
              <a:t>NO support for Windows-based </a:t>
            </a:r>
            <a:r>
              <a:rPr lang="en-US" dirty="0"/>
              <a:t>G</a:t>
            </a:r>
            <a:r>
              <a:rPr lang="en-US" dirty="0" smtClean="0"/>
              <a:t>alaxy</a:t>
            </a:r>
          </a:p>
          <a:p>
            <a:pPr marL="457200" lvl="1" indent="0">
              <a:buNone/>
            </a:pPr>
            <a:r>
              <a:rPr lang="en-US" dirty="0" smtClean="0">
                <a:solidFill>
                  <a:srgbClr val="FF0000"/>
                </a:solidFill>
              </a:rPr>
              <a:t>We chose Linux </a:t>
            </a:r>
            <a:r>
              <a:rPr lang="en-US" dirty="0" smtClean="0">
                <a:solidFill>
                  <a:srgbClr val="FF0000"/>
                </a:solidFill>
                <a:sym typeface="Wingdings" pitchFamily="2" charset="2"/>
              </a:rPr>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2800" y="6172200"/>
            <a:ext cx="1641231" cy="457200"/>
          </a:xfrm>
          <a:prstGeom prst="rect">
            <a:avLst/>
          </a:prstGeom>
        </p:spPr>
      </p:pic>
    </p:spTree>
    <p:extLst>
      <p:ext uri="{BB962C8B-B14F-4D97-AF65-F5344CB8AC3E}">
        <p14:creationId xmlns:p14="http://schemas.microsoft.com/office/powerpoint/2010/main" val="3096922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Mixed Workflow</a:t>
            </a:r>
            <a:endParaRPr lang="en-US" dirty="0"/>
          </a:p>
        </p:txBody>
      </p:sp>
      <p:sp>
        <p:nvSpPr>
          <p:cNvPr id="4" name="Rectangle 3"/>
          <p:cNvSpPr/>
          <p:nvPr/>
        </p:nvSpPr>
        <p:spPr>
          <a:xfrm>
            <a:off x="1143000" y="2943226"/>
            <a:ext cx="1219200" cy="828675"/>
          </a:xfrm>
          <a:prstGeom prst="rect">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457200" y="3205164"/>
            <a:ext cx="533400" cy="228600"/>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2514600" y="3205164"/>
            <a:ext cx="533400" cy="228600"/>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4495800" y="3195639"/>
            <a:ext cx="533400" cy="228600"/>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6591300" y="3214689"/>
            <a:ext cx="533400" cy="228600"/>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5181600" y="4217195"/>
            <a:ext cx="1219200" cy="842961"/>
          </a:xfrm>
          <a:prstGeom prst="rect">
            <a:avLst/>
          </a:prstGeom>
          <a:blipFill>
            <a:blip r:embed="rId4"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3124200" y="2928939"/>
            <a:ext cx="1219200" cy="833437"/>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315200" y="2938463"/>
            <a:ext cx="1219200" cy="833437"/>
          </a:xfrm>
          <a:prstGeom prst="rec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381000" y="1676400"/>
            <a:ext cx="8382000" cy="1200329"/>
          </a:xfrm>
          <a:prstGeom prst="rect">
            <a:avLst/>
          </a:prstGeom>
        </p:spPr>
        <p:txBody>
          <a:bodyPr wrap="square">
            <a:spAutoFit/>
          </a:bodyPr>
          <a:lstStyle/>
          <a:p>
            <a:pPr marL="285750" indent="-285750">
              <a:buFont typeface="Arial" pitchFamily="34" charset="0"/>
              <a:buChar char="•"/>
            </a:pPr>
            <a:r>
              <a:rPr lang="en-US" sz="2400" dirty="0" smtClean="0"/>
              <a:t>There </a:t>
            </a:r>
            <a:r>
              <a:rPr lang="en-US" sz="2400" dirty="0"/>
              <a:t>are </a:t>
            </a:r>
            <a:r>
              <a:rPr lang="en-US" sz="2400" dirty="0" smtClean="0"/>
              <a:t>many tools </a:t>
            </a:r>
            <a:r>
              <a:rPr lang="en-US" sz="2400" dirty="0"/>
              <a:t>that </a:t>
            </a:r>
            <a:r>
              <a:rPr lang="en-US" sz="2400" dirty="0" smtClean="0"/>
              <a:t>are developed and compiled for Windows, and therefore cannot </a:t>
            </a:r>
            <a:r>
              <a:rPr lang="en-US" sz="2400" dirty="0"/>
              <a:t>be </a:t>
            </a:r>
            <a:r>
              <a:rPr lang="en-US" sz="2400" dirty="0" smtClean="0"/>
              <a:t>integrated into Galaxy workflows.</a:t>
            </a:r>
            <a:endParaRPr lang="en-US" sz="2400" dirty="0"/>
          </a:p>
        </p:txBody>
      </p:sp>
      <p:sp>
        <p:nvSpPr>
          <p:cNvPr id="5" name="Rectangle 4"/>
          <p:cNvSpPr/>
          <p:nvPr/>
        </p:nvSpPr>
        <p:spPr>
          <a:xfrm>
            <a:off x="609600" y="5486400"/>
            <a:ext cx="7924800" cy="830997"/>
          </a:xfrm>
          <a:prstGeom prst="rect">
            <a:avLst/>
          </a:prstGeom>
        </p:spPr>
        <p:txBody>
          <a:bodyPr wrap="square">
            <a:spAutoFit/>
          </a:bodyPr>
          <a:lstStyle/>
          <a:p>
            <a:pPr marL="285750" indent="-285750">
              <a:buFont typeface="Arial" pitchFamily="34" charset="0"/>
              <a:buChar char="•"/>
            </a:pPr>
            <a:r>
              <a:rPr lang="en-US" sz="2400" dirty="0"/>
              <a:t>Galaxy needs to embrace </a:t>
            </a:r>
            <a:r>
              <a:rPr lang="en-US" sz="2400" b="1" dirty="0"/>
              <a:t>all</a:t>
            </a:r>
            <a:r>
              <a:rPr lang="en-US" sz="2400" dirty="0"/>
              <a:t> developers (even if they made a mistake with the OS </a:t>
            </a:r>
            <a:r>
              <a:rPr lang="en-US" sz="2400" dirty="0">
                <a:sym typeface="Wingdings" pitchFamily="2" charset="2"/>
              </a:rPr>
              <a:t></a:t>
            </a:r>
            <a:r>
              <a:rPr lang="en-US" sz="2400" dirty="0"/>
              <a:t>) .</a:t>
            </a:r>
          </a:p>
        </p:txBody>
      </p:sp>
    </p:spTree>
    <p:extLst>
      <p:ext uri="{BB962C8B-B14F-4D97-AF65-F5344CB8AC3E}">
        <p14:creationId xmlns:p14="http://schemas.microsoft.com/office/powerpoint/2010/main" val="2524860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0"/>
                                  </p:stCondLst>
                                  <p:childTnLst>
                                    <p:animMotion origin="layout" path="M 3.33333E-6 1.11111E-6 L 3.33333E-6 -0.1875 " pathEditMode="relative" rAng="0" ptsTypes="AA">
                                      <p:cBhvr>
                                        <p:cTn id="6" dur="2000" fill="hold"/>
                                        <p:tgtEl>
                                          <p:spTgt spid="11"/>
                                        </p:tgtEl>
                                        <p:attrNameLst>
                                          <p:attrName>ppt_x</p:attrName>
                                          <p:attrName>ppt_y</p:attrName>
                                        </p:attrNameLst>
                                      </p:cBhvr>
                                      <p:rCtr x="0" y="-9375"/>
                                    </p:animMotion>
                                  </p:childTnLst>
                                </p:cTn>
                              </p:par>
                            </p:childTnLst>
                          </p:cTn>
                        </p:par>
                        <p:par>
                          <p:cTn id="7" fill="hold">
                            <p:stCondLst>
                              <p:cond delay="2000"/>
                            </p:stCondLst>
                            <p:childTnLst>
                              <p:par>
                                <p:cTn id="8" presetID="0" presetClass="path" presetSubtype="0" accel="50000" decel="50000" fill="hold" grpId="1" nodeType="afterEffect">
                                  <p:stCondLst>
                                    <p:cond delay="0"/>
                                  </p:stCondLst>
                                  <p:childTnLst>
                                    <p:animMotion origin="layout" path="M -3.33333E-6 -0.1875 L 0.00018 -0.11111 " pathEditMode="relative" rAng="0" ptsTypes="AA">
                                      <p:cBhvr>
                                        <p:cTn id="9" dur="2000" fill="hold"/>
                                        <p:tgtEl>
                                          <p:spTgt spid="11"/>
                                        </p:tgtEl>
                                        <p:attrNameLst>
                                          <p:attrName>ppt_x</p:attrName>
                                          <p:attrName>ppt_y</p:attrName>
                                        </p:attrNameLst>
                                      </p:cBhvr>
                                      <p:rCtr x="0" y="3819"/>
                                    </p:animMotion>
                                  </p:childTnLst>
                                </p:cTn>
                              </p:par>
                            </p:childTnLst>
                          </p:cTn>
                        </p:par>
                        <p:par>
                          <p:cTn id="10" fill="hold">
                            <p:stCondLst>
                              <p:cond delay="4000"/>
                            </p:stCondLst>
                            <p:childTnLst>
                              <p:par>
                                <p:cTn id="11" presetID="0" presetClass="path" presetSubtype="0" accel="50000" decel="50000" fill="hold" grpId="2" nodeType="afterEffect">
                                  <p:stCondLst>
                                    <p:cond delay="0"/>
                                  </p:stCondLst>
                                  <p:childTnLst>
                                    <p:animMotion origin="layout" path="M 0.00017 -0.11111 L 0.00035 -0.1875 " pathEditMode="relative" rAng="0" ptsTypes="AA">
                                      <p:cBhvr>
                                        <p:cTn id="12" dur="2000" fill="hold"/>
                                        <p:tgtEl>
                                          <p:spTgt spid="11"/>
                                        </p:tgtEl>
                                        <p:attrNameLst>
                                          <p:attrName>ppt_x</p:attrName>
                                          <p:attrName>ppt_y</p:attrName>
                                        </p:attrNameLst>
                                      </p:cBhvr>
                                      <p:rCtr x="0" y="-3819"/>
                                    </p:animMotion>
                                  </p:childTnLst>
                                </p:cTn>
                              </p:par>
                            </p:childTnLst>
                          </p:cTn>
                        </p:par>
                        <p:par>
                          <p:cTn id="13" fill="hold">
                            <p:stCondLst>
                              <p:cond delay="6000"/>
                            </p:stCondLst>
                            <p:childTnLst>
                              <p:par>
                                <p:cTn id="14" presetID="42" presetClass="path" presetSubtype="0" accel="50000" decel="50000" fill="hold" grpId="3" nodeType="afterEffect">
                                  <p:stCondLst>
                                    <p:cond delay="0"/>
                                  </p:stCondLst>
                                  <p:childTnLst>
                                    <p:animMotion origin="layout" path="M 3.33333E-6 -0.1875 L 3.33333E-6 0.0625 " pathEditMode="relative" rAng="0" ptsTypes="AA">
                                      <p:cBhvr>
                                        <p:cTn id="15" dur="2000" fill="hold"/>
                                        <p:tgtEl>
                                          <p:spTgt spid="11"/>
                                        </p:tgtEl>
                                        <p:attrNameLst>
                                          <p:attrName>ppt_x</p:attrName>
                                          <p:attrName>ppt_y</p:attrName>
                                        </p:attrNameLst>
                                      </p:cBhvr>
                                      <p:rCtr x="0" y="12500"/>
                                    </p:animMotion>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fade">
                                      <p:cBhvr>
                                        <p:cTn id="2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Galaxy @ Agilent</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Within </a:t>
            </a:r>
            <a:r>
              <a:rPr lang="en-US" dirty="0"/>
              <a:t>Agilent we have both Linux and Windows </a:t>
            </a:r>
            <a:r>
              <a:rPr lang="en-US" dirty="0" smtClean="0"/>
              <a:t>developers.</a:t>
            </a:r>
          </a:p>
          <a:p>
            <a:r>
              <a:rPr lang="en-US" dirty="0" smtClean="0"/>
              <a:t>Genomics:</a:t>
            </a:r>
          </a:p>
          <a:p>
            <a:pPr lvl="1"/>
            <a:r>
              <a:rPr lang="en-US" dirty="0" smtClean="0"/>
              <a:t>RNA-</a:t>
            </a:r>
            <a:r>
              <a:rPr lang="en-US" dirty="0" err="1" smtClean="0"/>
              <a:t>seq</a:t>
            </a:r>
            <a:endParaRPr lang="en-US" dirty="0" smtClean="0"/>
          </a:p>
          <a:p>
            <a:pPr lvl="1"/>
            <a:r>
              <a:rPr lang="en-US" dirty="0" smtClean="0"/>
              <a:t>Most of the tools are executed on Linux platform</a:t>
            </a:r>
          </a:p>
          <a:p>
            <a:r>
              <a:rPr lang="en-US" dirty="0" smtClean="0"/>
              <a:t>Proteomics:</a:t>
            </a:r>
          </a:p>
          <a:p>
            <a:pPr lvl="1"/>
            <a:r>
              <a:rPr lang="en-US" dirty="0" smtClean="0"/>
              <a:t>Mass spectrometry data analysis</a:t>
            </a:r>
          </a:p>
          <a:p>
            <a:pPr lvl="1"/>
            <a:r>
              <a:rPr lang="en-US" b="1" dirty="0"/>
              <a:t>Agilent Spectrum </a:t>
            </a:r>
            <a:r>
              <a:rPr lang="en-US" b="1" dirty="0" smtClean="0"/>
              <a:t>Mill (Windows based)</a:t>
            </a:r>
          </a:p>
          <a:p>
            <a:pPr marL="457200" lvl="1" indent="0">
              <a:buNone/>
            </a:pPr>
            <a:r>
              <a:rPr lang="en-US" sz="1500" b="1" dirty="0">
                <a:hlinkClick r:id="rId3"/>
              </a:rPr>
              <a:t>http://</a:t>
            </a:r>
            <a:r>
              <a:rPr lang="en-US" sz="1500" b="1" dirty="0" smtClean="0">
                <a:hlinkClick r:id="rId3"/>
              </a:rPr>
              <a:t>www.chem.agilent.com/en-US/products-services/Software-Informatics/Spectrum-Mill/Pages/default.aspx</a:t>
            </a:r>
            <a:r>
              <a:rPr lang="en-US" sz="1500" b="1" dirty="0" smtClean="0"/>
              <a:t> </a:t>
            </a:r>
          </a:p>
          <a:p>
            <a:pPr marL="0" indent="0">
              <a:buNone/>
            </a:pPr>
            <a:endParaRPr lang="en-US" dirty="0" smtClean="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0200" y="5869639"/>
            <a:ext cx="3429000" cy="928972"/>
          </a:xfrm>
          <a:prstGeom prst="rect">
            <a:avLst/>
          </a:prstGeom>
        </p:spPr>
      </p:pic>
    </p:spTree>
    <p:extLst>
      <p:ext uri="{BB962C8B-B14F-4D97-AF65-F5344CB8AC3E}">
        <p14:creationId xmlns:p14="http://schemas.microsoft.com/office/powerpoint/2010/main" val="425670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t>
            </a:r>
            <a:r>
              <a:rPr lang="en-US" dirty="0" smtClean="0"/>
              <a:t>he Problem</a:t>
            </a:r>
            <a:endParaRPr lang="en-US" dirty="0"/>
          </a:p>
        </p:txBody>
      </p:sp>
      <p:sp>
        <p:nvSpPr>
          <p:cNvPr id="3" name="Content Placeholder 2"/>
          <p:cNvSpPr>
            <a:spLocks noGrp="1"/>
          </p:cNvSpPr>
          <p:nvPr>
            <p:ph idx="1"/>
          </p:nvPr>
        </p:nvSpPr>
        <p:spPr/>
        <p:txBody>
          <a:bodyPr>
            <a:normAutofit/>
          </a:bodyPr>
          <a:lstStyle/>
          <a:p>
            <a:r>
              <a:rPr lang="en-US" dirty="0"/>
              <a:t>Executable that refers to  “Dynamic Link Libraries” (DLLs) will execute only on windows.</a:t>
            </a:r>
          </a:p>
          <a:p>
            <a:pPr marL="0" indent="0">
              <a:buNone/>
            </a:pPr>
            <a:endParaRPr lang="en-US" dirty="0" smtClean="0"/>
          </a:p>
          <a:p>
            <a:r>
              <a:rPr lang="en-US" dirty="0" smtClean="0"/>
              <a:t>Code written in .NET languages (C#, VB.net, </a:t>
            </a:r>
            <a:r>
              <a:rPr lang="en-US" dirty="0" err="1" smtClean="0"/>
              <a:t>etc</a:t>
            </a:r>
            <a:r>
              <a:rPr lang="en-US" dirty="0" smtClean="0"/>
              <a:t>)  is compiled to a windows specific runtime</a:t>
            </a:r>
          </a:p>
        </p:txBody>
      </p:sp>
    </p:spTree>
    <p:extLst>
      <p:ext uri="{BB962C8B-B14F-4D97-AF65-F5344CB8AC3E}">
        <p14:creationId xmlns:p14="http://schemas.microsoft.com/office/powerpoint/2010/main" val="81112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we really have to choose?</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43125" y="1710531"/>
            <a:ext cx="4857750" cy="4305300"/>
          </a:xfrm>
        </p:spPr>
      </p:pic>
    </p:spTree>
    <p:extLst>
      <p:ext uri="{BB962C8B-B14F-4D97-AF65-F5344CB8AC3E}">
        <p14:creationId xmlns:p14="http://schemas.microsoft.com/office/powerpoint/2010/main" val="143758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Solution I - Mono</a:t>
            </a:r>
            <a:endParaRPr lang="en-US" dirty="0"/>
          </a:p>
        </p:txBody>
      </p:sp>
      <p:sp>
        <p:nvSpPr>
          <p:cNvPr id="3" name="Content Placeholder 2"/>
          <p:cNvSpPr>
            <a:spLocks noGrp="1"/>
          </p:cNvSpPr>
          <p:nvPr>
            <p:ph idx="1"/>
          </p:nvPr>
        </p:nvSpPr>
        <p:spPr/>
        <p:txBody>
          <a:bodyPr/>
          <a:lstStyle/>
          <a:p>
            <a:r>
              <a:rPr lang="en-US" dirty="0" smtClean="0"/>
              <a:t>Mono </a:t>
            </a:r>
            <a:r>
              <a:rPr lang="en-US" dirty="0"/>
              <a:t>is a free and </a:t>
            </a:r>
            <a:r>
              <a:rPr lang="en-US" dirty="0">
                <a:solidFill>
                  <a:srgbClr val="0070C0"/>
                </a:solidFill>
              </a:rPr>
              <a:t>open source project </a:t>
            </a:r>
            <a:r>
              <a:rPr lang="en-US" dirty="0"/>
              <a:t>led by </a:t>
            </a:r>
            <a:r>
              <a:rPr lang="en-US" dirty="0" err="1" smtClean="0"/>
              <a:t>Xamarin</a:t>
            </a:r>
            <a:r>
              <a:rPr lang="en-US" dirty="0" smtClean="0"/>
              <a:t>.</a:t>
            </a:r>
          </a:p>
          <a:p>
            <a:r>
              <a:rPr lang="en-US" dirty="0"/>
              <a:t>A</a:t>
            </a:r>
            <a:r>
              <a:rPr lang="en-US" dirty="0" smtClean="0"/>
              <a:t>ble </a:t>
            </a:r>
            <a:r>
              <a:rPr lang="en-US" dirty="0"/>
              <a:t>to run Microsoft .NET applications </a:t>
            </a:r>
            <a:r>
              <a:rPr lang="en-US" dirty="0" smtClean="0"/>
              <a:t>cross-platform.</a:t>
            </a:r>
          </a:p>
          <a:p>
            <a:r>
              <a:rPr lang="en-US" dirty="0" smtClean="0"/>
              <a:t>Includes </a:t>
            </a:r>
            <a:r>
              <a:rPr lang="en-US" dirty="0"/>
              <a:t>.NET Framework-compatible set of tools </a:t>
            </a:r>
            <a:r>
              <a:rPr lang="en-US" dirty="0" smtClean="0"/>
              <a:t>including:</a:t>
            </a:r>
          </a:p>
          <a:p>
            <a:pPr lvl="1"/>
            <a:r>
              <a:rPr lang="en-US" dirty="0" smtClean="0"/>
              <a:t>C</a:t>
            </a:r>
            <a:r>
              <a:rPr lang="en-US" dirty="0"/>
              <a:t># </a:t>
            </a:r>
            <a:r>
              <a:rPr lang="en-US" dirty="0" smtClean="0"/>
              <a:t>compiler</a:t>
            </a:r>
          </a:p>
          <a:p>
            <a:pPr lvl="1"/>
            <a:r>
              <a:rPr lang="en-US" dirty="0"/>
              <a:t>Common Language Runtime</a:t>
            </a:r>
          </a:p>
        </p:txBody>
      </p:sp>
      <p:pic>
        <p:nvPicPr>
          <p:cNvPr id="1026" name="Picture 2" descr="C:\Users\lirvardi\Pictures\267px-Mono_project_logo.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0400" y="4648200"/>
            <a:ext cx="1752600" cy="2087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14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Existing Solution II - Wine</a:t>
            </a:r>
            <a:endParaRPr lang="en-US" dirty="0"/>
          </a:p>
        </p:txBody>
      </p:sp>
      <p:sp>
        <p:nvSpPr>
          <p:cNvPr id="3" name="Content Placeholder 2"/>
          <p:cNvSpPr>
            <a:spLocks noGrp="1"/>
          </p:cNvSpPr>
          <p:nvPr>
            <p:ph idx="1"/>
          </p:nvPr>
        </p:nvSpPr>
        <p:spPr/>
        <p:txBody>
          <a:bodyPr>
            <a:normAutofit/>
          </a:bodyPr>
          <a:lstStyle/>
          <a:p>
            <a:r>
              <a:rPr lang="en-US" dirty="0" smtClean="0"/>
              <a:t>Wine </a:t>
            </a:r>
            <a:r>
              <a:rPr lang="en-US" dirty="0"/>
              <a:t>is a </a:t>
            </a:r>
            <a:r>
              <a:rPr lang="en-US" dirty="0" smtClean="0"/>
              <a:t>open </a:t>
            </a:r>
            <a:r>
              <a:rPr lang="en-US" dirty="0"/>
              <a:t>source </a:t>
            </a:r>
            <a:r>
              <a:rPr lang="en-US" dirty="0" smtClean="0"/>
              <a:t>compatibility layer.</a:t>
            </a:r>
          </a:p>
          <a:p>
            <a:r>
              <a:rPr lang="en-US" dirty="0" smtClean="0"/>
              <a:t>Aims </a:t>
            </a:r>
            <a:r>
              <a:rPr lang="en-US" dirty="0"/>
              <a:t>to allow computer programs written for </a:t>
            </a:r>
            <a:r>
              <a:rPr lang="en-US" dirty="0" smtClean="0">
                <a:effectLst>
                  <a:outerShdw blurRad="38100" dist="38100" dir="2700000" algn="tl">
                    <a:srgbClr val="000000">
                      <a:alpha val="43137"/>
                    </a:srgbClr>
                  </a:outerShdw>
                </a:effectLst>
              </a:rPr>
              <a:t>Windows </a:t>
            </a:r>
            <a:r>
              <a:rPr lang="en-US" dirty="0"/>
              <a:t>to run on </a:t>
            </a:r>
            <a:r>
              <a:rPr lang="en-US" dirty="0">
                <a:effectLst>
                  <a:outerShdw blurRad="38100" dist="38100" dir="2700000" algn="tl">
                    <a:srgbClr val="000000">
                      <a:alpha val="43137"/>
                    </a:srgbClr>
                  </a:outerShdw>
                </a:effectLst>
              </a:rPr>
              <a:t>Unix-like</a:t>
            </a:r>
            <a:r>
              <a:rPr lang="en-US" dirty="0"/>
              <a:t> operating systems.</a:t>
            </a:r>
            <a:endParaRPr lang="en-US" dirty="0" smtClean="0"/>
          </a:p>
          <a:p>
            <a:r>
              <a:rPr lang="en-US" dirty="0" smtClean="0"/>
              <a:t>It </a:t>
            </a:r>
            <a:r>
              <a:rPr lang="en-US" dirty="0"/>
              <a:t>duplicates functions of a Windows computer by providing alternative implementations of the </a:t>
            </a:r>
            <a:r>
              <a:rPr lang="en-US" dirty="0" smtClean="0"/>
              <a:t>DLLs.</a:t>
            </a:r>
          </a:p>
        </p:txBody>
      </p:sp>
      <p:pic>
        <p:nvPicPr>
          <p:cNvPr id="3074" name="Picture 2" descr="C:\Users\lirvardi\Pictures\WINE-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4800" y="457200"/>
            <a:ext cx="1265943"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64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Drawbacks (personal experience)</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effectLst>
                  <a:outerShdw blurRad="38100" dist="38100" dir="2700000" algn="tl">
                    <a:srgbClr val="000000">
                      <a:alpha val="43137"/>
                    </a:srgbClr>
                  </a:outerShdw>
                </a:effectLst>
              </a:rPr>
              <a:t>Both are NOT supported by Microsoft </a:t>
            </a:r>
          </a:p>
          <a:p>
            <a:pPr marL="0" indent="0">
              <a:buNone/>
            </a:pPr>
            <a:r>
              <a:rPr lang="en-US" u="sng" dirty="0" smtClean="0"/>
              <a:t>Mono:</a:t>
            </a:r>
          </a:p>
          <a:p>
            <a:r>
              <a:rPr lang="en-US" dirty="0" smtClean="0"/>
              <a:t>Partial </a:t>
            </a:r>
            <a:r>
              <a:rPr lang="en-US" dirty="0"/>
              <a:t>support for </a:t>
            </a:r>
            <a:r>
              <a:rPr lang="en-US" dirty="0" smtClean="0"/>
              <a:t>the </a:t>
            </a:r>
            <a:r>
              <a:rPr lang="en-US" dirty="0"/>
              <a:t>.NET </a:t>
            </a:r>
            <a:r>
              <a:rPr lang="en-US" dirty="0" smtClean="0"/>
              <a:t>features</a:t>
            </a:r>
            <a:r>
              <a:rPr lang="en-US" dirty="0"/>
              <a:t>, such </a:t>
            </a:r>
            <a:r>
              <a:rPr lang="en-US" dirty="0" smtClean="0"/>
              <a:t>WPF, WCF, etc.</a:t>
            </a:r>
          </a:p>
          <a:p>
            <a:r>
              <a:rPr lang="en-US" dirty="0" smtClean="0"/>
              <a:t>In many cases a Mono recompilation of the source code is needed.</a:t>
            </a:r>
          </a:p>
          <a:p>
            <a:pPr lvl="1"/>
            <a:r>
              <a:rPr lang="en-US" dirty="0" smtClean="0"/>
              <a:t>Additional work</a:t>
            </a:r>
          </a:p>
          <a:p>
            <a:pPr lvl="1"/>
            <a:r>
              <a:rPr lang="en-US" dirty="0" smtClean="0"/>
              <a:t>Not always possible due to unavailability of the source code.</a:t>
            </a:r>
          </a:p>
          <a:p>
            <a:pPr marL="0" indent="0">
              <a:buNone/>
            </a:pPr>
            <a:r>
              <a:rPr lang="en-US" u="sng" dirty="0" smtClean="0"/>
              <a:t>Wine:</a:t>
            </a:r>
          </a:p>
          <a:p>
            <a:r>
              <a:rPr lang="en-US" dirty="0" smtClean="0"/>
              <a:t>Only an old </a:t>
            </a:r>
            <a:r>
              <a:rPr lang="en-US" dirty="0"/>
              <a:t>version exists at </a:t>
            </a:r>
            <a:r>
              <a:rPr lang="en-US" dirty="0" smtClean="0"/>
              <a:t>the Red </a:t>
            </a:r>
            <a:r>
              <a:rPr lang="en-US" dirty="0"/>
              <a:t>Hat </a:t>
            </a:r>
            <a:r>
              <a:rPr lang="en-US" dirty="0" smtClean="0"/>
              <a:t>distribution.</a:t>
            </a:r>
          </a:p>
          <a:p>
            <a:r>
              <a:rPr lang="en-US" dirty="0" smtClean="0"/>
              <a:t>Problematic </a:t>
            </a:r>
            <a:r>
              <a:rPr lang="en-US" dirty="0"/>
              <a:t>to install on remote machine without a display </a:t>
            </a:r>
            <a:r>
              <a:rPr lang="en-US" dirty="0" smtClean="0"/>
              <a:t>adaptor. </a:t>
            </a:r>
          </a:p>
          <a:p>
            <a:r>
              <a:rPr lang="en-US" dirty="0"/>
              <a:t>Requires Mono to execute </a:t>
            </a:r>
            <a:r>
              <a:rPr lang="en-US" dirty="0" err="1"/>
              <a:t>.Net</a:t>
            </a:r>
            <a:r>
              <a:rPr lang="en-US" dirty="0"/>
              <a:t> </a:t>
            </a:r>
            <a:r>
              <a:rPr lang="en-US" dirty="0" smtClean="0"/>
              <a:t>programs.</a:t>
            </a:r>
            <a:endParaRPr lang="en-US" dirty="0"/>
          </a:p>
          <a:p>
            <a:endParaRPr lang="en-US" dirty="0" smtClean="0"/>
          </a:p>
          <a:p>
            <a:pPr lvl="1"/>
            <a:endParaRPr lang="en-US" dirty="0" smtClean="0"/>
          </a:p>
        </p:txBody>
      </p:sp>
      <p:pic>
        <p:nvPicPr>
          <p:cNvPr id="4" name="Picture 2" descr="C:\Users\lirvardi\Pictures\267px-Mono_project_logo.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400" y="5410200"/>
            <a:ext cx="984849" cy="11729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lirvardi\Pictures\WINE-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1000" y="5310883"/>
            <a:ext cx="876422"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36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Our Proposed Solution </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sz="3900" u="sng" dirty="0" smtClean="0"/>
              <a:t>Goals:</a:t>
            </a:r>
            <a:r>
              <a:rPr lang="en-US" sz="3900" dirty="0" smtClean="0"/>
              <a:t> </a:t>
            </a:r>
            <a:endParaRPr lang="en-US" sz="3900" dirty="0"/>
          </a:p>
          <a:p>
            <a:r>
              <a:rPr lang="en-US" sz="3100" dirty="0" smtClean="0"/>
              <a:t>Enable running any Windows application from Linux</a:t>
            </a:r>
          </a:p>
          <a:p>
            <a:pPr marL="0" indent="0">
              <a:buNone/>
            </a:pPr>
            <a:r>
              <a:rPr lang="en-US" sz="3100" dirty="0" smtClean="0"/>
              <a:t> </a:t>
            </a:r>
          </a:p>
          <a:p>
            <a:r>
              <a:rPr lang="en-US" sz="3100" dirty="0" smtClean="0"/>
              <a:t>Integrate Linux and Windows tools within the same galaxy workflow.</a:t>
            </a:r>
          </a:p>
          <a:p>
            <a:pPr marL="0" indent="0">
              <a:buNone/>
            </a:pPr>
            <a:endParaRPr lang="en-US" sz="3100" dirty="0" smtClean="0"/>
          </a:p>
          <a:p>
            <a:r>
              <a:rPr lang="en-US" sz="3100" dirty="0" smtClean="0"/>
              <a:t>Transparency of the integration </a:t>
            </a:r>
            <a:r>
              <a:rPr lang="en-US" sz="3100" dirty="0"/>
              <a:t>to the Galaxy end </a:t>
            </a:r>
            <a:r>
              <a:rPr lang="en-US" sz="3100" dirty="0" smtClean="0"/>
              <a:t>user</a:t>
            </a:r>
            <a:r>
              <a:rPr lang="en-US" sz="3100" dirty="0"/>
              <a:t>.</a:t>
            </a:r>
            <a:endParaRPr lang="en-US" sz="3100" dirty="0" smtClean="0"/>
          </a:p>
          <a:p>
            <a:pPr marL="0" indent="0">
              <a:buNone/>
            </a:pPr>
            <a:r>
              <a:rPr lang="en-US" sz="3600" dirty="0" smtClean="0"/>
              <a:t>  </a:t>
            </a:r>
            <a:endParaRPr lang="en-US" sz="3600" dirty="0"/>
          </a:p>
        </p:txBody>
      </p:sp>
    </p:spTree>
    <p:extLst>
      <p:ext uri="{BB962C8B-B14F-4D97-AF65-F5344CB8AC3E}">
        <p14:creationId xmlns:p14="http://schemas.microsoft.com/office/powerpoint/2010/main" val="336970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74" y="1171575"/>
            <a:ext cx="8921715" cy="5181600"/>
          </a:xfrm>
          <a:prstGeom prst="rect">
            <a:avLst/>
          </a:prstGeom>
        </p:spPr>
      </p:pic>
      <p:sp>
        <p:nvSpPr>
          <p:cNvPr id="2" name="Title 1"/>
          <p:cNvSpPr>
            <a:spLocks noGrp="1"/>
          </p:cNvSpPr>
          <p:nvPr>
            <p:ph type="title"/>
          </p:nvPr>
        </p:nvSpPr>
        <p:spPr/>
        <p:txBody>
          <a:bodyPr/>
          <a:lstStyle/>
          <a:p>
            <a:r>
              <a:rPr lang="en-US" dirty="0" smtClean="0"/>
              <a:t>Example Hybrid Galaxy Workflow</a:t>
            </a:r>
            <a:endParaRPr lang="en-US" dirty="0"/>
          </a:p>
        </p:txBody>
      </p:sp>
      <p:sp>
        <p:nvSpPr>
          <p:cNvPr id="5" name="Right Arrow 4"/>
          <p:cNvSpPr/>
          <p:nvPr/>
        </p:nvSpPr>
        <p:spPr>
          <a:xfrm>
            <a:off x="3733800" y="5791200"/>
            <a:ext cx="1143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518332" y="5582334"/>
            <a:ext cx="2133600" cy="646331"/>
          </a:xfrm>
          <a:prstGeom prst="rect">
            <a:avLst/>
          </a:prstGeom>
          <a:noFill/>
        </p:spPr>
        <p:txBody>
          <a:bodyPr wrap="square" rtlCol="0">
            <a:spAutoFit/>
          </a:bodyPr>
          <a:lstStyle/>
          <a:p>
            <a:r>
              <a:rPr lang="en-US" dirty="0" smtClean="0">
                <a:solidFill>
                  <a:srgbClr val="0070C0"/>
                </a:solidFill>
              </a:rPr>
              <a:t>This step is done on a Windows machine</a:t>
            </a:r>
            <a:endParaRPr lang="en-US" dirty="0">
              <a:solidFill>
                <a:srgbClr val="0070C0"/>
              </a:solidFill>
            </a:endParaRPr>
          </a:p>
        </p:txBody>
      </p:sp>
    </p:spTree>
    <p:extLst>
      <p:ext uri="{BB962C8B-B14F-4D97-AF65-F5344CB8AC3E}">
        <p14:creationId xmlns:p14="http://schemas.microsoft.com/office/powerpoint/2010/main" val="3911645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 Window to Galaxy</a:t>
            </a:r>
            <a:endParaRPr lang="en-US" dirty="0"/>
          </a:p>
        </p:txBody>
      </p:sp>
      <p:sp>
        <p:nvSpPr>
          <p:cNvPr id="3" name="Content Placeholder 2"/>
          <p:cNvSpPr>
            <a:spLocks noGrp="1"/>
          </p:cNvSpPr>
          <p:nvPr>
            <p:ph idx="1"/>
          </p:nvPr>
        </p:nvSpPr>
        <p:spPr/>
        <p:txBody>
          <a:bodyPr/>
          <a:lstStyle/>
          <a:p>
            <a:pPr marL="0" indent="0">
              <a:buNone/>
            </a:pPr>
            <a:r>
              <a:rPr lang="en-US" sz="3600" u="sng" dirty="0"/>
              <a:t>Method:</a:t>
            </a:r>
          </a:p>
          <a:p>
            <a:pPr marL="0" indent="0">
              <a:buNone/>
            </a:pPr>
            <a:r>
              <a:rPr lang="en-US" sz="3400" dirty="0" smtClean="0"/>
              <a:t>Create </a:t>
            </a:r>
            <a:r>
              <a:rPr lang="en-US" sz="3400" dirty="0"/>
              <a:t>a collaboration (relationship…) between two separate </a:t>
            </a:r>
            <a:r>
              <a:rPr lang="en-US" sz="3400" dirty="0" smtClean="0"/>
              <a:t>machines </a:t>
            </a:r>
            <a:r>
              <a:rPr lang="en-US" sz="3400" dirty="0"/>
              <a:t>(Linux client and Windows </a:t>
            </a:r>
            <a:r>
              <a:rPr lang="en-US" sz="3400" dirty="0" smtClean="0"/>
              <a:t>server)</a:t>
            </a:r>
          </a:p>
          <a:p>
            <a:r>
              <a:rPr lang="en-US" sz="3000" dirty="0" smtClean="0">
                <a:sym typeface="Wingdings" pitchFamily="2" charset="2"/>
              </a:rPr>
              <a:t>The </a:t>
            </a:r>
            <a:r>
              <a:rPr lang="en-US" sz="3000" dirty="0">
                <a:sym typeface="Wingdings" pitchFamily="2" charset="2"/>
              </a:rPr>
              <a:t>“server” can be also a guest VM.</a:t>
            </a:r>
          </a:p>
          <a:p>
            <a:endParaRPr lang="en-US" dirty="0"/>
          </a:p>
        </p:txBody>
      </p:sp>
      <p:pic>
        <p:nvPicPr>
          <p:cNvPr id="4" name="Picture 3" descr="C:\Users\lirvardi\Pictures\linux_vs_windows_1440x9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4495800"/>
            <a:ext cx="3331845" cy="2082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23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par>
                          <p:cTn id="11" fill="hold">
                            <p:stCondLst>
                              <p:cond delay="500"/>
                            </p:stCondLst>
                            <p:childTnLst>
                              <p:par>
                                <p:cTn id="12" presetID="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Galaxy Layers Model</a:t>
            </a:r>
            <a:endParaRPr lang="en-US" dirty="0"/>
          </a:p>
        </p:txBody>
      </p:sp>
      <p:sp>
        <p:nvSpPr>
          <p:cNvPr id="4" name="Rectangle 3"/>
          <p:cNvSpPr/>
          <p:nvPr/>
        </p:nvSpPr>
        <p:spPr>
          <a:xfrm>
            <a:off x="685800" y="1807388"/>
            <a:ext cx="7467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User interface (history) </a:t>
            </a:r>
            <a:endParaRPr lang="en-US" dirty="0"/>
          </a:p>
        </p:txBody>
      </p:sp>
      <p:sp>
        <p:nvSpPr>
          <p:cNvPr id="5" name="Rectangle 4"/>
          <p:cNvSpPr/>
          <p:nvPr/>
        </p:nvSpPr>
        <p:spPr>
          <a:xfrm>
            <a:off x="685800" y="3429000"/>
            <a:ext cx="7467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Galaxy</a:t>
            </a:r>
            <a:endParaRPr lang="en-US" dirty="0"/>
          </a:p>
        </p:txBody>
      </p:sp>
      <p:sp>
        <p:nvSpPr>
          <p:cNvPr id="6" name="Rectangle 5"/>
          <p:cNvSpPr/>
          <p:nvPr/>
        </p:nvSpPr>
        <p:spPr>
          <a:xfrm>
            <a:off x="685800" y="5029200"/>
            <a:ext cx="7467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Your </a:t>
            </a:r>
            <a:r>
              <a:rPr lang="en-US" dirty="0"/>
              <a:t>L</a:t>
            </a:r>
            <a:r>
              <a:rPr lang="en-US" dirty="0" smtClean="0"/>
              <a:t>inux tool </a:t>
            </a:r>
            <a:endParaRPr lang="en-US" dirty="0"/>
          </a:p>
        </p:txBody>
      </p:sp>
      <p:sp>
        <p:nvSpPr>
          <p:cNvPr id="7" name="Down Arrow 6"/>
          <p:cNvSpPr/>
          <p:nvPr/>
        </p:nvSpPr>
        <p:spPr>
          <a:xfrm>
            <a:off x="1943100" y="2362200"/>
            <a:ext cx="381000" cy="935812"/>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1943100" y="3962400"/>
            <a:ext cx="381000" cy="935812"/>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rot="10800000">
            <a:off x="5943600" y="3949805"/>
            <a:ext cx="381000" cy="935812"/>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rot="10800000">
            <a:off x="5943600" y="2376685"/>
            <a:ext cx="381000" cy="935812"/>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514600" y="2609693"/>
            <a:ext cx="1600200" cy="369332"/>
          </a:xfrm>
          <a:prstGeom prst="rect">
            <a:avLst/>
          </a:prstGeom>
          <a:noFill/>
        </p:spPr>
        <p:txBody>
          <a:bodyPr wrap="square" rtlCol="0">
            <a:spAutoFit/>
          </a:bodyPr>
          <a:lstStyle/>
          <a:p>
            <a:r>
              <a:rPr lang="en-US" dirty="0" err="1"/>
              <a:t>m</a:t>
            </a:r>
            <a:r>
              <a:rPr lang="en-US" dirty="0" err="1" smtClean="0"/>
              <a:t>y_data.fastq</a:t>
            </a:r>
            <a:endParaRPr lang="en-US" dirty="0"/>
          </a:p>
        </p:txBody>
      </p:sp>
      <p:sp>
        <p:nvSpPr>
          <p:cNvPr id="12" name="TextBox 11"/>
          <p:cNvSpPr txBox="1"/>
          <p:nvPr/>
        </p:nvSpPr>
        <p:spPr>
          <a:xfrm>
            <a:off x="2514600" y="4267200"/>
            <a:ext cx="1676400" cy="369332"/>
          </a:xfrm>
          <a:prstGeom prst="rect">
            <a:avLst/>
          </a:prstGeom>
          <a:noFill/>
        </p:spPr>
        <p:txBody>
          <a:bodyPr wrap="square" rtlCol="0">
            <a:spAutoFit/>
          </a:bodyPr>
          <a:lstStyle/>
          <a:p>
            <a:r>
              <a:rPr lang="en-US" dirty="0" smtClean="0"/>
              <a:t>Data_012.dat</a:t>
            </a:r>
            <a:endParaRPr lang="en-US" dirty="0"/>
          </a:p>
        </p:txBody>
      </p:sp>
      <p:sp>
        <p:nvSpPr>
          <p:cNvPr id="13" name="TextBox 12"/>
          <p:cNvSpPr txBox="1"/>
          <p:nvPr/>
        </p:nvSpPr>
        <p:spPr>
          <a:xfrm>
            <a:off x="6324600" y="4267200"/>
            <a:ext cx="1676400" cy="369332"/>
          </a:xfrm>
          <a:prstGeom prst="rect">
            <a:avLst/>
          </a:prstGeom>
          <a:noFill/>
        </p:spPr>
        <p:txBody>
          <a:bodyPr wrap="square" rtlCol="0">
            <a:spAutoFit/>
          </a:bodyPr>
          <a:lstStyle/>
          <a:p>
            <a:r>
              <a:rPr lang="en-US" dirty="0" smtClean="0"/>
              <a:t>Data_013.dat</a:t>
            </a:r>
            <a:endParaRPr lang="en-US" dirty="0"/>
          </a:p>
        </p:txBody>
      </p:sp>
      <p:sp>
        <p:nvSpPr>
          <p:cNvPr id="14" name="TextBox 13"/>
          <p:cNvSpPr txBox="1"/>
          <p:nvPr/>
        </p:nvSpPr>
        <p:spPr>
          <a:xfrm>
            <a:off x="6400800" y="2602468"/>
            <a:ext cx="2209800" cy="369332"/>
          </a:xfrm>
          <a:prstGeom prst="rect">
            <a:avLst/>
          </a:prstGeom>
          <a:noFill/>
        </p:spPr>
        <p:txBody>
          <a:bodyPr wrap="square" rtlCol="0">
            <a:spAutoFit/>
          </a:bodyPr>
          <a:lstStyle/>
          <a:p>
            <a:r>
              <a:rPr lang="en-US" dirty="0" err="1" smtClean="0"/>
              <a:t>results.fastq</a:t>
            </a:r>
            <a:endParaRPr lang="en-US" dirty="0"/>
          </a:p>
        </p:txBody>
      </p:sp>
      <p:sp>
        <p:nvSpPr>
          <p:cNvPr id="15" name="Curved Up Arrow 14"/>
          <p:cNvSpPr/>
          <p:nvPr/>
        </p:nvSpPr>
        <p:spPr>
          <a:xfrm>
            <a:off x="2057399" y="5562600"/>
            <a:ext cx="4267201" cy="457200"/>
          </a:xfrm>
          <a:prstGeom prst="curvedUpArrow">
            <a:avLst>
              <a:gd name="adj1" fmla="val 25000"/>
              <a:gd name="adj2" fmla="val 106648"/>
              <a:gd name="adj3" fmla="val 25000"/>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TextBox 20"/>
          <p:cNvSpPr txBox="1"/>
          <p:nvPr/>
        </p:nvSpPr>
        <p:spPr>
          <a:xfrm>
            <a:off x="2514600" y="6050212"/>
            <a:ext cx="4229100" cy="369332"/>
          </a:xfrm>
          <a:prstGeom prst="rect">
            <a:avLst/>
          </a:prstGeom>
          <a:noFill/>
        </p:spPr>
        <p:txBody>
          <a:bodyPr wrap="square" rtlCol="0">
            <a:spAutoFit/>
          </a:bodyPr>
          <a:lstStyle/>
          <a:p>
            <a:r>
              <a:rPr lang="en-US" dirty="0" smtClean="0">
                <a:solidFill>
                  <a:srgbClr val="C00000"/>
                </a:solidFill>
              </a:rPr>
              <a:t>$ </a:t>
            </a:r>
            <a:r>
              <a:rPr lang="en-US" dirty="0" err="1" smtClean="0">
                <a:solidFill>
                  <a:srgbClr val="C00000"/>
                </a:solidFill>
              </a:rPr>
              <a:t>your_tool</a:t>
            </a:r>
            <a:r>
              <a:rPr lang="en-US" dirty="0" smtClean="0">
                <a:solidFill>
                  <a:srgbClr val="C00000"/>
                </a:solidFill>
              </a:rPr>
              <a:t> data_012.dat data_013.dat</a:t>
            </a:r>
            <a:endParaRPr lang="en-US" dirty="0">
              <a:solidFill>
                <a:srgbClr val="C00000"/>
              </a:solidFill>
            </a:endParaRPr>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5833" y="5753100"/>
            <a:ext cx="1034534" cy="1034534"/>
          </a:xfrm>
          <a:prstGeom prst="rect">
            <a:avLst/>
          </a:prstGeom>
        </p:spPr>
      </p:pic>
    </p:spTree>
    <p:extLst>
      <p:ext uri="{BB962C8B-B14F-4D97-AF65-F5344CB8AC3E}">
        <p14:creationId xmlns:p14="http://schemas.microsoft.com/office/powerpoint/2010/main" val="3056439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1000"/>
                                        <p:tgtEl>
                                          <p:spTgt spid="21"/>
                                        </p:tgtEl>
                                      </p:cBhvr>
                                    </p:animEffect>
                                    <p:anim calcmode="lin" valueType="num">
                                      <p:cBhvr>
                                        <p:cTn id="36" dur="1000" fill="hold"/>
                                        <p:tgtEl>
                                          <p:spTgt spid="21"/>
                                        </p:tgtEl>
                                        <p:attrNameLst>
                                          <p:attrName>ppt_x</p:attrName>
                                        </p:attrNameLst>
                                      </p:cBhvr>
                                      <p:tavLst>
                                        <p:tav tm="0">
                                          <p:val>
                                            <p:strVal val="#ppt_x"/>
                                          </p:val>
                                        </p:tav>
                                        <p:tav tm="100000">
                                          <p:val>
                                            <p:strVal val="#ppt_x"/>
                                          </p:val>
                                        </p:tav>
                                      </p:tavLst>
                                    </p:anim>
                                    <p:anim calcmode="lin" valueType="num">
                                      <p:cBhvr>
                                        <p:cTn id="37" dur="1000" fill="hold"/>
                                        <p:tgtEl>
                                          <p:spTgt spid="21"/>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1000"/>
                                        <p:tgtEl>
                                          <p:spTgt spid="22"/>
                                        </p:tgtEl>
                                      </p:cBhvr>
                                    </p:animEffect>
                                    <p:anim calcmode="lin" valueType="num">
                                      <p:cBhvr>
                                        <p:cTn id="41" dur="1000" fill="hold"/>
                                        <p:tgtEl>
                                          <p:spTgt spid="22"/>
                                        </p:tgtEl>
                                        <p:attrNameLst>
                                          <p:attrName>ppt_x</p:attrName>
                                        </p:attrNameLst>
                                      </p:cBhvr>
                                      <p:tavLst>
                                        <p:tav tm="0">
                                          <p:val>
                                            <p:strVal val="#ppt_x"/>
                                          </p:val>
                                        </p:tav>
                                        <p:tav tm="100000">
                                          <p:val>
                                            <p:strVal val="#ppt_x"/>
                                          </p:val>
                                        </p:tav>
                                      </p:tavLst>
                                    </p:anim>
                                    <p:anim calcmode="lin" valueType="num">
                                      <p:cBhvr>
                                        <p:cTn id="42" dur="1000" fill="hold"/>
                                        <p:tgtEl>
                                          <p:spTgt spid="22"/>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P spid="12" grpId="0"/>
      <p:bldP spid="13" grpId="0"/>
      <p:bldP spid="14" grpId="0"/>
      <p:bldP spid="15" grpId="0" animBg="1"/>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However, with a Windows-based Tool</a:t>
            </a:r>
            <a:endParaRPr lang="en-US" dirty="0"/>
          </a:p>
        </p:txBody>
      </p:sp>
      <p:sp>
        <p:nvSpPr>
          <p:cNvPr id="4" name="Rectangle 3"/>
          <p:cNvSpPr/>
          <p:nvPr/>
        </p:nvSpPr>
        <p:spPr>
          <a:xfrm>
            <a:off x="1028700" y="2698694"/>
            <a:ext cx="7162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User interface (history) </a:t>
            </a:r>
            <a:endParaRPr lang="en-US" dirty="0"/>
          </a:p>
        </p:txBody>
      </p:sp>
      <p:sp>
        <p:nvSpPr>
          <p:cNvPr id="5" name="Rectangle 4"/>
          <p:cNvSpPr/>
          <p:nvPr/>
        </p:nvSpPr>
        <p:spPr>
          <a:xfrm>
            <a:off x="990601" y="3709722"/>
            <a:ext cx="7162800" cy="3143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Galaxy</a:t>
            </a:r>
            <a:endParaRPr lang="en-US" dirty="0"/>
          </a:p>
        </p:txBody>
      </p:sp>
      <p:sp>
        <p:nvSpPr>
          <p:cNvPr id="6" name="Rectangle 5"/>
          <p:cNvSpPr/>
          <p:nvPr/>
        </p:nvSpPr>
        <p:spPr>
          <a:xfrm>
            <a:off x="1009652" y="5067300"/>
            <a:ext cx="7162799" cy="3810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effectLst>
                  <a:outerShdw blurRad="38100" dist="38100" dir="2700000" algn="tl">
                    <a:srgbClr val="000000">
                      <a:alpha val="43137"/>
                    </a:srgbClr>
                  </a:outerShdw>
                </a:effectLst>
              </a:rPr>
              <a:t>Your windows tool</a:t>
            </a:r>
            <a:endParaRPr lang="en-US" b="1" dirty="0">
              <a:solidFill>
                <a:schemeClr val="tx1"/>
              </a:solidFill>
              <a:effectLst>
                <a:outerShdw blurRad="38100" dist="38100" dir="2700000" algn="tl">
                  <a:srgbClr val="000000">
                    <a:alpha val="43137"/>
                  </a:srgbClr>
                </a:outerShdw>
              </a:effectLst>
            </a:endParaRPr>
          </a:p>
        </p:txBody>
      </p:sp>
      <p:sp>
        <p:nvSpPr>
          <p:cNvPr id="7" name="Down Arrow 6"/>
          <p:cNvSpPr/>
          <p:nvPr/>
        </p:nvSpPr>
        <p:spPr>
          <a:xfrm>
            <a:off x="1971674" y="3068114"/>
            <a:ext cx="171450" cy="49735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1971674" y="4090210"/>
            <a:ext cx="171451" cy="552560"/>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rot="10800000" flipH="1">
            <a:off x="6038848" y="4091129"/>
            <a:ext cx="165733" cy="551639"/>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rot="10800000">
            <a:off x="6067897" y="3095211"/>
            <a:ext cx="136683" cy="48263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209800" y="3112862"/>
            <a:ext cx="1600200" cy="369332"/>
          </a:xfrm>
          <a:prstGeom prst="rect">
            <a:avLst/>
          </a:prstGeom>
          <a:noFill/>
        </p:spPr>
        <p:txBody>
          <a:bodyPr wrap="square" rtlCol="0">
            <a:spAutoFit/>
          </a:bodyPr>
          <a:lstStyle/>
          <a:p>
            <a:r>
              <a:rPr lang="en-US" dirty="0" err="1"/>
              <a:t>m</a:t>
            </a:r>
            <a:r>
              <a:rPr lang="en-US" dirty="0" err="1" smtClean="0"/>
              <a:t>y_data.fastq</a:t>
            </a:r>
            <a:endParaRPr lang="en-US" dirty="0"/>
          </a:p>
        </p:txBody>
      </p:sp>
      <p:sp>
        <p:nvSpPr>
          <p:cNvPr id="12" name="TextBox 11"/>
          <p:cNvSpPr txBox="1"/>
          <p:nvPr/>
        </p:nvSpPr>
        <p:spPr>
          <a:xfrm>
            <a:off x="2209800" y="4181824"/>
            <a:ext cx="1676400" cy="369332"/>
          </a:xfrm>
          <a:prstGeom prst="rect">
            <a:avLst/>
          </a:prstGeom>
          <a:noFill/>
        </p:spPr>
        <p:txBody>
          <a:bodyPr wrap="square" rtlCol="0">
            <a:spAutoFit/>
          </a:bodyPr>
          <a:lstStyle/>
          <a:p>
            <a:r>
              <a:rPr lang="en-US" dirty="0" smtClean="0"/>
              <a:t>Data_012.dat</a:t>
            </a:r>
            <a:endParaRPr lang="en-US" dirty="0"/>
          </a:p>
        </p:txBody>
      </p:sp>
      <p:sp>
        <p:nvSpPr>
          <p:cNvPr id="13" name="TextBox 12"/>
          <p:cNvSpPr txBox="1"/>
          <p:nvPr/>
        </p:nvSpPr>
        <p:spPr>
          <a:xfrm>
            <a:off x="6324600" y="4206763"/>
            <a:ext cx="1676400" cy="369332"/>
          </a:xfrm>
          <a:prstGeom prst="rect">
            <a:avLst/>
          </a:prstGeom>
          <a:noFill/>
        </p:spPr>
        <p:txBody>
          <a:bodyPr wrap="square" rtlCol="0">
            <a:spAutoFit/>
          </a:bodyPr>
          <a:lstStyle/>
          <a:p>
            <a:r>
              <a:rPr lang="en-US" dirty="0" smtClean="0"/>
              <a:t>Data_013.dat</a:t>
            </a:r>
            <a:endParaRPr lang="en-US" dirty="0"/>
          </a:p>
        </p:txBody>
      </p:sp>
      <p:sp>
        <p:nvSpPr>
          <p:cNvPr id="14" name="TextBox 13"/>
          <p:cNvSpPr txBox="1"/>
          <p:nvPr/>
        </p:nvSpPr>
        <p:spPr>
          <a:xfrm>
            <a:off x="6204581" y="3151862"/>
            <a:ext cx="1600200" cy="369332"/>
          </a:xfrm>
          <a:prstGeom prst="rect">
            <a:avLst/>
          </a:prstGeom>
          <a:noFill/>
        </p:spPr>
        <p:txBody>
          <a:bodyPr wrap="square" rtlCol="0">
            <a:spAutoFit/>
          </a:bodyPr>
          <a:lstStyle/>
          <a:p>
            <a:r>
              <a:rPr lang="en-US" dirty="0" err="1" smtClean="0"/>
              <a:t>results.fastq</a:t>
            </a:r>
            <a:endParaRPr lang="en-US" dirty="0"/>
          </a:p>
        </p:txBody>
      </p:sp>
      <p:sp>
        <p:nvSpPr>
          <p:cNvPr id="15" name="Curved Up Arrow 14"/>
          <p:cNvSpPr/>
          <p:nvPr/>
        </p:nvSpPr>
        <p:spPr>
          <a:xfrm>
            <a:off x="2400299" y="5613018"/>
            <a:ext cx="4267201" cy="457200"/>
          </a:xfrm>
          <a:prstGeom prst="curvedUpArrow">
            <a:avLst>
              <a:gd name="adj1" fmla="val 25000"/>
              <a:gd name="adj2" fmla="val 106648"/>
              <a:gd name="adj3" fmla="val 25000"/>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TextBox 20"/>
          <p:cNvSpPr txBox="1"/>
          <p:nvPr/>
        </p:nvSpPr>
        <p:spPr>
          <a:xfrm>
            <a:off x="2857500" y="6100630"/>
            <a:ext cx="4229100" cy="369332"/>
          </a:xfrm>
          <a:prstGeom prst="rect">
            <a:avLst/>
          </a:prstGeom>
          <a:noFill/>
        </p:spPr>
        <p:txBody>
          <a:bodyPr wrap="square" rtlCol="0">
            <a:spAutoFit/>
          </a:bodyPr>
          <a:lstStyle/>
          <a:p>
            <a:r>
              <a:rPr lang="en-US" dirty="0">
                <a:solidFill>
                  <a:srgbClr val="C00000"/>
                </a:solidFill>
              </a:rPr>
              <a:t>&gt;</a:t>
            </a:r>
            <a:r>
              <a:rPr lang="en-US" dirty="0" smtClean="0">
                <a:solidFill>
                  <a:srgbClr val="C00000"/>
                </a:solidFill>
              </a:rPr>
              <a:t> </a:t>
            </a:r>
            <a:r>
              <a:rPr lang="en-US" dirty="0" err="1" smtClean="0">
                <a:solidFill>
                  <a:srgbClr val="C00000"/>
                </a:solidFill>
              </a:rPr>
              <a:t>your_tool</a:t>
            </a:r>
            <a:r>
              <a:rPr lang="en-US" dirty="0" smtClean="0">
                <a:solidFill>
                  <a:srgbClr val="C00000"/>
                </a:solidFill>
              </a:rPr>
              <a:t> data_012.dat data_013.dat</a:t>
            </a:r>
            <a:endParaRPr lang="en-US" dirty="0">
              <a:solidFill>
                <a:srgbClr val="C00000"/>
              </a:solidFill>
            </a:endParaRPr>
          </a:p>
        </p:txBody>
      </p:sp>
      <p:sp>
        <p:nvSpPr>
          <p:cNvPr id="17" name="Rectangle 16"/>
          <p:cNvSpPr/>
          <p:nvPr/>
        </p:nvSpPr>
        <p:spPr>
          <a:xfrm>
            <a:off x="990600" y="3429000"/>
            <a:ext cx="7162800" cy="4572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effectLst>
                  <a:outerShdw blurRad="38100" dist="38100" dir="2700000" algn="tl">
                    <a:srgbClr val="000000">
                      <a:alpha val="43137"/>
                    </a:srgbClr>
                  </a:outerShdw>
                </a:effectLst>
              </a:rPr>
              <a:t>Window2Galaxy client (Linux)</a:t>
            </a:r>
            <a:endParaRPr lang="en-US" b="1" dirty="0">
              <a:solidFill>
                <a:schemeClr val="bg1"/>
              </a:solidFill>
              <a:effectLst>
                <a:outerShdw blurRad="38100" dist="38100" dir="2700000" algn="tl">
                  <a:srgbClr val="000000">
                    <a:alpha val="43137"/>
                  </a:srgbClr>
                </a:outerShdw>
              </a:effectLst>
            </a:endParaRPr>
          </a:p>
        </p:txBody>
      </p:sp>
      <p:pic>
        <p:nvPicPr>
          <p:cNvPr id="18" name="Picture 2" descr="C:\Users\lirvardi\Pictures\windows-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8720" y="5807841"/>
            <a:ext cx="928255" cy="821559"/>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990601" y="4191000"/>
            <a:ext cx="7162800" cy="4572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effectLst>
                  <a:outerShdw blurRad="38100" dist="38100" dir="2700000" algn="tl">
                    <a:srgbClr val="000000">
                      <a:alpha val="43137"/>
                    </a:srgbClr>
                  </a:outerShdw>
                </a:effectLst>
              </a:rPr>
              <a:t>Window2Galaxy server (Windows)</a:t>
            </a:r>
            <a:endParaRPr lang="en-US" b="1" dirty="0">
              <a:solidFill>
                <a:schemeClr val="tx1"/>
              </a:solidFill>
              <a:effectLst>
                <a:outerShdw blurRad="38100" dist="38100" dir="2700000" algn="tl">
                  <a:srgbClr val="000000">
                    <a:alpha val="43137"/>
                  </a:srgbClr>
                </a:outerShdw>
              </a:effectLst>
            </a:endParaRPr>
          </a:p>
        </p:txBody>
      </p:sp>
      <p:sp>
        <p:nvSpPr>
          <p:cNvPr id="20" name="Down Arrow 19"/>
          <p:cNvSpPr/>
          <p:nvPr/>
        </p:nvSpPr>
        <p:spPr>
          <a:xfrm>
            <a:off x="2002847" y="3914720"/>
            <a:ext cx="130752" cy="27628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Down Arrow 22"/>
          <p:cNvSpPr/>
          <p:nvPr/>
        </p:nvSpPr>
        <p:spPr>
          <a:xfrm rot="10800000">
            <a:off x="6067897" y="3914720"/>
            <a:ext cx="136683" cy="24776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Down Arrow 23"/>
          <p:cNvSpPr/>
          <p:nvPr/>
        </p:nvSpPr>
        <p:spPr>
          <a:xfrm>
            <a:off x="1962149" y="4686300"/>
            <a:ext cx="171450" cy="346250"/>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Down Arrow 25"/>
          <p:cNvSpPr/>
          <p:nvPr/>
        </p:nvSpPr>
        <p:spPr>
          <a:xfrm rot="10800000">
            <a:off x="6077895" y="4708832"/>
            <a:ext cx="151455" cy="301317"/>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342900" y="4830753"/>
            <a:ext cx="8458200" cy="4571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Left Brace 15"/>
          <p:cNvSpPr/>
          <p:nvPr/>
        </p:nvSpPr>
        <p:spPr>
          <a:xfrm>
            <a:off x="457201" y="3352800"/>
            <a:ext cx="533400" cy="1356032"/>
          </a:xfrm>
          <a:prstGeom prst="leftBrace">
            <a:avLst>
              <a:gd name="adj1" fmla="val 8333"/>
              <a:gd name="adj2" fmla="val 48339"/>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TextBox 21"/>
          <p:cNvSpPr txBox="1"/>
          <p:nvPr/>
        </p:nvSpPr>
        <p:spPr>
          <a:xfrm rot="16200000">
            <a:off x="-695324" y="3820597"/>
            <a:ext cx="1895474" cy="369332"/>
          </a:xfrm>
          <a:prstGeom prst="rect">
            <a:avLst/>
          </a:prstGeom>
          <a:noFill/>
        </p:spPr>
        <p:txBody>
          <a:bodyPr wrap="square" rtlCol="0">
            <a:spAutoFit/>
          </a:bodyPr>
          <a:lstStyle/>
          <a:p>
            <a:r>
              <a:rPr lang="en-US" dirty="0" smtClean="0">
                <a:solidFill>
                  <a:srgbClr val="FF0000"/>
                </a:solidFill>
              </a:rPr>
              <a:t>Window2Galaxy</a:t>
            </a:r>
            <a:endParaRPr lang="en-US" dirty="0">
              <a:solidFill>
                <a:srgbClr val="FF0000"/>
              </a:solidFill>
            </a:endParaRPr>
          </a:p>
        </p:txBody>
      </p:sp>
    </p:spTree>
    <p:extLst>
      <p:ext uri="{BB962C8B-B14F-4D97-AF65-F5344CB8AC3E}">
        <p14:creationId xmlns:p14="http://schemas.microsoft.com/office/powerpoint/2010/main" val="25949214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00017 -0.21667 " pathEditMode="relative" ptsTypes="AA">
                                      <p:cBhvr>
                                        <p:cTn id="6" dur="2000" fill="hold"/>
                                        <p:tgtEl>
                                          <p:spTgt spid="11"/>
                                        </p:tgtEl>
                                        <p:attrNameLst>
                                          <p:attrName>ppt_x</p:attrName>
                                          <p:attrName>ppt_y</p:attrName>
                                        </p:attrNameLst>
                                      </p:cBhvr>
                                    </p:animMotion>
                                  </p:childTnLst>
                                </p:cTn>
                              </p:par>
                              <p:par>
                                <p:cTn id="7" presetID="0" presetClass="path" presetSubtype="0" accel="50000" decel="50000" fill="hold" grpId="0" nodeType="withEffect">
                                  <p:stCondLst>
                                    <p:cond delay="0"/>
                                  </p:stCondLst>
                                  <p:childTnLst>
                                    <p:animMotion origin="layout" path="M 0 0 L 0.00017 -0.21667 " pathEditMode="relative" ptsTypes="AA">
                                      <p:cBhvr>
                                        <p:cTn id="8" dur="2000" fill="hold"/>
                                        <p:tgtEl>
                                          <p:spTgt spid="7"/>
                                        </p:tgtEl>
                                        <p:attrNameLst>
                                          <p:attrName>ppt_x</p:attrName>
                                          <p:attrName>ppt_y</p:attrName>
                                        </p:attrNameLst>
                                      </p:cBhvr>
                                    </p:animMotion>
                                  </p:childTnLst>
                                </p:cTn>
                              </p:par>
                              <p:par>
                                <p:cTn id="9" presetID="0" presetClass="path" presetSubtype="0" accel="50000" decel="50000" fill="hold" grpId="0" nodeType="withEffect">
                                  <p:stCondLst>
                                    <p:cond delay="0"/>
                                  </p:stCondLst>
                                  <p:childTnLst>
                                    <p:animMotion origin="layout" path="M 0 0 L 0.00017 -0.21667 " pathEditMode="relative" ptsTypes="AA">
                                      <p:cBhvr>
                                        <p:cTn id="10" dur="2000" fill="hold"/>
                                        <p:tgtEl>
                                          <p:spTgt spid="5"/>
                                        </p:tgtEl>
                                        <p:attrNameLst>
                                          <p:attrName>ppt_x</p:attrName>
                                          <p:attrName>ppt_y</p:attrName>
                                        </p:attrNameLst>
                                      </p:cBhvr>
                                    </p:animMotion>
                                  </p:childTnLst>
                                </p:cTn>
                              </p:par>
                              <p:par>
                                <p:cTn id="11" presetID="0" presetClass="path" presetSubtype="0" accel="50000" decel="50000" fill="hold" grpId="0" nodeType="withEffect">
                                  <p:stCondLst>
                                    <p:cond delay="0"/>
                                  </p:stCondLst>
                                  <p:childTnLst>
                                    <p:animMotion origin="layout" path="M 0 0 L 0.00017 -0.21667 " pathEditMode="relative" ptsTypes="AA">
                                      <p:cBhvr>
                                        <p:cTn id="12" dur="2000" fill="hold"/>
                                        <p:tgtEl>
                                          <p:spTgt spid="8"/>
                                        </p:tgtEl>
                                        <p:attrNameLst>
                                          <p:attrName>ppt_x</p:attrName>
                                          <p:attrName>ppt_y</p:attrName>
                                        </p:attrNameLst>
                                      </p:cBhvr>
                                    </p:animMotion>
                                  </p:childTnLst>
                                </p:cTn>
                              </p:par>
                              <p:par>
                                <p:cTn id="13" presetID="0" presetClass="path" presetSubtype="0" accel="50000" decel="50000" fill="hold" grpId="0" nodeType="withEffect">
                                  <p:stCondLst>
                                    <p:cond delay="0"/>
                                  </p:stCondLst>
                                  <p:childTnLst>
                                    <p:animMotion origin="layout" path="M 0 0 L 0.00017 -0.21667 " pathEditMode="relative" ptsTypes="AA">
                                      <p:cBhvr>
                                        <p:cTn id="14" dur="2000" fill="hold"/>
                                        <p:tgtEl>
                                          <p:spTgt spid="12"/>
                                        </p:tgtEl>
                                        <p:attrNameLst>
                                          <p:attrName>ppt_x</p:attrName>
                                          <p:attrName>ppt_y</p:attrName>
                                        </p:attrNameLst>
                                      </p:cBhvr>
                                    </p:animMotion>
                                  </p:childTnLst>
                                </p:cTn>
                              </p:par>
                              <p:par>
                                <p:cTn id="15" presetID="0" presetClass="path" presetSubtype="0" accel="50000" decel="50000" fill="hold" grpId="0" nodeType="withEffect">
                                  <p:stCondLst>
                                    <p:cond delay="0"/>
                                  </p:stCondLst>
                                  <p:childTnLst>
                                    <p:animMotion origin="layout" path="M 0 0 L 0.00017 -0.21667 " pathEditMode="relative" ptsTypes="AA">
                                      <p:cBhvr>
                                        <p:cTn id="16" dur="2000" fill="hold"/>
                                        <p:tgtEl>
                                          <p:spTgt spid="9"/>
                                        </p:tgtEl>
                                        <p:attrNameLst>
                                          <p:attrName>ppt_x</p:attrName>
                                          <p:attrName>ppt_y</p:attrName>
                                        </p:attrNameLst>
                                      </p:cBhvr>
                                    </p:animMotion>
                                  </p:childTnLst>
                                </p:cTn>
                              </p:par>
                              <p:par>
                                <p:cTn id="17" presetID="0" presetClass="path" presetSubtype="0" accel="50000" decel="50000" fill="hold" grpId="0" nodeType="withEffect">
                                  <p:stCondLst>
                                    <p:cond delay="0"/>
                                  </p:stCondLst>
                                  <p:childTnLst>
                                    <p:animMotion origin="layout" path="M 0 0 L 0.00017 -0.21667 " pathEditMode="relative" ptsTypes="AA">
                                      <p:cBhvr>
                                        <p:cTn id="18" dur="2000" fill="hold"/>
                                        <p:tgtEl>
                                          <p:spTgt spid="13"/>
                                        </p:tgtEl>
                                        <p:attrNameLst>
                                          <p:attrName>ppt_x</p:attrName>
                                          <p:attrName>ppt_y</p:attrName>
                                        </p:attrNameLst>
                                      </p:cBhvr>
                                    </p:animMotion>
                                  </p:childTnLst>
                                </p:cTn>
                              </p:par>
                              <p:par>
                                <p:cTn id="19" presetID="0" presetClass="path" presetSubtype="0" accel="50000" decel="50000" fill="hold" grpId="0" nodeType="withEffect">
                                  <p:stCondLst>
                                    <p:cond delay="0"/>
                                  </p:stCondLst>
                                  <p:childTnLst>
                                    <p:animMotion origin="layout" path="M 0 0 L 0.00017 -0.21667 " pathEditMode="relative" ptsTypes="AA">
                                      <p:cBhvr>
                                        <p:cTn id="20" dur="2000" fill="hold"/>
                                        <p:tgtEl>
                                          <p:spTgt spid="14"/>
                                        </p:tgtEl>
                                        <p:attrNameLst>
                                          <p:attrName>ppt_x</p:attrName>
                                          <p:attrName>ppt_y</p:attrName>
                                        </p:attrNameLst>
                                      </p:cBhvr>
                                    </p:animMotion>
                                  </p:childTnLst>
                                </p:cTn>
                              </p:par>
                              <p:par>
                                <p:cTn id="21" presetID="0" presetClass="path" presetSubtype="0" accel="50000" decel="50000" fill="hold" grpId="0" nodeType="withEffect">
                                  <p:stCondLst>
                                    <p:cond delay="0"/>
                                  </p:stCondLst>
                                  <p:childTnLst>
                                    <p:animMotion origin="layout" path="M 0 0 L 0.00017 -0.21667 " pathEditMode="relative" ptsTypes="AA">
                                      <p:cBhvr>
                                        <p:cTn id="22" dur="2000" fill="hold"/>
                                        <p:tgtEl>
                                          <p:spTgt spid="10"/>
                                        </p:tgtEl>
                                        <p:attrNameLst>
                                          <p:attrName>ppt_x</p:attrName>
                                          <p:attrName>ppt_y</p:attrName>
                                        </p:attrNameLst>
                                      </p:cBhvr>
                                    </p:animMotion>
                                  </p:childTnLst>
                                </p:cTn>
                              </p:par>
                              <p:par>
                                <p:cTn id="23" presetID="0" presetClass="path" presetSubtype="0" accel="50000" decel="50000" fill="hold" grpId="0" nodeType="withEffect">
                                  <p:stCondLst>
                                    <p:cond delay="0"/>
                                  </p:stCondLst>
                                  <p:childTnLst>
                                    <p:animMotion origin="layout" path="M 0 0 L 0.00017 -0.21667 " pathEditMode="relative" ptsTypes="AA">
                                      <p:cBhvr>
                                        <p:cTn id="24" dur="2000" fill="hold"/>
                                        <p:tgtEl>
                                          <p:spTgt spid="4"/>
                                        </p:tgtEl>
                                        <p:attrNameLst>
                                          <p:attrName>ppt_x</p:attrName>
                                          <p:attrName>ppt_y</p:attrName>
                                        </p:attrNameLst>
                                      </p:cBhvr>
                                    </p:animMotion>
                                  </p:childTnLst>
                                </p:cTn>
                              </p:par>
                              <p:par>
                                <p:cTn id="25" presetID="10" presetClass="exit" presetSubtype="0" fill="hold" grpId="0" nodeType="with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1000"/>
                                        <p:tgtEl>
                                          <p:spTgt spid="22"/>
                                        </p:tgtEl>
                                      </p:cBhvr>
                                    </p:animEffect>
                                    <p:anim calcmode="lin" valueType="num">
                                      <p:cBhvr>
                                        <p:cTn id="46" dur="1000" fill="hold"/>
                                        <p:tgtEl>
                                          <p:spTgt spid="22"/>
                                        </p:tgtEl>
                                        <p:attrNameLst>
                                          <p:attrName>ppt_x</p:attrName>
                                        </p:attrNameLst>
                                      </p:cBhvr>
                                      <p:tavLst>
                                        <p:tav tm="0">
                                          <p:val>
                                            <p:strVal val="#ppt_x"/>
                                          </p:val>
                                        </p:tav>
                                        <p:tav tm="100000">
                                          <p:val>
                                            <p:strVal val="#ppt_x"/>
                                          </p:val>
                                        </p:tav>
                                      </p:tavLst>
                                    </p:anim>
                                    <p:anim calcmode="lin" valueType="num">
                                      <p:cBhvr>
                                        <p:cTn id="47" dur="1000" fill="hold"/>
                                        <p:tgtEl>
                                          <p:spTgt spid="22"/>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7"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47" presetClass="entr" presetSubtype="0"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1000"/>
                                        <p:tgtEl>
                                          <p:spTgt spid="24"/>
                                        </p:tgtEl>
                                      </p:cBhvr>
                                    </p:animEffect>
                                    <p:anim calcmode="lin" valueType="num">
                                      <p:cBhvr>
                                        <p:cTn id="58" dur="1000" fill="hold"/>
                                        <p:tgtEl>
                                          <p:spTgt spid="24"/>
                                        </p:tgtEl>
                                        <p:attrNameLst>
                                          <p:attrName>ppt_x</p:attrName>
                                        </p:attrNameLst>
                                      </p:cBhvr>
                                      <p:tavLst>
                                        <p:tav tm="0">
                                          <p:val>
                                            <p:strVal val="#ppt_x"/>
                                          </p:val>
                                        </p:tav>
                                        <p:tav tm="100000">
                                          <p:val>
                                            <p:strVal val="#ppt_x"/>
                                          </p:val>
                                        </p:tav>
                                      </p:tavLst>
                                    </p:anim>
                                    <p:anim calcmode="lin" valueType="num">
                                      <p:cBhvr>
                                        <p:cTn id="59" dur="1000" fill="hold"/>
                                        <p:tgtEl>
                                          <p:spTgt spid="24"/>
                                        </p:tgtEl>
                                        <p:attrNameLst>
                                          <p:attrName>ppt_y</p:attrName>
                                        </p:attrNameLst>
                                      </p:cBhvr>
                                      <p:tavLst>
                                        <p:tav tm="0">
                                          <p:val>
                                            <p:strVal val="#ppt_y-.1"/>
                                          </p:val>
                                        </p:tav>
                                        <p:tav tm="100000">
                                          <p:val>
                                            <p:strVal val="#ppt_y"/>
                                          </p:val>
                                        </p:tav>
                                      </p:tavLst>
                                    </p:anim>
                                  </p:childTnLst>
                                </p:cTn>
                              </p:par>
                            </p:childTnLst>
                          </p:cTn>
                        </p:par>
                        <p:par>
                          <p:cTn id="60" fill="hold">
                            <p:stCondLst>
                              <p:cond delay="5500"/>
                            </p:stCondLst>
                            <p:childTnLst>
                              <p:par>
                                <p:cTn id="61" presetID="2" presetClass="entr" presetSubtype="4"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fill="hold"/>
                                        <p:tgtEl>
                                          <p:spTgt spid="26"/>
                                        </p:tgtEl>
                                        <p:attrNameLst>
                                          <p:attrName>ppt_x</p:attrName>
                                        </p:attrNameLst>
                                      </p:cBhvr>
                                      <p:tavLst>
                                        <p:tav tm="0">
                                          <p:val>
                                            <p:strVal val="#ppt_x"/>
                                          </p:val>
                                        </p:tav>
                                        <p:tav tm="100000">
                                          <p:val>
                                            <p:strVal val="#ppt_x"/>
                                          </p:val>
                                        </p:tav>
                                      </p:tavLst>
                                    </p:anim>
                                    <p:anim calcmode="lin" valueType="num">
                                      <p:cBhvr additive="base">
                                        <p:cTn id="77" dur="500" fill="hold"/>
                                        <p:tgtEl>
                                          <p:spTgt spid="26"/>
                                        </p:tgtEl>
                                        <p:attrNameLst>
                                          <p:attrName>ppt_y</p:attrName>
                                        </p:attrNameLst>
                                      </p:cBhvr>
                                      <p:tavLst>
                                        <p:tav tm="0">
                                          <p:val>
                                            <p:strVal val="1+#ppt_h/2"/>
                                          </p:val>
                                        </p:tav>
                                        <p:tav tm="100000">
                                          <p:val>
                                            <p:strVal val="#ppt_y"/>
                                          </p:val>
                                        </p:tav>
                                      </p:tavLst>
                                    </p:anim>
                                  </p:childTnLst>
                                </p:cTn>
                              </p:par>
                            </p:childTnLst>
                          </p:cTn>
                        </p:par>
                        <p:par>
                          <p:cTn id="78" fill="hold">
                            <p:stCondLst>
                              <p:cond delay="6500"/>
                            </p:stCondLst>
                            <p:childTnLst>
                              <p:par>
                                <p:cTn id="79" presetID="2" presetClass="entr" presetSubtype="4"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500" fill="hold"/>
                                        <p:tgtEl>
                                          <p:spTgt spid="23"/>
                                        </p:tgtEl>
                                        <p:attrNameLst>
                                          <p:attrName>ppt_x</p:attrName>
                                        </p:attrNameLst>
                                      </p:cBhvr>
                                      <p:tavLst>
                                        <p:tav tm="0">
                                          <p:val>
                                            <p:strVal val="#ppt_x"/>
                                          </p:val>
                                        </p:tav>
                                        <p:tav tm="100000">
                                          <p:val>
                                            <p:strVal val="#ppt_x"/>
                                          </p:val>
                                        </p:tav>
                                      </p:tavLst>
                                    </p:anim>
                                    <p:anim calcmode="lin" valueType="num">
                                      <p:cBhvr additive="base">
                                        <p:cTn id="8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p:bldP spid="12" grpId="0"/>
      <p:bldP spid="13" grpId="0"/>
      <p:bldP spid="14" grpId="0"/>
      <p:bldP spid="15" grpId="0" animBg="1"/>
      <p:bldP spid="21" grpId="0"/>
      <p:bldP spid="17" grpId="0" animBg="1"/>
      <p:bldP spid="19" grpId="0" animBg="1"/>
      <p:bldP spid="20" grpId="0" animBg="1"/>
      <p:bldP spid="23" grpId="0" animBg="1"/>
      <p:bldP spid="24" grpId="0" animBg="1"/>
      <p:bldP spid="26" grpId="0" animBg="1"/>
      <p:bldP spid="3" grpId="0" animBg="1"/>
      <p:bldP spid="16" grpId="0" animBg="1"/>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Window2Galaxy Implementation</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400800" y="2834227"/>
            <a:ext cx="2135182" cy="1585373"/>
          </a:xfrm>
        </p:spPr>
      </p:pic>
      <p:pic>
        <p:nvPicPr>
          <p:cNvPr id="5122" name="Picture 2" descr="C:\Users\lirvardi\Pictures\windows-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92" y="3048000"/>
            <a:ext cx="1530928" cy="135495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lirvardi\Pictures\Folder-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85968" y="4343400"/>
            <a:ext cx="1271832" cy="12718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81400" y="5562600"/>
            <a:ext cx="2895600" cy="923330"/>
          </a:xfrm>
          <a:prstGeom prst="rect">
            <a:avLst/>
          </a:prstGeom>
          <a:noFill/>
        </p:spPr>
        <p:txBody>
          <a:bodyPr wrap="square" rtlCol="0">
            <a:spAutoFit/>
          </a:bodyPr>
          <a:lstStyle/>
          <a:p>
            <a:pPr marL="285750" indent="-285750">
              <a:buFont typeface="Arial" charset="0"/>
              <a:buChar char="•"/>
            </a:pPr>
            <a:r>
              <a:rPr lang="en-US" dirty="0" smtClean="0"/>
              <a:t>Samba</a:t>
            </a:r>
            <a:endParaRPr lang="en-US" dirty="0"/>
          </a:p>
          <a:p>
            <a:pPr marL="285750" indent="-285750">
              <a:buFont typeface="Arial" charset="0"/>
              <a:buChar char="•"/>
            </a:pPr>
            <a:r>
              <a:rPr lang="en-US" dirty="0"/>
              <a:t>VM share </a:t>
            </a:r>
            <a:r>
              <a:rPr lang="en-US" dirty="0" smtClean="0"/>
              <a:t>directory</a:t>
            </a:r>
          </a:p>
          <a:p>
            <a:endParaRPr lang="en-US" dirty="0" smtClean="0"/>
          </a:p>
        </p:txBody>
      </p:sp>
      <p:cxnSp>
        <p:nvCxnSpPr>
          <p:cNvPr id="6" name="Elbow Connector 5"/>
          <p:cNvCxnSpPr>
            <a:stCxn id="5122" idx="2"/>
            <a:endCxn id="1026" idx="1"/>
          </p:cNvCxnSpPr>
          <p:nvPr/>
        </p:nvCxnSpPr>
        <p:spPr>
          <a:xfrm rot="16200000" flipH="1">
            <a:off x="2542534" y="3535881"/>
            <a:ext cx="576357" cy="2310512"/>
          </a:xfrm>
          <a:prstGeom prst="bentConnector2">
            <a:avLst/>
          </a:prstGeom>
          <a:ln w="44450">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Elbow Connector 8"/>
          <p:cNvCxnSpPr>
            <a:stCxn id="4" idx="2"/>
            <a:endCxn id="1026" idx="3"/>
          </p:cNvCxnSpPr>
          <p:nvPr/>
        </p:nvCxnSpPr>
        <p:spPr>
          <a:xfrm rot="5400000">
            <a:off x="6083238" y="3594163"/>
            <a:ext cx="559716" cy="2210591"/>
          </a:xfrm>
          <a:prstGeom prst="bentConnector2">
            <a:avLst/>
          </a:prstGeom>
          <a:ln w="44450">
            <a:headEnd type="arrow"/>
            <a:tailEnd type="arrow"/>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40292" y="1981200"/>
            <a:ext cx="2323306" cy="647207"/>
          </a:xfrm>
          <a:prstGeom prst="rect">
            <a:avLst/>
          </a:prstGeom>
        </p:spPr>
      </p:pic>
      <p:pic>
        <p:nvPicPr>
          <p:cNvPr id="1027" name="Picture 3" descr="C:\Users\lirvardi\Pictures\iis7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20912" y="1907744"/>
            <a:ext cx="1405524" cy="1010220"/>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Elbow Connector 10"/>
          <p:cNvCxnSpPr/>
          <p:nvPr/>
        </p:nvCxnSpPr>
        <p:spPr>
          <a:xfrm rot="10800000">
            <a:off x="2479020" y="2374616"/>
            <a:ext cx="3777129" cy="2"/>
          </a:xfrm>
          <a:prstGeom prst="bentConnector3">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3724239" y="1929985"/>
            <a:ext cx="1533561" cy="369332"/>
          </a:xfrm>
          <a:prstGeom prst="rect">
            <a:avLst/>
          </a:prstGeom>
        </p:spPr>
        <p:txBody>
          <a:bodyPr wrap="none">
            <a:spAutoFit/>
          </a:bodyPr>
          <a:lstStyle/>
          <a:p>
            <a:r>
              <a:rPr lang="en-US" dirty="0"/>
              <a:t>HTTP </a:t>
            </a:r>
            <a:r>
              <a:rPr lang="en-US" dirty="0" smtClean="0"/>
              <a:t>requests</a:t>
            </a:r>
            <a:endParaRPr lang="en-US" dirty="0"/>
          </a:p>
        </p:txBody>
      </p:sp>
    </p:spTree>
    <p:extLst>
      <p:ext uri="{BB962C8B-B14F-4D97-AF65-F5344CB8AC3E}">
        <p14:creationId xmlns:p14="http://schemas.microsoft.com/office/powerpoint/2010/main" val="189783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WinTool</a:t>
            </a:r>
            <a:r>
              <a:rPr lang="en-US" dirty="0" smtClean="0"/>
              <a:t> execution </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82219" y="3050565"/>
            <a:ext cx="1295966" cy="962255"/>
          </a:xfrm>
        </p:spPr>
      </p:pic>
      <p:pic>
        <p:nvPicPr>
          <p:cNvPr id="5122" name="Picture 2" descr="C:\Users\lirvardi\Pictures\windows-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3913" y="3292397"/>
            <a:ext cx="929209" cy="82240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lirvardi\Pictures\Folder-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8055" y="4436504"/>
            <a:ext cx="771948" cy="77194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5129" y="2537122"/>
            <a:ext cx="1410147" cy="392827"/>
          </a:xfrm>
          <a:prstGeom prst="rect">
            <a:avLst/>
          </a:prstGeom>
        </p:spPr>
      </p:pic>
      <p:pic>
        <p:nvPicPr>
          <p:cNvPr id="1027" name="Picture 3" descr="C:\Users\lirvardi\Pictures\iis7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21841" y="2426954"/>
            <a:ext cx="853094" cy="61316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00400" y="1524000"/>
            <a:ext cx="3048000" cy="369332"/>
          </a:xfrm>
          <a:prstGeom prst="rect">
            <a:avLst/>
          </a:prstGeom>
          <a:noFill/>
        </p:spPr>
        <p:txBody>
          <a:bodyPr wrap="square" rtlCol="0">
            <a:spAutoFit/>
          </a:bodyPr>
          <a:lstStyle/>
          <a:p>
            <a:r>
              <a:rPr lang="en-US" dirty="0" smtClean="0">
                <a:solidFill>
                  <a:srgbClr val="FF0000"/>
                </a:solidFill>
              </a:rPr>
              <a:t>“</a:t>
            </a:r>
            <a:r>
              <a:rPr lang="en-US" dirty="0" err="1" smtClean="0">
                <a:solidFill>
                  <a:srgbClr val="FF0000"/>
                </a:solidFill>
              </a:rPr>
              <a:t>WinTool</a:t>
            </a:r>
            <a:r>
              <a:rPr lang="en-US" dirty="0" smtClean="0">
                <a:solidFill>
                  <a:srgbClr val="FF0000"/>
                </a:solidFill>
              </a:rPr>
              <a:t>  $input  $output”</a:t>
            </a:r>
            <a:endParaRPr lang="en-US" dirty="0">
              <a:solidFill>
                <a:srgbClr val="FF0000"/>
              </a:solidFill>
            </a:endParaRPr>
          </a:p>
        </p:txBody>
      </p:sp>
      <p:cxnSp>
        <p:nvCxnSpPr>
          <p:cNvPr id="10" name="Elbow Connector 9"/>
          <p:cNvCxnSpPr>
            <a:stCxn id="4" idx="2"/>
            <a:endCxn id="1026" idx="3"/>
          </p:cNvCxnSpPr>
          <p:nvPr/>
        </p:nvCxnSpPr>
        <p:spPr>
          <a:xfrm rot="5400000">
            <a:off x="5810274" y="3102550"/>
            <a:ext cx="809658" cy="2630199"/>
          </a:xfrm>
          <a:prstGeom prst="bentConnector2">
            <a:avLst/>
          </a:prstGeom>
          <a:ln w="44450">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912652" y="4343400"/>
            <a:ext cx="932629" cy="369332"/>
          </a:xfrm>
          <a:prstGeom prst="rect">
            <a:avLst/>
          </a:prstGeom>
          <a:noFill/>
        </p:spPr>
        <p:txBody>
          <a:bodyPr wrap="square" rtlCol="0">
            <a:spAutoFit/>
          </a:bodyPr>
          <a:lstStyle/>
          <a:p>
            <a:r>
              <a:rPr lang="en-US" dirty="0" smtClean="0">
                <a:solidFill>
                  <a:srgbClr val="FF0000"/>
                </a:solidFill>
              </a:rPr>
              <a:t>$input</a:t>
            </a:r>
            <a:endParaRPr lang="en-US" dirty="0">
              <a:solidFill>
                <a:srgbClr val="FF0000"/>
              </a:solidFill>
            </a:endParaRPr>
          </a:p>
        </p:txBody>
      </p:sp>
      <p:cxnSp>
        <p:nvCxnSpPr>
          <p:cNvPr id="12" name="Elbow Connector 11"/>
          <p:cNvCxnSpPr>
            <a:stCxn id="14" idx="1"/>
            <a:endCxn id="1027" idx="3"/>
          </p:cNvCxnSpPr>
          <p:nvPr/>
        </p:nvCxnSpPr>
        <p:spPr>
          <a:xfrm rot="10800000">
            <a:off x="2074935" y="2733536"/>
            <a:ext cx="4750194" cy="1"/>
          </a:xfrm>
          <a:prstGeom prst="bentConnector3">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285055" y="2362200"/>
            <a:ext cx="4953000" cy="338554"/>
          </a:xfrm>
          <a:prstGeom prst="rect">
            <a:avLst/>
          </a:prstGeom>
          <a:noFill/>
        </p:spPr>
        <p:txBody>
          <a:bodyPr wrap="square" rtlCol="0">
            <a:spAutoFit/>
          </a:bodyPr>
          <a:lstStyle/>
          <a:p>
            <a:r>
              <a:rPr lang="en-US" sz="1600" dirty="0" smtClean="0"/>
              <a:t>HTTP request: “Execute </a:t>
            </a:r>
            <a:r>
              <a:rPr lang="en-US" sz="1600" dirty="0" err="1">
                <a:solidFill>
                  <a:srgbClr val="FF0000"/>
                </a:solidFill>
              </a:rPr>
              <a:t>WinTool</a:t>
            </a:r>
            <a:r>
              <a:rPr lang="en-US" sz="1600" dirty="0">
                <a:solidFill>
                  <a:srgbClr val="FF0000"/>
                </a:solidFill>
              </a:rPr>
              <a:t>  $input  $</a:t>
            </a:r>
            <a:r>
              <a:rPr lang="en-US" sz="1600" dirty="0" smtClean="0">
                <a:solidFill>
                  <a:srgbClr val="FF0000"/>
                </a:solidFill>
              </a:rPr>
              <a:t>output</a:t>
            </a:r>
            <a:r>
              <a:rPr lang="en-US" sz="1600" dirty="0" smtClean="0"/>
              <a:t>” </a:t>
            </a:r>
            <a:endParaRPr lang="en-US" sz="1600" dirty="0"/>
          </a:p>
        </p:txBody>
      </p:sp>
      <p:cxnSp>
        <p:nvCxnSpPr>
          <p:cNvPr id="22" name="Elbow Connector 21"/>
          <p:cNvCxnSpPr>
            <a:stCxn id="5122" idx="2"/>
            <a:endCxn id="1026" idx="1"/>
          </p:cNvCxnSpPr>
          <p:nvPr/>
        </p:nvCxnSpPr>
        <p:spPr>
          <a:xfrm rot="16200000" flipH="1">
            <a:off x="2519447" y="3213870"/>
            <a:ext cx="707678" cy="2509537"/>
          </a:xfrm>
          <a:prstGeom prst="bentConnector2">
            <a:avLst/>
          </a:prstGeom>
          <a:ln w="44450">
            <a:headEnd type="arrow"/>
            <a:tailEnd type="arrow"/>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1995" y="4953000"/>
            <a:ext cx="2648405" cy="1335819"/>
          </a:xfrm>
          <a:prstGeom prst="rect">
            <a:avLst/>
          </a:prstGeom>
        </p:spPr>
      </p:pic>
      <p:sp>
        <p:nvSpPr>
          <p:cNvPr id="27" name="TextBox 26"/>
          <p:cNvSpPr txBox="1"/>
          <p:nvPr/>
        </p:nvSpPr>
        <p:spPr>
          <a:xfrm>
            <a:off x="76200" y="6338511"/>
            <a:ext cx="5353444" cy="369332"/>
          </a:xfrm>
          <a:prstGeom prst="rect">
            <a:avLst/>
          </a:prstGeom>
          <a:noFill/>
        </p:spPr>
        <p:txBody>
          <a:bodyPr wrap="square" rtlCol="0">
            <a:spAutoFit/>
          </a:bodyPr>
          <a:lstStyle/>
          <a:p>
            <a:r>
              <a:rPr lang="en-US" dirty="0" err="1" smtClean="0">
                <a:solidFill>
                  <a:srgbClr val="FF0000"/>
                </a:solidFill>
              </a:rPr>
              <a:t>WinTool</a:t>
            </a:r>
            <a:r>
              <a:rPr lang="en-US" dirty="0" smtClean="0">
                <a:solidFill>
                  <a:srgbClr val="FF0000"/>
                </a:solidFill>
              </a:rPr>
              <a:t>  &lt;</a:t>
            </a:r>
            <a:r>
              <a:rPr lang="en-US" dirty="0" err="1" smtClean="0">
                <a:solidFill>
                  <a:srgbClr val="FF0000"/>
                </a:solidFill>
              </a:rPr>
              <a:t>Win_path</a:t>
            </a:r>
            <a:r>
              <a:rPr lang="en-US" dirty="0" smtClean="0">
                <a:solidFill>
                  <a:srgbClr val="FF0000"/>
                </a:solidFill>
              </a:rPr>
              <a:t>&gt;\$input  &lt;</a:t>
            </a:r>
            <a:r>
              <a:rPr lang="en-US" dirty="0" err="1" smtClean="0">
                <a:solidFill>
                  <a:srgbClr val="FF0000"/>
                </a:solidFill>
              </a:rPr>
              <a:t>Win_path</a:t>
            </a:r>
            <a:r>
              <a:rPr lang="en-US" dirty="0" smtClean="0">
                <a:solidFill>
                  <a:srgbClr val="FF0000"/>
                </a:solidFill>
              </a:rPr>
              <a:t>&gt;\$output</a:t>
            </a:r>
            <a:endParaRPr lang="en-US" dirty="0">
              <a:solidFill>
                <a:srgbClr val="FF0000"/>
              </a:solidFill>
            </a:endParaRPr>
          </a:p>
        </p:txBody>
      </p:sp>
      <p:pic>
        <p:nvPicPr>
          <p:cNvPr id="24" name="Picture 2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91200" y="4956454"/>
            <a:ext cx="2362200" cy="1283281"/>
          </a:xfrm>
          <a:prstGeom prst="rect">
            <a:avLst/>
          </a:prstGeom>
        </p:spPr>
      </p:pic>
      <p:sp>
        <p:nvSpPr>
          <p:cNvPr id="29" name="TextBox 28"/>
          <p:cNvSpPr txBox="1"/>
          <p:nvPr/>
        </p:nvSpPr>
        <p:spPr>
          <a:xfrm>
            <a:off x="2101227" y="6342897"/>
            <a:ext cx="7391400" cy="369332"/>
          </a:xfrm>
          <a:prstGeom prst="rect">
            <a:avLst/>
          </a:prstGeom>
          <a:noFill/>
        </p:spPr>
        <p:txBody>
          <a:bodyPr wrap="square" rtlCol="0">
            <a:spAutoFit/>
          </a:bodyPr>
          <a:lstStyle/>
          <a:p>
            <a:r>
              <a:rPr lang="en-US" dirty="0" smtClean="0">
                <a:solidFill>
                  <a:schemeClr val="accent1">
                    <a:lumMod val="75000"/>
                  </a:schemeClr>
                </a:solidFill>
              </a:rPr>
              <a:t>Window2Galaxy</a:t>
            </a:r>
            <a:r>
              <a:rPr lang="en-US" dirty="0" smtClean="0">
                <a:solidFill>
                  <a:srgbClr val="FF0000"/>
                </a:solidFill>
              </a:rPr>
              <a:t>  “</a:t>
            </a:r>
            <a:r>
              <a:rPr lang="en-US" dirty="0" err="1" smtClean="0">
                <a:solidFill>
                  <a:srgbClr val="FF0000"/>
                </a:solidFill>
              </a:rPr>
              <a:t>WinTool</a:t>
            </a:r>
            <a:r>
              <a:rPr lang="en-US" dirty="0" smtClean="0">
                <a:solidFill>
                  <a:srgbClr val="FF0000"/>
                </a:solidFill>
              </a:rPr>
              <a:t>  &lt;</a:t>
            </a:r>
            <a:r>
              <a:rPr lang="en-US" dirty="0" err="1" smtClean="0">
                <a:solidFill>
                  <a:srgbClr val="FF0000"/>
                </a:solidFill>
              </a:rPr>
              <a:t>Linux_path</a:t>
            </a:r>
            <a:r>
              <a:rPr lang="en-US" dirty="0" smtClean="0">
                <a:solidFill>
                  <a:srgbClr val="FF0000"/>
                </a:solidFill>
              </a:rPr>
              <a:t>&gt;/$input  &lt;</a:t>
            </a:r>
            <a:r>
              <a:rPr lang="en-US" dirty="0" err="1" smtClean="0">
                <a:solidFill>
                  <a:srgbClr val="FF0000"/>
                </a:solidFill>
              </a:rPr>
              <a:t>linux_path</a:t>
            </a:r>
            <a:r>
              <a:rPr lang="en-US" dirty="0" smtClean="0">
                <a:solidFill>
                  <a:srgbClr val="FF0000"/>
                </a:solidFill>
              </a:rPr>
              <a:t>&gt;/$output”</a:t>
            </a:r>
            <a:endParaRPr lang="en-US" dirty="0">
              <a:solidFill>
                <a:srgbClr val="FF0000"/>
              </a:solidFill>
            </a:endParaRPr>
          </a:p>
        </p:txBody>
      </p:sp>
      <p:sp>
        <p:nvSpPr>
          <p:cNvPr id="19" name="TextBox 18"/>
          <p:cNvSpPr txBox="1"/>
          <p:nvPr/>
        </p:nvSpPr>
        <p:spPr>
          <a:xfrm>
            <a:off x="1930332" y="4343400"/>
            <a:ext cx="1885907" cy="369332"/>
          </a:xfrm>
          <a:prstGeom prst="rect">
            <a:avLst/>
          </a:prstGeom>
          <a:noFill/>
        </p:spPr>
        <p:txBody>
          <a:bodyPr wrap="square" rtlCol="0">
            <a:spAutoFit/>
          </a:bodyPr>
          <a:lstStyle/>
          <a:p>
            <a:r>
              <a:rPr lang="en-US" dirty="0" smtClean="0">
                <a:solidFill>
                  <a:srgbClr val="FF0000"/>
                </a:solidFill>
              </a:rPr>
              <a:t>$Input / $output</a:t>
            </a:r>
            <a:endParaRPr lang="en-US" dirty="0">
              <a:solidFill>
                <a:srgbClr val="FF0000"/>
              </a:solidFill>
            </a:endParaRPr>
          </a:p>
        </p:txBody>
      </p:sp>
    </p:spTree>
    <p:extLst>
      <p:ext uri="{BB962C8B-B14F-4D97-AF65-F5344CB8AC3E}">
        <p14:creationId xmlns:p14="http://schemas.microsoft.com/office/powerpoint/2010/main" val="3362589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par>
                                <p:cTn id="20" presetID="1" presetClass="exit" presetSubtype="0" fill="hold" grpId="1" nodeType="withEffect">
                                  <p:stCondLst>
                                    <p:cond delay="0"/>
                                  </p:stCondLst>
                                  <p:childTnLst>
                                    <p:set>
                                      <p:cBhvr>
                                        <p:cTn id="21" dur="1" fill="hold">
                                          <p:stCondLst>
                                            <p:cond delay="0"/>
                                          </p:stCondLst>
                                        </p:cTn>
                                        <p:tgtEl>
                                          <p:spTgt spid="7"/>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 presetClass="exit" presetSubtype="0" fill="hold" nodeType="withEffect">
                                  <p:stCondLst>
                                    <p:cond delay="0"/>
                                  </p:stCondLst>
                                  <p:childTnLst>
                                    <p:set>
                                      <p:cBhvr>
                                        <p:cTn id="41" dur="1" fill="hold">
                                          <p:stCondLst>
                                            <p:cond delay="0"/>
                                          </p:stCondLst>
                                        </p:cTn>
                                        <p:tgtEl>
                                          <p:spTgt spid="24"/>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0"/>
                                        </p:tgtEl>
                                        <p:attrNameLst>
                                          <p:attrName>style.visibility</p:attrName>
                                        </p:attrNameLst>
                                      </p:cBhvr>
                                      <p:to>
                                        <p:strVal val="hidden"/>
                                      </p:to>
                                    </p:set>
                                  </p:childTnLst>
                                </p:cTn>
                              </p:par>
                              <p:par>
                                <p:cTn id="44" presetID="1" presetClass="exit" presetSubtype="0" fill="hold" grpId="1" nodeType="withEffect">
                                  <p:stCondLst>
                                    <p:cond delay="0"/>
                                  </p:stCondLst>
                                  <p:childTnLst>
                                    <p:set>
                                      <p:cBhvr>
                                        <p:cTn id="45" dur="1" fill="hold">
                                          <p:stCondLst>
                                            <p:cond delay="0"/>
                                          </p:stCondLst>
                                        </p:cTn>
                                        <p:tgtEl>
                                          <p:spTgt spid="29"/>
                                        </p:tgtEl>
                                        <p:attrNameLst>
                                          <p:attrName>style.visibility</p:attrName>
                                        </p:attrNameLst>
                                      </p:cBhvr>
                                      <p:to>
                                        <p:strVal val="hidden"/>
                                      </p:to>
                                    </p:set>
                                  </p:childTnLst>
                                </p:cTn>
                              </p:par>
                              <p:par>
                                <p:cTn id="46" presetID="1" presetClass="exit" presetSubtype="0" fill="hold" grpId="1" nodeType="withEffect">
                                  <p:stCondLst>
                                    <p:cond delay="0"/>
                                  </p:stCondLst>
                                  <p:childTnLst>
                                    <p:set>
                                      <p:cBhvr>
                                        <p:cTn id="47" dur="1" fill="hold">
                                          <p:stCondLst>
                                            <p:cond delay="0"/>
                                          </p:stCondLst>
                                        </p:cTn>
                                        <p:tgtEl>
                                          <p:spTgt spid="1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par>
                                <p:cTn id="56" presetID="10" presetClass="entr" presetSubtype="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1" presetClass="exit" presetSubtype="0" fill="hold" nodeType="withEffect">
                                  <p:stCondLst>
                                    <p:cond delay="0"/>
                                  </p:stCondLst>
                                  <p:childTnLst>
                                    <p:set>
                                      <p:cBhvr>
                                        <p:cTn id="63" dur="1" fill="hold">
                                          <p:stCondLst>
                                            <p:cond delay="0"/>
                                          </p:stCondLst>
                                        </p:cTn>
                                        <p:tgtEl>
                                          <p:spTgt spid="12"/>
                                        </p:tgtEl>
                                        <p:attrNameLst>
                                          <p:attrName>style.visibility</p:attrName>
                                        </p:attrNameLst>
                                      </p:cBhvr>
                                      <p:to>
                                        <p:strVal val="hidden"/>
                                      </p:to>
                                    </p:set>
                                  </p:childTnLst>
                                </p:cTn>
                              </p:par>
                              <p:par>
                                <p:cTn id="64" presetID="1" presetClass="exit" presetSubtype="0" fill="hold" grpId="1" nodeType="withEffect">
                                  <p:stCondLst>
                                    <p:cond delay="0"/>
                                  </p:stCondLst>
                                  <p:childTnLst>
                                    <p:set>
                                      <p:cBhvr>
                                        <p:cTn id="65"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7" grpId="0"/>
      <p:bldP spid="17" grpId="1"/>
      <p:bldP spid="18" grpId="0"/>
      <p:bldP spid="18" grpId="1"/>
      <p:bldP spid="27" grpId="0"/>
      <p:bldP spid="29" grpId="0"/>
      <p:bldP spid="29" grpId="1"/>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WinTool</a:t>
            </a:r>
            <a:r>
              <a:rPr lang="en-US" dirty="0"/>
              <a:t> </a:t>
            </a:r>
            <a:r>
              <a:rPr lang="en-US" dirty="0" smtClean="0"/>
              <a:t>Execution</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82219" y="3050565"/>
            <a:ext cx="1295966" cy="962255"/>
          </a:xfrm>
        </p:spPr>
      </p:pic>
      <p:pic>
        <p:nvPicPr>
          <p:cNvPr id="5122" name="Picture 2" descr="C:\Users\lirvardi\Pictures\windows-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3913" y="3292397"/>
            <a:ext cx="929209" cy="82240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lirvardi\Pictures\Folder-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8055" y="4436504"/>
            <a:ext cx="771948" cy="77194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5129" y="2537122"/>
            <a:ext cx="1410147" cy="392827"/>
          </a:xfrm>
          <a:prstGeom prst="rect">
            <a:avLst/>
          </a:prstGeom>
        </p:spPr>
      </p:pic>
      <p:pic>
        <p:nvPicPr>
          <p:cNvPr id="1027" name="Picture 3" descr="C:\Users\lirvardi\Pictures\iis7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21841" y="2426954"/>
            <a:ext cx="853094" cy="61316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3352800" y="2367845"/>
            <a:ext cx="2743200" cy="338554"/>
          </a:xfrm>
          <a:prstGeom prst="rect">
            <a:avLst/>
          </a:prstGeom>
          <a:noFill/>
        </p:spPr>
        <p:txBody>
          <a:bodyPr wrap="square" rtlCol="0">
            <a:spAutoFit/>
          </a:bodyPr>
          <a:lstStyle/>
          <a:p>
            <a:r>
              <a:rPr lang="en-US" sz="1600" dirty="0" smtClean="0"/>
              <a:t>HTTP request: </a:t>
            </a:r>
            <a:r>
              <a:rPr lang="en-US" sz="1600" dirty="0" smtClean="0">
                <a:solidFill>
                  <a:srgbClr val="C00000"/>
                </a:solidFill>
              </a:rPr>
              <a:t>Is job done?</a:t>
            </a:r>
            <a:endParaRPr lang="en-US" sz="1600" dirty="0">
              <a:solidFill>
                <a:srgbClr val="C00000"/>
              </a:solidFill>
            </a:endParaRPr>
          </a:p>
        </p:txBody>
      </p:sp>
      <p:cxnSp>
        <p:nvCxnSpPr>
          <p:cNvPr id="8" name="Elbow Connector 7"/>
          <p:cNvCxnSpPr>
            <a:stCxn id="1027" idx="3"/>
            <a:endCxn id="14" idx="1"/>
          </p:cNvCxnSpPr>
          <p:nvPr/>
        </p:nvCxnSpPr>
        <p:spPr>
          <a:xfrm>
            <a:off x="2074935" y="2733535"/>
            <a:ext cx="4750194" cy="1"/>
          </a:xfrm>
          <a:prstGeom prst="bentConnector3">
            <a:avLst/>
          </a:prstGeom>
          <a:ln w="28575">
            <a:headEnd type="arrow"/>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657600" y="2838372"/>
            <a:ext cx="2743200" cy="338554"/>
          </a:xfrm>
          <a:prstGeom prst="rect">
            <a:avLst/>
          </a:prstGeom>
          <a:noFill/>
        </p:spPr>
        <p:txBody>
          <a:bodyPr wrap="square" rtlCol="0">
            <a:spAutoFit/>
          </a:bodyPr>
          <a:lstStyle/>
          <a:p>
            <a:r>
              <a:rPr lang="en-US" sz="1600" dirty="0" smtClean="0"/>
              <a:t>Respond: </a:t>
            </a:r>
            <a:r>
              <a:rPr lang="en-US" sz="1600" dirty="0" smtClean="0">
                <a:solidFill>
                  <a:srgbClr val="C00000"/>
                </a:solidFill>
              </a:rPr>
              <a:t>Yes/No</a:t>
            </a:r>
            <a:endParaRPr lang="en-US" sz="1600" dirty="0">
              <a:solidFill>
                <a:srgbClr val="C00000"/>
              </a:solidFill>
            </a:endParaRPr>
          </a:p>
        </p:txBody>
      </p:sp>
      <p:cxnSp>
        <p:nvCxnSpPr>
          <p:cNvPr id="24" name="Elbow Connector 23"/>
          <p:cNvCxnSpPr>
            <a:stCxn id="1026" idx="3"/>
            <a:endCxn id="4" idx="2"/>
          </p:cNvCxnSpPr>
          <p:nvPr/>
        </p:nvCxnSpPr>
        <p:spPr>
          <a:xfrm flipV="1">
            <a:off x="4900003" y="4012820"/>
            <a:ext cx="2630199" cy="809658"/>
          </a:xfrm>
          <a:prstGeom prst="bentConnector2">
            <a:avLst/>
          </a:prstGeom>
          <a:ln w="44450">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704328" y="4400646"/>
            <a:ext cx="1021548" cy="369332"/>
          </a:xfrm>
          <a:prstGeom prst="rect">
            <a:avLst/>
          </a:prstGeom>
          <a:noFill/>
        </p:spPr>
        <p:txBody>
          <a:bodyPr wrap="square" rtlCol="0">
            <a:spAutoFit/>
          </a:bodyPr>
          <a:lstStyle/>
          <a:p>
            <a:r>
              <a:rPr lang="en-US" dirty="0" smtClean="0">
                <a:solidFill>
                  <a:srgbClr val="FF0000"/>
                </a:solidFill>
              </a:rPr>
              <a:t>$output</a:t>
            </a:r>
            <a:endParaRPr lang="en-US" dirty="0">
              <a:solidFill>
                <a:srgbClr val="FF0000"/>
              </a:solidFill>
            </a:endParaRPr>
          </a:p>
        </p:txBody>
      </p:sp>
      <p:cxnSp>
        <p:nvCxnSpPr>
          <p:cNvPr id="7" name="Elbow Connector 6"/>
          <p:cNvCxnSpPr/>
          <p:nvPr/>
        </p:nvCxnSpPr>
        <p:spPr>
          <a:xfrm rot="5400000" flipH="1" flipV="1">
            <a:off x="4432846" y="543413"/>
            <a:ext cx="583107" cy="6559667"/>
          </a:xfrm>
          <a:prstGeom prst="bentConnector4">
            <a:avLst>
              <a:gd name="adj1" fmla="val -280961"/>
              <a:gd name="adj2" fmla="val 103485"/>
            </a:avLst>
          </a:prstGeom>
          <a:ln w="31750">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rot="5400000" flipH="1" flipV="1">
            <a:off x="4737646" y="543411"/>
            <a:ext cx="583107" cy="6559667"/>
          </a:xfrm>
          <a:prstGeom prst="bentConnector4">
            <a:avLst>
              <a:gd name="adj1" fmla="val -331599"/>
              <a:gd name="adj2" fmla="val 104356"/>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409950" y="5349254"/>
            <a:ext cx="2533650" cy="369332"/>
          </a:xfrm>
          <a:prstGeom prst="rect">
            <a:avLst/>
          </a:prstGeom>
          <a:noFill/>
        </p:spPr>
        <p:txBody>
          <a:bodyPr wrap="square" rtlCol="0">
            <a:spAutoFit/>
          </a:bodyPr>
          <a:lstStyle/>
          <a:p>
            <a:r>
              <a:rPr lang="en-US" dirty="0" smtClean="0">
                <a:solidFill>
                  <a:srgbClr val="FF0000"/>
                </a:solidFill>
              </a:rPr>
              <a:t>Standard Output Stream</a:t>
            </a:r>
            <a:endParaRPr lang="en-US" dirty="0">
              <a:solidFill>
                <a:srgbClr val="FF0000"/>
              </a:solidFill>
            </a:endParaRPr>
          </a:p>
        </p:txBody>
      </p:sp>
      <p:sp>
        <p:nvSpPr>
          <p:cNvPr id="29" name="TextBox 28"/>
          <p:cNvSpPr txBox="1"/>
          <p:nvPr/>
        </p:nvSpPr>
        <p:spPr>
          <a:xfrm>
            <a:off x="3409950" y="5718586"/>
            <a:ext cx="2294378" cy="369332"/>
          </a:xfrm>
          <a:prstGeom prst="rect">
            <a:avLst/>
          </a:prstGeom>
          <a:noFill/>
        </p:spPr>
        <p:txBody>
          <a:bodyPr wrap="square" rtlCol="0">
            <a:spAutoFit/>
          </a:bodyPr>
          <a:lstStyle/>
          <a:p>
            <a:r>
              <a:rPr lang="en-US" dirty="0" smtClean="0">
                <a:solidFill>
                  <a:srgbClr val="FF0000"/>
                </a:solidFill>
              </a:rPr>
              <a:t>Standard Error Stream</a:t>
            </a:r>
            <a:endParaRPr lang="en-US" dirty="0">
              <a:solidFill>
                <a:srgbClr val="FF0000"/>
              </a:solidFill>
            </a:endParaRPr>
          </a:p>
        </p:txBody>
      </p:sp>
    </p:spTree>
    <p:extLst>
      <p:ext uri="{BB962C8B-B14F-4D97-AF65-F5344CB8AC3E}">
        <p14:creationId xmlns:p14="http://schemas.microsoft.com/office/powerpoint/2010/main" val="243979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barn(inVertical)">
                                      <p:cBhvr>
                                        <p:cTn id="20" dur="500"/>
                                        <p:tgtEl>
                                          <p:spTgt spid="26"/>
                                        </p:tgtEl>
                                      </p:cBhvr>
                                    </p:animEffect>
                                  </p:childTnLst>
                                </p:cTn>
                              </p:par>
                              <p:par>
                                <p:cTn id="21" presetID="16" presetClass="entr" presetSubtype="21"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barn(inVertical)">
                                      <p:cBhvr>
                                        <p:cTn id="23" dur="500"/>
                                        <p:tgtEl>
                                          <p:spTgt spid="24"/>
                                        </p:tgtEl>
                                      </p:cBhvr>
                                    </p:animEffect>
                                  </p:childTnLst>
                                </p:cTn>
                              </p:par>
                              <p:par>
                                <p:cTn id="24" presetID="16" presetClass="entr" presetSubtype="2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par>
                                <p:cTn id="27" presetID="16" presetClass="entr" presetSubtype="2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6" grpId="0"/>
      <p:bldP spid="23"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Gory Details – Server Side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Web service implemented on ASP.NET (Active Server Pages)</a:t>
            </a:r>
          </a:p>
          <a:p>
            <a:r>
              <a:rPr lang="en-US" dirty="0" smtClean="0"/>
              <a:t>Embedded in IIS7</a:t>
            </a:r>
          </a:p>
          <a:p>
            <a:r>
              <a:rPr lang="en-US" dirty="0"/>
              <a:t>Window2Galaxy can execute any </a:t>
            </a:r>
            <a:r>
              <a:rPr lang="en-US" dirty="0" smtClean="0"/>
              <a:t>command (security breach?)  </a:t>
            </a:r>
          </a:p>
          <a:p>
            <a:pPr lvl="1"/>
            <a:r>
              <a:rPr lang="en-US" dirty="0" smtClean="0"/>
              <a:t>Job executed under IIS Worker (</a:t>
            </a:r>
            <a:r>
              <a:rPr lang="en-US" dirty="0"/>
              <a:t>limited </a:t>
            </a:r>
            <a:r>
              <a:rPr lang="en-US" dirty="0" smtClean="0"/>
              <a:t>permissions) account</a:t>
            </a:r>
          </a:p>
          <a:p>
            <a:pPr lvl="1"/>
            <a:r>
              <a:rPr lang="en-US" dirty="0"/>
              <a:t>Users cannot integrate new tools and XML configuration without Galaxy </a:t>
            </a:r>
            <a:r>
              <a:rPr lang="en-US" dirty="0" smtClean="0"/>
              <a:t>administrator permissions</a:t>
            </a:r>
          </a:p>
          <a:p>
            <a:pPr lvl="1"/>
            <a:endParaRPr lang="en-US" dirty="0" smtClean="0"/>
          </a:p>
          <a:p>
            <a:endParaRPr lang="en-US" dirty="0" smtClean="0"/>
          </a:p>
        </p:txBody>
      </p:sp>
      <p:pic>
        <p:nvPicPr>
          <p:cNvPr id="4" name="Picture 2" descr="C:\Users\lirvardi\Pictures\linux_x-r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4724400"/>
            <a:ext cx="1752600" cy="1315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98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Easy Installation</a:t>
            </a:r>
            <a:endParaRPr lang="en-US" dirty="0"/>
          </a:p>
        </p:txBody>
      </p:sp>
      <p:sp>
        <p:nvSpPr>
          <p:cNvPr id="3" name="Content Placeholder 2"/>
          <p:cNvSpPr>
            <a:spLocks noGrp="1"/>
          </p:cNvSpPr>
          <p:nvPr>
            <p:ph idx="1"/>
          </p:nvPr>
        </p:nvSpPr>
        <p:spPr/>
        <p:txBody>
          <a:bodyPr/>
          <a:lstStyle/>
          <a:p>
            <a:r>
              <a:rPr lang="en-US" dirty="0" smtClean="0"/>
              <a:t>Prerequisites:</a:t>
            </a:r>
          </a:p>
          <a:p>
            <a:pPr lvl="1"/>
            <a:r>
              <a:rPr lang="en-US" dirty="0" smtClean="0"/>
              <a:t>Server side: IIS7 installed</a:t>
            </a:r>
          </a:p>
          <a:p>
            <a:pPr lvl="1"/>
            <a:r>
              <a:rPr lang="en-US" dirty="0" smtClean="0"/>
              <a:t>Setting up a shared directory</a:t>
            </a:r>
          </a:p>
          <a:p>
            <a:r>
              <a:rPr lang="en-US" dirty="0" smtClean="0"/>
              <a:t>Client installer (Linux side).</a:t>
            </a:r>
          </a:p>
          <a:p>
            <a:r>
              <a:rPr lang="en-US" dirty="0" smtClean="0"/>
              <a:t>Server Installer: </a:t>
            </a:r>
          </a:p>
          <a:p>
            <a:pPr marL="457200" lvl="1" indent="0">
              <a:buNone/>
            </a:pPr>
            <a:endParaRPr lang="en-US" dirty="0" smtClean="0"/>
          </a:p>
          <a:p>
            <a:pPr lvl="1"/>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600" y="4111396"/>
            <a:ext cx="5029200" cy="2518003"/>
          </a:xfrm>
          <a:prstGeom prst="rect">
            <a:avLst/>
          </a:prstGeom>
        </p:spPr>
      </p:pic>
    </p:spTree>
    <p:extLst>
      <p:ext uri="{BB962C8B-B14F-4D97-AF65-F5344CB8AC3E}">
        <p14:creationId xmlns:p14="http://schemas.microsoft.com/office/powerpoint/2010/main" val="242790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a:bodyPr>
          <a:lstStyle/>
          <a:p>
            <a:r>
              <a:rPr lang="en-US" dirty="0" smtClean="0"/>
              <a:t>Galaxy is a great framework (already said?).</a:t>
            </a:r>
          </a:p>
          <a:p>
            <a:r>
              <a:rPr lang="en-US" dirty="0" smtClean="0"/>
              <a:t>There are business and research needs to incorporate Windows-based tools into Galaxy workflows.</a:t>
            </a:r>
          </a:p>
          <a:p>
            <a:r>
              <a:rPr lang="en-US" dirty="0" smtClean="0"/>
              <a:t>Benefits of Window2Galaxy:</a:t>
            </a:r>
          </a:p>
          <a:p>
            <a:pPr lvl="1"/>
            <a:r>
              <a:rPr lang="en-US" dirty="0" smtClean="0"/>
              <a:t>Enables running any Windows tool in a native fashion.</a:t>
            </a:r>
          </a:p>
          <a:p>
            <a:pPr lvl="1"/>
            <a:r>
              <a:rPr lang="en-US" dirty="0" smtClean="0"/>
              <a:t>Totally transparent to the Galaxy end user</a:t>
            </a:r>
          </a:p>
          <a:p>
            <a:pPr lvl="1"/>
            <a:r>
              <a:rPr lang="en-US" dirty="0" smtClean="0"/>
              <a:t>General mechanism for running Windows tools from Linux (not just for Galaxy users)</a:t>
            </a:r>
            <a:endParaRPr lang="en-US" dirty="0"/>
          </a:p>
        </p:txBody>
      </p:sp>
    </p:spTree>
    <p:extLst>
      <p:ext uri="{BB962C8B-B14F-4D97-AF65-F5344CB8AC3E}">
        <p14:creationId xmlns:p14="http://schemas.microsoft.com/office/powerpoint/2010/main" val="1174835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Agilent Labs - Israel</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71600" y="1452273"/>
            <a:ext cx="6767795" cy="4525963"/>
          </a:xfr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1200" y="6048790"/>
            <a:ext cx="2924175" cy="792207"/>
          </a:xfrm>
          <a:prstGeom prst="rect">
            <a:avLst/>
          </a:prstGeom>
        </p:spPr>
      </p:pic>
      <p:sp>
        <p:nvSpPr>
          <p:cNvPr id="3" name="Rectangle 2"/>
          <p:cNvSpPr/>
          <p:nvPr/>
        </p:nvSpPr>
        <p:spPr>
          <a:xfrm>
            <a:off x="3551172" y="2461071"/>
            <a:ext cx="1295400" cy="1219200"/>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09600" y="1632466"/>
            <a:ext cx="1676400" cy="369332"/>
          </a:xfrm>
          <a:prstGeom prst="rect">
            <a:avLst/>
          </a:prstGeom>
          <a:noFill/>
        </p:spPr>
        <p:txBody>
          <a:bodyPr wrap="square" rtlCol="0">
            <a:spAutoFit/>
          </a:bodyPr>
          <a:lstStyle/>
          <a:p>
            <a:r>
              <a:rPr lang="en-US" dirty="0" err="1">
                <a:solidFill>
                  <a:srgbClr val="FF0000"/>
                </a:solidFill>
              </a:rPr>
              <a:t>I</a:t>
            </a:r>
            <a:r>
              <a:rPr lang="en-US" dirty="0" err="1" smtClean="0">
                <a:solidFill>
                  <a:srgbClr val="FF0000"/>
                </a:solidFill>
              </a:rPr>
              <a:t>lona</a:t>
            </a:r>
            <a:r>
              <a:rPr lang="en-US" dirty="0" smtClean="0">
                <a:solidFill>
                  <a:srgbClr val="FF0000"/>
                </a:solidFill>
              </a:rPr>
              <a:t> </a:t>
            </a:r>
            <a:r>
              <a:rPr lang="en-US" dirty="0" err="1" smtClean="0">
                <a:solidFill>
                  <a:srgbClr val="FF0000"/>
                </a:solidFill>
              </a:rPr>
              <a:t>Kifer</a:t>
            </a:r>
            <a:endParaRPr lang="en-US" dirty="0">
              <a:solidFill>
                <a:srgbClr val="FF0000"/>
              </a:solidFill>
            </a:endParaRPr>
          </a:p>
        </p:txBody>
      </p:sp>
      <p:cxnSp>
        <p:nvCxnSpPr>
          <p:cNvPr id="8" name="Straight Arrow Connector 7"/>
          <p:cNvCxnSpPr/>
          <p:nvPr/>
        </p:nvCxnSpPr>
        <p:spPr>
          <a:xfrm>
            <a:off x="1066800" y="1992273"/>
            <a:ext cx="838200" cy="903327"/>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914525" y="1600200"/>
            <a:ext cx="1676400" cy="369332"/>
          </a:xfrm>
          <a:prstGeom prst="rect">
            <a:avLst/>
          </a:prstGeom>
          <a:noFill/>
        </p:spPr>
        <p:txBody>
          <a:bodyPr wrap="square" rtlCol="0">
            <a:spAutoFit/>
          </a:bodyPr>
          <a:lstStyle/>
          <a:p>
            <a:r>
              <a:rPr lang="en-US" dirty="0" smtClean="0">
                <a:solidFill>
                  <a:srgbClr val="FF0000"/>
                </a:solidFill>
              </a:rPr>
              <a:t>Me </a:t>
            </a:r>
            <a:r>
              <a:rPr lang="en-US" dirty="0" smtClean="0">
                <a:solidFill>
                  <a:srgbClr val="FF0000"/>
                </a:solidFill>
                <a:sym typeface="Wingdings" pitchFamily="2" charset="2"/>
              </a:rPr>
              <a:t></a:t>
            </a:r>
            <a:endParaRPr lang="en-US" dirty="0">
              <a:solidFill>
                <a:srgbClr val="FF0000"/>
              </a:solidFill>
            </a:endParaRPr>
          </a:p>
        </p:txBody>
      </p:sp>
      <p:cxnSp>
        <p:nvCxnSpPr>
          <p:cNvPr id="11" name="Straight Arrow Connector 10"/>
          <p:cNvCxnSpPr/>
          <p:nvPr/>
        </p:nvCxnSpPr>
        <p:spPr>
          <a:xfrm>
            <a:off x="2190750" y="1954103"/>
            <a:ext cx="857250" cy="712897"/>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103497" y="1476637"/>
            <a:ext cx="1676400" cy="369332"/>
          </a:xfrm>
          <a:prstGeom prst="rect">
            <a:avLst/>
          </a:prstGeom>
          <a:noFill/>
        </p:spPr>
        <p:txBody>
          <a:bodyPr wrap="square" rtlCol="0">
            <a:spAutoFit/>
          </a:bodyPr>
          <a:lstStyle/>
          <a:p>
            <a:r>
              <a:rPr lang="en-US" dirty="0" smtClean="0">
                <a:solidFill>
                  <a:srgbClr val="FF0000"/>
                </a:solidFill>
              </a:rPr>
              <a:t>Amir Ben-</a:t>
            </a:r>
            <a:r>
              <a:rPr lang="en-US" dirty="0" err="1" smtClean="0">
                <a:solidFill>
                  <a:srgbClr val="FF0000"/>
                </a:solidFill>
              </a:rPr>
              <a:t>Dor</a:t>
            </a:r>
            <a:endParaRPr lang="en-US" dirty="0">
              <a:solidFill>
                <a:srgbClr val="FF0000"/>
              </a:solidFill>
            </a:endParaRPr>
          </a:p>
        </p:txBody>
      </p:sp>
      <p:cxnSp>
        <p:nvCxnSpPr>
          <p:cNvPr id="15" name="Straight Arrow Connector 14"/>
          <p:cNvCxnSpPr/>
          <p:nvPr/>
        </p:nvCxnSpPr>
        <p:spPr>
          <a:xfrm>
            <a:off x="3646422" y="1841683"/>
            <a:ext cx="295275" cy="602253"/>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648200" y="1661303"/>
            <a:ext cx="1676400" cy="369332"/>
          </a:xfrm>
          <a:prstGeom prst="rect">
            <a:avLst/>
          </a:prstGeom>
          <a:noFill/>
        </p:spPr>
        <p:txBody>
          <a:bodyPr wrap="square" rtlCol="0">
            <a:spAutoFit/>
          </a:bodyPr>
          <a:lstStyle/>
          <a:p>
            <a:r>
              <a:rPr lang="en-US" dirty="0" smtClean="0">
                <a:solidFill>
                  <a:srgbClr val="FF0000"/>
                </a:solidFill>
              </a:rPr>
              <a:t>Roy Navon</a:t>
            </a:r>
            <a:endParaRPr lang="en-US" dirty="0">
              <a:solidFill>
                <a:srgbClr val="FF0000"/>
              </a:solidFill>
            </a:endParaRPr>
          </a:p>
        </p:txBody>
      </p:sp>
      <p:cxnSp>
        <p:nvCxnSpPr>
          <p:cNvPr id="18" name="Straight Arrow Connector 17"/>
          <p:cNvCxnSpPr/>
          <p:nvPr/>
        </p:nvCxnSpPr>
        <p:spPr>
          <a:xfrm flipH="1">
            <a:off x="5105400" y="2020532"/>
            <a:ext cx="85725" cy="440539"/>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791200" y="1438275"/>
            <a:ext cx="1676400" cy="369332"/>
          </a:xfrm>
          <a:prstGeom prst="rect">
            <a:avLst/>
          </a:prstGeom>
          <a:noFill/>
        </p:spPr>
        <p:txBody>
          <a:bodyPr wrap="square" rtlCol="0">
            <a:spAutoFit/>
          </a:bodyPr>
          <a:lstStyle/>
          <a:p>
            <a:r>
              <a:rPr lang="en-US" dirty="0" smtClean="0">
                <a:solidFill>
                  <a:srgbClr val="FF0000"/>
                </a:solidFill>
              </a:rPr>
              <a:t>Zohar </a:t>
            </a:r>
            <a:r>
              <a:rPr lang="en-US" dirty="0" err="1" smtClean="0">
                <a:solidFill>
                  <a:srgbClr val="FF0000"/>
                </a:solidFill>
              </a:rPr>
              <a:t>Yakhini</a:t>
            </a:r>
            <a:endParaRPr lang="en-US" dirty="0">
              <a:solidFill>
                <a:srgbClr val="FF0000"/>
              </a:solidFill>
            </a:endParaRPr>
          </a:p>
        </p:txBody>
      </p:sp>
      <p:cxnSp>
        <p:nvCxnSpPr>
          <p:cNvPr id="21" name="Straight Arrow Connector 20"/>
          <p:cNvCxnSpPr/>
          <p:nvPr/>
        </p:nvCxnSpPr>
        <p:spPr>
          <a:xfrm flipH="1">
            <a:off x="5943600" y="1749262"/>
            <a:ext cx="423863" cy="917738"/>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6443662" y="1871469"/>
            <a:ext cx="1676400" cy="369332"/>
          </a:xfrm>
          <a:prstGeom prst="rect">
            <a:avLst/>
          </a:prstGeom>
          <a:noFill/>
        </p:spPr>
        <p:txBody>
          <a:bodyPr wrap="square" rtlCol="0">
            <a:spAutoFit/>
          </a:bodyPr>
          <a:lstStyle/>
          <a:p>
            <a:r>
              <a:rPr lang="en-US" dirty="0" smtClean="0">
                <a:solidFill>
                  <a:srgbClr val="FF0000"/>
                </a:solidFill>
              </a:rPr>
              <a:t>Israel Steinfeld</a:t>
            </a:r>
            <a:endParaRPr lang="en-US" dirty="0">
              <a:solidFill>
                <a:srgbClr val="FF0000"/>
              </a:solidFill>
            </a:endParaRPr>
          </a:p>
        </p:txBody>
      </p:sp>
      <p:cxnSp>
        <p:nvCxnSpPr>
          <p:cNvPr id="24" name="Straight Arrow Connector 23"/>
          <p:cNvCxnSpPr/>
          <p:nvPr/>
        </p:nvCxnSpPr>
        <p:spPr>
          <a:xfrm flipH="1">
            <a:off x="7010400" y="2152933"/>
            <a:ext cx="119064" cy="590267"/>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876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10" grpId="0"/>
      <p:bldP spid="14" grpId="0"/>
      <p:bldP spid="17" grpId="0"/>
      <p:bldP spid="20"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81200" y="1295400"/>
            <a:ext cx="5330606" cy="5467289"/>
          </a:xfrm>
        </p:spPr>
      </p:pic>
    </p:spTree>
    <p:extLst>
      <p:ext uri="{BB962C8B-B14F-4D97-AF65-F5344CB8AC3E}">
        <p14:creationId xmlns:p14="http://schemas.microsoft.com/office/powerpoint/2010/main" val="165104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3780</TotalTime>
  <Words>2372</Words>
  <Application>Microsoft Office PowerPoint</Application>
  <PresentationFormat>On-screen Show (4:3)</PresentationFormat>
  <Paragraphs>247</Paragraphs>
  <Slides>22</Slides>
  <Notes>22</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Office Theme</vt:lpstr>
      <vt:lpstr>1_Office Theme</vt:lpstr>
      <vt:lpstr>A Window to Galaxy</vt:lpstr>
      <vt:lpstr>Galaxy is a Linux Fan </vt:lpstr>
      <vt:lpstr>Mixed Workflow</vt:lpstr>
      <vt:lpstr>Galaxy @ Agilent</vt:lpstr>
      <vt:lpstr>The Problem</vt:lpstr>
      <vt:lpstr>Do we really have to choose?</vt:lpstr>
      <vt:lpstr>Existing Solution I - Mono</vt:lpstr>
      <vt:lpstr>Existing Solution II - Wine</vt:lpstr>
      <vt:lpstr>Drawbacks (personal experience)</vt:lpstr>
      <vt:lpstr>Our Proposed Solution </vt:lpstr>
      <vt:lpstr>Example Hybrid Galaxy Workflow</vt:lpstr>
      <vt:lpstr>A Window to Galaxy</vt:lpstr>
      <vt:lpstr>Galaxy Layers Model</vt:lpstr>
      <vt:lpstr>However, with a Windows-based Tool</vt:lpstr>
      <vt:lpstr>Window2Galaxy Implementation</vt:lpstr>
      <vt:lpstr>WinTool execution </vt:lpstr>
      <vt:lpstr>WinTool Execution</vt:lpstr>
      <vt:lpstr>The Gory Details – Server Side</vt:lpstr>
      <vt:lpstr>Easy Installation</vt:lpstr>
      <vt:lpstr>Summary</vt:lpstr>
      <vt:lpstr>Agilent Labs - Israel</vt:lpstr>
      <vt:lpstr>Thank you!</vt:lpstr>
    </vt:vector>
  </TitlesOfParts>
  <Company>Agilent Technologies,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VARDI,LIRAM (A-Labs,ex1)</dc:creator>
  <cp:lastModifiedBy>VARDI,LIRAM (A-Labs,ex1)</cp:lastModifiedBy>
  <cp:revision>221</cp:revision>
  <cp:lastPrinted>2012-07-22T14:16:48Z</cp:lastPrinted>
  <dcterms:created xsi:type="dcterms:W3CDTF">2012-07-03T09:17:47Z</dcterms:created>
  <dcterms:modified xsi:type="dcterms:W3CDTF">2012-07-30T13:47:44Z</dcterms:modified>
</cp:coreProperties>
</file>