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36"/>
  </p:notesMasterIdLst>
  <p:sldIdLst>
    <p:sldId id="256" r:id="rId2"/>
    <p:sldId id="293" r:id="rId3"/>
    <p:sldId id="257" r:id="rId4"/>
    <p:sldId id="258" r:id="rId5"/>
    <p:sldId id="294" r:id="rId6"/>
    <p:sldId id="295" r:id="rId7"/>
    <p:sldId id="296" r:id="rId8"/>
    <p:sldId id="261" r:id="rId9"/>
    <p:sldId id="292" r:id="rId10"/>
    <p:sldId id="298" r:id="rId11"/>
    <p:sldId id="301" r:id="rId12"/>
    <p:sldId id="299" r:id="rId13"/>
    <p:sldId id="274" r:id="rId14"/>
    <p:sldId id="302" r:id="rId15"/>
    <p:sldId id="276" r:id="rId16"/>
    <p:sldId id="277" r:id="rId17"/>
    <p:sldId id="278" r:id="rId18"/>
    <p:sldId id="290" r:id="rId19"/>
    <p:sldId id="267" r:id="rId20"/>
    <p:sldId id="268" r:id="rId21"/>
    <p:sldId id="306" r:id="rId22"/>
    <p:sldId id="269" r:id="rId23"/>
    <p:sldId id="270" r:id="rId24"/>
    <p:sldId id="271" r:id="rId25"/>
    <p:sldId id="283" r:id="rId26"/>
    <p:sldId id="286" r:id="rId27"/>
    <p:sldId id="284" r:id="rId28"/>
    <p:sldId id="303" r:id="rId29"/>
    <p:sldId id="304" r:id="rId30"/>
    <p:sldId id="305" r:id="rId31"/>
    <p:sldId id="310" r:id="rId32"/>
    <p:sldId id="311" r:id="rId33"/>
    <p:sldId id="308" r:id="rId34"/>
    <p:sldId id="30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napVertSplitter="1" vertBarState="minimized" horzBarState="maximized">
    <p:restoredLeft sz="15620"/>
    <p:restoredTop sz="99760" autoAdjust="0"/>
  </p:normalViewPr>
  <p:slideViewPr>
    <p:cSldViewPr>
      <p:cViewPr>
        <p:scale>
          <a:sx n="73" d="100"/>
          <a:sy n="73" d="100"/>
        </p:scale>
        <p:origin x="-2536" y="-1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0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281715-1106-47B0-AD4C-9117C1C2F838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987EC-377A-4C44-9707-8176D9138F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78687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89051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0D132-2996-4BDD-B8F2-AFD2E22EAE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14547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0D132-2996-4BDD-B8F2-AFD2E22EAE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617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0D132-2996-4BDD-B8F2-AFD2E22EAE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47127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88765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5807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447756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24822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248220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808765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0D132-2996-4BDD-B8F2-AFD2E22EAE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26751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0D132-2996-4BDD-B8F2-AFD2E22EAE8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1676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3501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0D132-2996-4BDD-B8F2-AFD2E22EAE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98520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26904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987EC-377A-4C44-9707-8176D9138FE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89051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496AF-5054-4010-8AE8-AA1F3B3E2F20}" type="datetimeFigureOut">
              <a:rPr lang="en-US" smtClean="0"/>
              <a:pPr/>
              <a:t>7/25/12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4E1A3-70C3-421A-8CC7-E40F504C08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9" Type="http://schemas.openxmlformats.org/officeDocument/2006/relationships/image" Target="../media/image9.jpeg"/><Relationship Id="rId10" Type="http://schemas.openxmlformats.org/officeDocument/2006/relationships/image" Target="../media/image10.jpeg"/><Relationship Id="rId11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5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c2-23-20-5-163.compute-1.amazonaws.com:8080/u/boliu/h/cummerbund" TargetMode="External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vrgrid.org/node/235" TargetMode="External"/></Relationships>
</file>

<file path=ppt/slides/_rels/slide33.xml.rels><?xml version="1.0" encoding="UTF-8" standalone="yes"?>
<Relationships xmlns="http://schemas.openxmlformats.org/package/2006/relationships"><Relationship Id="rId11" Type="http://schemas.openxmlformats.org/officeDocument/2006/relationships/hyperlink" Target="http://genomebiology.com/2011/12/3/R22/abstract" TargetMode="External"/><Relationship Id="rId12" Type="http://schemas.openxmlformats.org/officeDocument/2006/relationships/hyperlink" Target="http://www.genomebiology.com/" TargetMode="External"/><Relationship Id="rId13" Type="http://schemas.openxmlformats.org/officeDocument/2006/relationships/hyperlink" Target="http://bioinformatics.oxfordjournals.org/content/early/2011/06/21/bioinformatics.btr355.abstract" TargetMode="External"/><Relationship Id="rId14" Type="http://schemas.openxmlformats.org/officeDocument/2006/relationships/hyperlink" Target="http://cufflinks.cbcb.umd.edu/" TargetMode="External"/><Relationship Id="rId15" Type="http://schemas.openxmlformats.org/officeDocument/2006/relationships/hyperlink" Target="http://www.nature.com/nprot/journal/v7/n3/full/nprot.2012.016.html" TargetMode="External"/><Relationship Id="rId16" Type="http://schemas.openxmlformats.org/officeDocument/2006/relationships/hyperlink" Target="http://www.nature.com/nprot/index.html" TargetMode="External"/><Relationship Id="rId17" Type="http://schemas.openxmlformats.org/officeDocument/2006/relationships/hyperlink" Target="http://cufflinks.cbcb.umd.edu/igenome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bioinformatics.oxfordjournals.org/cgi/content/abstract/btp120" TargetMode="External"/><Relationship Id="rId4" Type="http://schemas.openxmlformats.org/officeDocument/2006/relationships/hyperlink" Target="http://bioinformatics.oxfordjournals.org/" TargetMode="External"/><Relationship Id="rId5" Type="http://schemas.openxmlformats.org/officeDocument/2006/relationships/hyperlink" Target="http://tophat.cbcb.umd.edu/" TargetMode="External"/><Relationship Id="rId6" Type="http://schemas.openxmlformats.org/officeDocument/2006/relationships/hyperlink" Target="http://genomebiology.com/2009/10/3/R25" TargetMode="External"/><Relationship Id="rId7" Type="http://schemas.openxmlformats.org/officeDocument/2006/relationships/hyperlink" Target="http://genomebiology.com/" TargetMode="External"/><Relationship Id="rId8" Type="http://schemas.openxmlformats.org/officeDocument/2006/relationships/hyperlink" Target="http://bowtie-bio.sourceforge.net/index.shtml" TargetMode="External"/><Relationship Id="rId9" Type="http://schemas.openxmlformats.org/officeDocument/2006/relationships/hyperlink" Target="http://dx.doi.org/10.1038/nbt.1621" TargetMode="External"/><Relationship Id="rId10" Type="http://schemas.openxmlformats.org/officeDocument/2006/relationships/hyperlink" Target="http://www.nature.com/nbt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b.edu/ccts/ResearchResources/BMI" TargetMode="External"/><Relationship Id="rId4" Type="http://schemas.openxmlformats.org/officeDocument/2006/relationships/hyperlink" Target="mailto:curtish@uab.edu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GCC Workshop 9</a:t>
            </a:r>
            <a:br>
              <a:rPr lang="en-US" dirty="0" smtClean="0"/>
            </a:br>
            <a:r>
              <a:rPr lang="en-US" dirty="0" smtClean="0"/>
              <a:t>RNA-</a:t>
            </a:r>
            <a:r>
              <a:rPr lang="en-US" dirty="0" err="1" smtClean="0"/>
              <a:t>Seq</a:t>
            </a:r>
            <a:r>
              <a:rPr lang="en-US" dirty="0" smtClean="0"/>
              <a:t> with Galaxy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Curtis Hendrickson (curtish@uab.edu)</a:t>
            </a:r>
          </a:p>
          <a:p>
            <a:r>
              <a:rPr lang="en-US" sz="2400" dirty="0" smtClean="0"/>
              <a:t>David Crossman (dkcrossm@uab.edu)</a:t>
            </a:r>
          </a:p>
          <a:p>
            <a:r>
              <a:rPr lang="en-US" sz="2400" dirty="0" smtClean="0"/>
              <a:t>Jeremy </a:t>
            </a:r>
            <a:r>
              <a:rPr lang="en-US" sz="2400" dirty="0"/>
              <a:t>Goecks (</a:t>
            </a:r>
            <a:r>
              <a:rPr lang="en-US" sz="2400" dirty="0" smtClean="0"/>
              <a:t>jeremy.goecks@emory.edu)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2-Condition Differential Expression </a:t>
            </a:r>
            <a:br>
              <a:rPr lang="en-US" dirty="0" smtClean="0"/>
            </a:br>
            <a:r>
              <a:rPr lang="en-US" dirty="0" smtClean="0"/>
              <a:t>Protocol Overview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4724400" y="1886711"/>
            <a:ext cx="3581400" cy="4971289"/>
            <a:chOff x="4724400" y="1706733"/>
            <a:chExt cx="3581400" cy="497128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48142"/>
            <a:stretch/>
          </p:blipFill>
          <p:spPr bwMode="auto">
            <a:xfrm rot="5400000">
              <a:off x="4029455" y="2401678"/>
              <a:ext cx="4971289" cy="3581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5791200" y="1706733"/>
              <a:ext cx="1524000" cy="6554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26820" y="1475379"/>
            <a:ext cx="3625703" cy="5334002"/>
            <a:chOff x="426820" y="1295401"/>
            <a:chExt cx="3625703" cy="5334002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r="45039"/>
            <a:stretch/>
          </p:blipFill>
          <p:spPr bwMode="auto">
            <a:xfrm rot="5400000">
              <a:off x="-427329" y="2149550"/>
              <a:ext cx="5334002" cy="36257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ectangle 18"/>
            <p:cNvSpPr/>
            <p:nvPr/>
          </p:nvSpPr>
          <p:spPr>
            <a:xfrm>
              <a:off x="1447800" y="5973936"/>
              <a:ext cx="1524000" cy="6554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" name="Curved Connector 8"/>
          <p:cNvCxnSpPr>
            <a:stCxn id="19" idx="3"/>
            <a:endCxn id="16" idx="1"/>
          </p:cNvCxnSpPr>
          <p:nvPr/>
        </p:nvCxnSpPr>
        <p:spPr>
          <a:xfrm flipV="1">
            <a:off x="2971800" y="2214445"/>
            <a:ext cx="2819400" cy="4267203"/>
          </a:xfrm>
          <a:prstGeom prst="curvedConnector3">
            <a:avLst>
              <a:gd name="adj1" fmla="val 43073"/>
            </a:avLst>
          </a:prstGeom>
          <a:ln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20000" y="5955268"/>
            <a:ext cx="1447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</a:t>
            </a:r>
            <a:r>
              <a:rPr lang="en-US" sz="1400" dirty="0" err="1" smtClean="0"/>
              <a:t>Trapnell</a:t>
            </a:r>
            <a:r>
              <a:rPr lang="en-US" sz="1400" dirty="0" smtClean="0"/>
              <a:t> et al, Nat Protocols, 2012)</a:t>
            </a:r>
            <a:endParaRPr lang="en-US" sz="1400" dirty="0"/>
          </a:p>
        </p:txBody>
      </p:sp>
      <p:sp>
        <p:nvSpPr>
          <p:cNvPr id="25" name="Rectangle 24"/>
          <p:cNvSpPr/>
          <p:nvPr/>
        </p:nvSpPr>
        <p:spPr>
          <a:xfrm>
            <a:off x="5410200" y="5105400"/>
            <a:ext cx="2209800" cy="170398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Callout 12"/>
          <p:cNvSpPr/>
          <p:nvPr/>
        </p:nvSpPr>
        <p:spPr>
          <a:xfrm>
            <a:off x="1295400" y="914400"/>
            <a:ext cx="1371600" cy="685800"/>
          </a:xfrm>
          <a:prstGeom prst="wedgeEllipseCallout">
            <a:avLst>
              <a:gd name="adj1" fmla="val 83105"/>
              <a:gd name="adj2" fmla="val 4594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QC:</a:t>
            </a:r>
          </a:p>
          <a:p>
            <a:pPr algn="ctr"/>
            <a:r>
              <a:rPr lang="en-US" dirty="0" err="1" smtClean="0"/>
              <a:t>FastQC</a:t>
            </a:r>
            <a:endParaRPr lang="en-US" dirty="0"/>
          </a:p>
        </p:txBody>
      </p:sp>
      <p:sp>
        <p:nvSpPr>
          <p:cNvPr id="14" name="Oval Callout 13"/>
          <p:cNvSpPr/>
          <p:nvPr/>
        </p:nvSpPr>
        <p:spPr>
          <a:xfrm>
            <a:off x="3962400" y="1832932"/>
            <a:ext cx="1371600" cy="685800"/>
          </a:xfrm>
          <a:prstGeom prst="wedgeEllipseCallout">
            <a:avLst>
              <a:gd name="adj1" fmla="val -243177"/>
              <a:gd name="adj2" fmla="val 8184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QC:</a:t>
            </a:r>
          </a:p>
          <a:p>
            <a:pPr algn="ctr"/>
            <a:r>
              <a:rPr lang="en-US" dirty="0" err="1" smtClean="0"/>
              <a:t>Flatstat</a:t>
            </a:r>
            <a:endParaRPr lang="en-US" dirty="0"/>
          </a:p>
        </p:txBody>
      </p:sp>
      <p:sp>
        <p:nvSpPr>
          <p:cNvPr id="17" name="Oval Callout 16"/>
          <p:cNvSpPr/>
          <p:nvPr/>
        </p:nvSpPr>
        <p:spPr>
          <a:xfrm>
            <a:off x="3962400" y="1828800"/>
            <a:ext cx="1371600" cy="685800"/>
          </a:xfrm>
          <a:prstGeom prst="wedgeEllipseCallout">
            <a:avLst>
              <a:gd name="adj1" fmla="val -55356"/>
              <a:gd name="adj2" fmla="val 8312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!!QC!!</a:t>
            </a:r>
          </a:p>
          <a:p>
            <a:pPr algn="ctr"/>
            <a:r>
              <a:rPr lang="en-US" dirty="0" err="1" smtClean="0"/>
              <a:t>Flatstat</a:t>
            </a:r>
            <a:endParaRPr lang="en-US" dirty="0"/>
          </a:p>
        </p:txBody>
      </p:sp>
      <p:sp>
        <p:nvSpPr>
          <p:cNvPr id="18" name="Oval Callout 17"/>
          <p:cNvSpPr/>
          <p:nvPr/>
        </p:nvSpPr>
        <p:spPr>
          <a:xfrm>
            <a:off x="1295400" y="914400"/>
            <a:ext cx="1371600" cy="685800"/>
          </a:xfrm>
          <a:prstGeom prst="wedgeEllipseCallout">
            <a:avLst>
              <a:gd name="adj1" fmla="val -72025"/>
              <a:gd name="adj2" fmla="val 4209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!!QC!!</a:t>
            </a:r>
          </a:p>
          <a:p>
            <a:pPr algn="ctr"/>
            <a:r>
              <a:rPr lang="en-US" dirty="0" err="1" smtClean="0"/>
              <a:t>FastQC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9130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Galaxy icons/colors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3173" y="1585008"/>
            <a:ext cx="2381250" cy="561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13648" y="2187890"/>
            <a:ext cx="2400300" cy="552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08886" y="2799043"/>
            <a:ext cx="2409825" cy="542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r="58448"/>
          <a:stretch/>
        </p:blipFill>
        <p:spPr>
          <a:xfrm>
            <a:off x="136961" y="5316103"/>
            <a:ext cx="511415" cy="6153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271059" y="1583702"/>
            <a:ext cx="2257425" cy="3419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751922" y="1577088"/>
            <a:ext cx="2266950" cy="3467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85086" y="3381374"/>
            <a:ext cx="2257425" cy="666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56572" y="1681329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Queued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45350" y="2279449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645350" y="2885839"/>
            <a:ext cx="121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Completed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656572" y="3530083"/>
            <a:ext cx="737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Failed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2645" y="1122037"/>
            <a:ext cx="982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Colors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561798" y="1136523"/>
            <a:ext cx="2220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Download/Save</a:t>
            </a:r>
            <a:endParaRPr lang="en-US" sz="24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32885" r="33557"/>
          <a:stretch/>
        </p:blipFill>
        <p:spPr>
          <a:xfrm>
            <a:off x="3046281" y="5299499"/>
            <a:ext cx="413022" cy="6153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59894"/>
          <a:stretch/>
        </p:blipFill>
        <p:spPr>
          <a:xfrm>
            <a:off x="4906156" y="5318750"/>
            <a:ext cx="493615" cy="6153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6961" y="4772344"/>
            <a:ext cx="8468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Icons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48376" y="5439135"/>
            <a:ext cx="237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Display data in browser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459303" y="5422531"/>
            <a:ext cx="151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Edit attributes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399771" y="5422531"/>
            <a:ext cx="799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Delete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251809" y="4038499"/>
            <a:ext cx="608949" cy="485375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35138" r="32431"/>
          <a:stretch/>
        </p:blipFill>
        <p:spPr>
          <a:xfrm>
            <a:off x="185086" y="6329963"/>
            <a:ext cx="362395" cy="48422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62649"/>
          <a:stretch/>
        </p:blipFill>
        <p:spPr>
          <a:xfrm>
            <a:off x="1983230" y="6329963"/>
            <a:ext cx="417378" cy="48422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60378" y="6387408"/>
            <a:ext cx="131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View details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399507" y="6387408"/>
            <a:ext cx="1852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 this job again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90231"/>
          <a:stretch/>
        </p:blipFill>
        <p:spPr>
          <a:xfrm>
            <a:off x="6327687" y="5361011"/>
            <a:ext cx="401593" cy="52557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81070" r="9465"/>
          <a:stretch/>
        </p:blipFill>
        <p:spPr>
          <a:xfrm>
            <a:off x="6477595" y="6288606"/>
            <a:ext cx="389077" cy="52557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4269" r="64746"/>
          <a:stretch/>
        </p:blipFill>
        <p:spPr>
          <a:xfrm>
            <a:off x="4251809" y="6307856"/>
            <a:ext cx="451564" cy="52557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703373" y="6387408"/>
            <a:ext cx="176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View in </a:t>
            </a:r>
            <a:r>
              <a:rPr lang="en-US" dirty="0" err="1" smtClean="0"/>
              <a:t>Trackster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866672" y="6366729"/>
            <a:ext cx="1730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Edit dataset tags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751922" y="5439134"/>
            <a:ext cx="2379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Edit dataset annotation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6672134" y="4104272"/>
            <a:ext cx="1807723" cy="1054869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2382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687" t="17642" r="2087"/>
          <a:stretch/>
        </p:blipFill>
        <p:spPr bwMode="auto">
          <a:xfrm>
            <a:off x="0" y="4495800"/>
            <a:ext cx="9144000" cy="3824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59518" y="1981200"/>
            <a:ext cx="5419725" cy="476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b="9933"/>
          <a:stretch/>
        </p:blipFill>
        <p:spPr>
          <a:xfrm>
            <a:off x="692867" y="2840094"/>
            <a:ext cx="5153025" cy="1655706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12" idx="4"/>
            <a:endCxn id="11" idx="0"/>
          </p:cNvCxnSpPr>
          <p:nvPr/>
        </p:nvCxnSpPr>
        <p:spPr>
          <a:xfrm>
            <a:off x="3113778" y="2359600"/>
            <a:ext cx="1600" cy="8320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57" y="1472625"/>
            <a:ext cx="6623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smtClean="0"/>
              <a:t>Get them from Shared Data</a:t>
            </a:r>
            <a:endParaRPr lang="en-US" sz="3200" i="1" dirty="0"/>
          </a:p>
        </p:txBody>
      </p:sp>
      <p:sp>
        <p:nvSpPr>
          <p:cNvPr id="11" name="Oval 10"/>
          <p:cNvSpPr/>
          <p:nvPr/>
        </p:nvSpPr>
        <p:spPr>
          <a:xfrm>
            <a:off x="2537862" y="3191676"/>
            <a:ext cx="1155032" cy="343807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536262" y="2015793"/>
            <a:ext cx="1155032" cy="343807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11" idx="4"/>
          </p:cNvCxnSpPr>
          <p:nvPr/>
        </p:nvCxnSpPr>
        <p:spPr>
          <a:xfrm flipH="1">
            <a:off x="349785" y="3535483"/>
            <a:ext cx="2765593" cy="9603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540437" y="2311453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42697" y="322507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571" y="424824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79243" y="1898475"/>
            <a:ext cx="3129588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on “Shared Data” (located on top toolbar)</a:t>
            </a:r>
          </a:p>
          <a:p>
            <a:pPr marL="342900" indent="-342900">
              <a:buAutoNum type="arabicPeriod"/>
            </a:pPr>
            <a:r>
              <a:rPr lang="en-US" dirty="0" smtClean="0"/>
              <a:t>Drop down box appears; click on “Data Libraries”</a:t>
            </a:r>
          </a:p>
          <a:p>
            <a:pPr marL="342900" indent="-342900">
              <a:buAutoNum type="arabicPeriod"/>
            </a:pPr>
            <a:r>
              <a:rPr lang="en-US" dirty="0" smtClean="0"/>
              <a:t>Will see this Data Library.  Click on it to expand (as shown)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 the beginning there were reads…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1355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 we used FASTQC to QC them…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2667000" cy="3139321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Tools &gt;       &gt; Tool Search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Enter “</a:t>
            </a:r>
            <a:r>
              <a:rPr lang="en-US" dirty="0" err="1" smtClean="0"/>
              <a:t>fastqc</a:t>
            </a:r>
            <a:r>
              <a:rPr lang="en-US" dirty="0" smtClean="0"/>
              <a:t>”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Select the tool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Enter a data set &amp; Execute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Trick for quick entry of multiple samples: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Immediately hit “BACK”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Update parameters and re-execute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1" y="1142999"/>
            <a:ext cx="6346370" cy="5392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1916" t="16756" r="76473" b="81023"/>
          <a:stretch/>
        </p:blipFill>
        <p:spPr bwMode="auto">
          <a:xfrm>
            <a:off x="1219200" y="1621972"/>
            <a:ext cx="310243" cy="36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915941" y="724416"/>
            <a:ext cx="3208809" cy="61335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7514" y="-580"/>
            <a:ext cx="52411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FastQC</a:t>
            </a:r>
            <a:r>
              <a:rPr lang="en-US" sz="4400" dirty="0" smtClean="0"/>
              <a:t> Output Report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21771" y="1752600"/>
            <a:ext cx="2666819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This data looks awful because this is filtered data from a much larger </a:t>
            </a:r>
            <a:r>
              <a:rPr lang="en-US" dirty="0" err="1" smtClean="0"/>
              <a:t>fastq</a:t>
            </a:r>
            <a:r>
              <a:rPr lang="en-US" dirty="0" smtClean="0"/>
              <a:t> file.  Better results when using entire file!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276600" y="1192361"/>
            <a:ext cx="2390775" cy="51435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997229" y="3474709"/>
            <a:ext cx="356135" cy="350138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8" idx="6"/>
            <a:endCxn id="3" idx="1"/>
          </p:cNvCxnSpPr>
          <p:nvPr/>
        </p:nvCxnSpPr>
        <p:spPr>
          <a:xfrm>
            <a:off x="5353364" y="3649778"/>
            <a:ext cx="562577" cy="1414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39538" t="20704" r="2238" b="8052"/>
          <a:stretch/>
        </p:blipFill>
        <p:spPr bwMode="auto">
          <a:xfrm>
            <a:off x="163286" y="3338785"/>
            <a:ext cx="2960914" cy="29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>
            <a:stCxn id="8" idx="2"/>
            <a:endCxn id="11" idx="3"/>
          </p:cNvCxnSpPr>
          <p:nvPr/>
        </p:nvCxnSpPr>
        <p:spPr>
          <a:xfrm flipH="1">
            <a:off x="3124200" y="3649778"/>
            <a:ext cx="1873029" cy="11819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386" name="Picture 2" descr="http://ec2-107-22-158-207.compute-1.amazonaws.com/datasets/77c0ec01e7c244d0/display/per_base_qualit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419600"/>
            <a:ext cx="3213225" cy="240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559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File:Ha gsl insert grou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67200"/>
            <a:ext cx="3048000" cy="2286000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5832" y="1371600"/>
            <a:ext cx="6188168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 smtClean="0"/>
              <a:t>Tophat</a:t>
            </a:r>
            <a:r>
              <a:rPr lang="en-US" sz="3600" dirty="0" smtClean="0"/>
              <a:t>: map reads, create transcriptome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2667000" cy="2862322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Paired-end, so 2 FASTQ per Tophat run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Select forward FASTQ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Set the ref. genome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Set </a:t>
            </a:r>
            <a:r>
              <a:rPr lang="en-US" dirty="0" err="1" smtClean="0"/>
              <a:t>PAIRed</a:t>
            </a:r>
            <a:r>
              <a:rPr lang="en-US" dirty="0" smtClean="0"/>
              <a:t> ends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Select reverse FASTQ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Select inner distance (get from sequencing group) </a:t>
            </a:r>
          </a:p>
          <a:p>
            <a:endParaRPr lang="en-US" dirty="0" smtClean="0"/>
          </a:p>
        </p:txBody>
      </p:sp>
      <p:sp>
        <p:nvSpPr>
          <p:cNvPr id="11" name="Oval 10"/>
          <p:cNvSpPr/>
          <p:nvPr/>
        </p:nvSpPr>
        <p:spPr>
          <a:xfrm>
            <a:off x="4495800" y="4705350"/>
            <a:ext cx="838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hape 12"/>
          <p:cNvCxnSpPr>
            <a:endCxn id="11" idx="2"/>
          </p:cNvCxnSpPr>
          <p:nvPr/>
        </p:nvCxnSpPr>
        <p:spPr>
          <a:xfrm>
            <a:off x="1447800" y="4629150"/>
            <a:ext cx="3048000" cy="3429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Launched 2 </a:t>
            </a:r>
            <a:r>
              <a:rPr lang="en-US" dirty="0" err="1" smtClean="0"/>
              <a:t>tophats</a:t>
            </a:r>
            <a:r>
              <a:rPr lang="en-US" dirty="0" smtClean="0"/>
              <a:t> (4 outputs each)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2667000" cy="2862322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TIP: </a:t>
            </a:r>
          </a:p>
          <a:p>
            <a:r>
              <a:rPr lang="en-US" dirty="0" smtClean="0"/>
              <a:t>      &gt; Show  Structure</a:t>
            </a:r>
          </a:p>
          <a:p>
            <a:r>
              <a:rPr lang="en-US" dirty="0" smtClean="0"/>
              <a:t>groups  datasets  produced by the same tool. </a:t>
            </a:r>
          </a:p>
          <a:p>
            <a:endParaRPr lang="en-US" dirty="0" smtClean="0"/>
          </a:p>
          <a:p>
            <a:r>
              <a:rPr lang="en-US" dirty="0" smtClean="0"/>
              <a:t>        Edit “</a:t>
            </a:r>
            <a:r>
              <a:rPr lang="en-US" dirty="0" err="1" smtClean="0"/>
              <a:t>accepted_hits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Datasets to give shorter names with sample info:</a:t>
            </a:r>
          </a:p>
          <a:p>
            <a:r>
              <a:rPr lang="en-US" i="1" dirty="0" smtClean="0"/>
              <a:t>[ctrl] </a:t>
            </a:r>
            <a:r>
              <a:rPr lang="en-US" i="1" dirty="0" err="1" smtClean="0"/>
              <a:t>tophat.accepted_hits</a:t>
            </a:r>
            <a:endParaRPr lang="en-US" i="1" dirty="0" smtClean="0"/>
          </a:p>
        </p:txBody>
      </p:sp>
      <p:pic>
        <p:nvPicPr>
          <p:cNvPr id="573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2875" y="1625600"/>
            <a:ext cx="5979262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1916" t="16756" r="76473" b="81023"/>
          <a:stretch/>
        </p:blipFill>
        <p:spPr bwMode="auto">
          <a:xfrm>
            <a:off x="451757" y="1905000"/>
            <a:ext cx="310243" cy="36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38634" t="17879" r="36159" b="21978"/>
          <a:stretch/>
        </p:blipFill>
        <p:spPr>
          <a:xfrm>
            <a:off x="451757" y="3156857"/>
            <a:ext cx="310244" cy="3701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1729" r="2015"/>
          <a:stretch/>
        </p:blipFill>
        <p:spPr bwMode="auto">
          <a:xfrm>
            <a:off x="3091543" y="2209800"/>
            <a:ext cx="5823857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5131" t="16207" r="35474" b="59179"/>
          <a:stretch/>
        </p:blipFill>
        <p:spPr bwMode="auto">
          <a:xfrm>
            <a:off x="4664527" y="4767942"/>
            <a:ext cx="4080761" cy="21662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Launch 2 </a:t>
            </a:r>
            <a:r>
              <a:rPr lang="en-US" dirty="0" err="1" smtClean="0"/>
              <a:t>flagstats</a:t>
            </a:r>
            <a:r>
              <a:rPr lang="en-US" dirty="0" smtClean="0"/>
              <a:t>: QC mapping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2667000" cy="258532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TIP: </a:t>
            </a:r>
          </a:p>
          <a:p>
            <a:r>
              <a:rPr lang="en-US" dirty="0" smtClean="0"/>
              <a:t>You can execute a tool before it’s  predecessors have finished running. </a:t>
            </a:r>
          </a:p>
          <a:p>
            <a:endParaRPr lang="en-US" dirty="0" smtClean="0"/>
          </a:p>
          <a:p>
            <a:r>
              <a:rPr lang="en-US" dirty="0" smtClean="0"/>
              <a:t>Galaxy will queue it until all the dependencies are satisfied!</a:t>
            </a:r>
          </a:p>
          <a:p>
            <a:endParaRPr lang="en-US" dirty="0" smtClean="0"/>
          </a:p>
        </p:txBody>
      </p:sp>
      <p:sp>
        <p:nvSpPr>
          <p:cNvPr id="6" name="Oval 5"/>
          <p:cNvSpPr/>
          <p:nvPr/>
        </p:nvSpPr>
        <p:spPr>
          <a:xfrm>
            <a:off x="8458200" y="29718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43400" y="4724400"/>
            <a:ext cx="2590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hape 7"/>
          <p:cNvCxnSpPr>
            <a:endCxn id="6" idx="0"/>
          </p:cNvCxnSpPr>
          <p:nvPr/>
        </p:nvCxnSpPr>
        <p:spPr>
          <a:xfrm rot="5400000" flipH="1" flipV="1">
            <a:off x="6915150" y="2914650"/>
            <a:ext cx="1600200" cy="1714500"/>
          </a:xfrm>
          <a:prstGeom prst="curvedConnector3">
            <a:avLst>
              <a:gd name="adj1" fmla="val 114286"/>
            </a:avLst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4495800" y="5181600"/>
            <a:ext cx="2971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572000" y="5867400"/>
            <a:ext cx="4572000" cy="381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091543" y="2895600"/>
            <a:ext cx="6096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286417" y="5029200"/>
            <a:ext cx="1400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Ignore!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Always 100%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Viewing Alignments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UCSC</a:t>
            </a:r>
          </a:p>
          <a:p>
            <a:r>
              <a:rPr lang="en-US" dirty="0" smtClean="0"/>
              <a:t>IGV via “web current” (JNLP)</a:t>
            </a:r>
          </a:p>
          <a:p>
            <a:pPr lvl="1"/>
            <a:r>
              <a:rPr lang="en-US" dirty="0" smtClean="0"/>
              <a:t>Set Visibility window &amp; </a:t>
            </a:r>
            <a:r>
              <a:rPr lang="en-US" u="sng" dirty="0" smtClean="0"/>
              <a:t>restart</a:t>
            </a:r>
          </a:p>
          <a:p>
            <a:pPr lvl="1"/>
            <a:r>
              <a:rPr lang="en-US" dirty="0" smtClean="0"/>
              <a:t>Un-collapse gene track!</a:t>
            </a:r>
          </a:p>
          <a:p>
            <a:r>
              <a:rPr lang="en-US" dirty="0" smtClean="0"/>
              <a:t>IGV via “local”</a:t>
            </a:r>
          </a:p>
          <a:p>
            <a:pPr lvl="1"/>
            <a:r>
              <a:rPr lang="en-US" dirty="0" smtClean="0"/>
              <a:t>Make sure it’s running on your machine first!</a:t>
            </a:r>
          </a:p>
          <a:p>
            <a:r>
              <a:rPr lang="en-US" dirty="0" err="1" smtClean="0"/>
              <a:t>Trackster</a:t>
            </a:r>
            <a:endParaRPr lang="en-US" dirty="0" smtClean="0"/>
          </a:p>
          <a:p>
            <a:pPr lvl="1"/>
            <a:r>
              <a:rPr lang="en-US" dirty="0" smtClean="0"/>
              <a:t>Build visualizations inside galaxy!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0446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Display mapped BAM &amp; BAI</a:t>
            </a:r>
            <a:br>
              <a:rPr lang="en-US" dirty="0" smtClean="0"/>
            </a:br>
            <a:r>
              <a:rPr lang="en-US" dirty="0" smtClean="0"/>
              <a:t>Visually validate in IGV, or like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l="78301" t="38963" r="4556" b="47285"/>
          <a:stretch/>
        </p:blipFill>
        <p:spPr bwMode="auto">
          <a:xfrm>
            <a:off x="6324600" y="1395549"/>
            <a:ext cx="1978744" cy="1042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38400"/>
            <a:ext cx="7774168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41209" t="50000" r="2662" b="10313"/>
          <a:stretch/>
        </p:blipFill>
        <p:spPr bwMode="auto">
          <a:xfrm>
            <a:off x="0" y="1371600"/>
            <a:ext cx="5421087" cy="22794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/>
          <p:cNvSpPr/>
          <p:nvPr/>
        </p:nvSpPr>
        <p:spPr>
          <a:xfrm>
            <a:off x="1066800" y="2857500"/>
            <a:ext cx="685800" cy="266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hape 7"/>
          <p:cNvCxnSpPr>
            <a:stCxn id="11" idx="2"/>
            <a:endCxn id="9" idx="4"/>
          </p:cNvCxnSpPr>
          <p:nvPr/>
        </p:nvCxnSpPr>
        <p:spPr>
          <a:xfrm rot="10800000" flipH="1">
            <a:off x="701040" y="3124200"/>
            <a:ext cx="708660" cy="1371600"/>
          </a:xfrm>
          <a:prstGeom prst="curvedConnector4">
            <a:avLst>
              <a:gd name="adj1" fmla="val -32258"/>
              <a:gd name="adj2" fmla="val 55556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701040" y="4343400"/>
            <a:ext cx="21336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752600" y="2876550"/>
            <a:ext cx="457200" cy="266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hape 7"/>
          <p:cNvCxnSpPr>
            <a:stCxn id="25" idx="2"/>
            <a:endCxn id="23" idx="4"/>
          </p:cNvCxnSpPr>
          <p:nvPr/>
        </p:nvCxnSpPr>
        <p:spPr>
          <a:xfrm rot="10800000" flipH="1">
            <a:off x="685800" y="3143250"/>
            <a:ext cx="1295400" cy="2571750"/>
          </a:xfrm>
          <a:prstGeom prst="curvedConnector4">
            <a:avLst>
              <a:gd name="adj1" fmla="val -17647"/>
              <a:gd name="adj2" fmla="val 39249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685800" y="5562600"/>
            <a:ext cx="14224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0" y="2305050"/>
            <a:ext cx="609600" cy="266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4" name="Shape 7"/>
          <p:cNvCxnSpPr>
            <a:stCxn id="3074" idx="1"/>
            <a:endCxn id="33" idx="6"/>
          </p:cNvCxnSpPr>
          <p:nvPr/>
        </p:nvCxnSpPr>
        <p:spPr>
          <a:xfrm rot="10800000" flipV="1">
            <a:off x="609600" y="1916974"/>
            <a:ext cx="5715000" cy="521425"/>
          </a:xfrm>
          <a:prstGeom prst="curvedConnector3">
            <a:avLst>
              <a:gd name="adj1" fmla="val 50000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990C0-64B6-4972-812D-4905416F5A2F}" type="slidenum">
              <a:rPr lang="en-US"/>
              <a:pPr/>
              <a:t>2</a:t>
            </a:fld>
            <a:endParaRPr lang="en-US"/>
          </a:p>
        </p:txBody>
      </p:sp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5339" y="1563053"/>
            <a:ext cx="8229600" cy="5154930"/>
          </a:xfrm>
          <a:ln/>
        </p:spPr>
        <p:txBody>
          <a:bodyPr>
            <a:normAutofit/>
          </a:bodyPr>
          <a:lstStyle/>
          <a:p>
            <a:r>
              <a:rPr lang="en-US" sz="4400" dirty="0" smtClean="0"/>
              <a:t>RNA-</a:t>
            </a:r>
            <a:r>
              <a:rPr lang="en-US" sz="4400" dirty="0" err="1" smtClean="0"/>
              <a:t>seq</a:t>
            </a:r>
            <a:r>
              <a:rPr lang="en-US" sz="4400" dirty="0" smtClean="0"/>
              <a:t> flash review</a:t>
            </a:r>
          </a:p>
          <a:p>
            <a:pPr lvl="1">
              <a:spcBef>
                <a:spcPts val="349"/>
              </a:spcBef>
            </a:pPr>
            <a:r>
              <a:rPr lang="en-US" dirty="0" err="1"/>
              <a:t>Tophat</a:t>
            </a:r>
            <a:r>
              <a:rPr lang="en-US" dirty="0"/>
              <a:t> (RNA-</a:t>
            </a:r>
            <a:r>
              <a:rPr lang="en-US" dirty="0" err="1"/>
              <a:t>seq</a:t>
            </a:r>
            <a:r>
              <a:rPr lang="en-US" dirty="0"/>
              <a:t> read mapping)</a:t>
            </a:r>
          </a:p>
          <a:p>
            <a:pPr lvl="1">
              <a:spcBef>
                <a:spcPts val="349"/>
              </a:spcBef>
            </a:pPr>
            <a:r>
              <a:rPr lang="en-US" dirty="0"/>
              <a:t>Cufflinks (Isoform assembly)</a:t>
            </a:r>
          </a:p>
          <a:p>
            <a:pPr lvl="1">
              <a:spcBef>
                <a:spcPts val="349"/>
              </a:spcBef>
            </a:pPr>
            <a:r>
              <a:rPr lang="en-US" dirty="0" err="1"/>
              <a:t>Cuffmerge</a:t>
            </a:r>
            <a:r>
              <a:rPr lang="en-US" dirty="0"/>
              <a:t> (cross-sample consensus)</a:t>
            </a:r>
          </a:p>
          <a:p>
            <a:pPr lvl="1">
              <a:spcBef>
                <a:spcPts val="349"/>
              </a:spcBef>
            </a:pPr>
            <a:r>
              <a:rPr lang="en-US" dirty="0" err="1"/>
              <a:t>Cuffdiff</a:t>
            </a:r>
            <a:r>
              <a:rPr lang="en-US" dirty="0"/>
              <a:t> (expression analysis)</a:t>
            </a:r>
          </a:p>
          <a:p>
            <a:pPr>
              <a:spcBef>
                <a:spcPts val="349"/>
              </a:spcBef>
            </a:pPr>
            <a:r>
              <a:rPr lang="en-US" sz="4400" dirty="0" smtClean="0"/>
              <a:t>Galaxy flash review</a:t>
            </a:r>
          </a:p>
          <a:p>
            <a:pPr>
              <a:spcBef>
                <a:spcPts val="349"/>
              </a:spcBef>
            </a:pPr>
            <a:r>
              <a:rPr lang="en-US" sz="4400" dirty="0" smtClean="0"/>
              <a:t>RNA-</a:t>
            </a:r>
            <a:r>
              <a:rPr lang="en-US" sz="4400" dirty="0" err="1" smtClean="0"/>
              <a:t>seq</a:t>
            </a:r>
            <a:r>
              <a:rPr lang="en-US" sz="4400" dirty="0" smtClean="0"/>
              <a:t> exercises</a:t>
            </a:r>
          </a:p>
          <a:p>
            <a:pPr lvl="1">
              <a:spcBef>
                <a:spcPts val="349"/>
              </a:spcBef>
            </a:pPr>
            <a:r>
              <a:rPr lang="en-US" dirty="0" smtClean="0"/>
              <a:t>installed genome: mouse (mm9)</a:t>
            </a:r>
          </a:p>
          <a:p>
            <a:pPr lvl="1">
              <a:spcBef>
                <a:spcPts val="349"/>
              </a:spcBef>
            </a:pPr>
            <a:r>
              <a:rPr lang="en-US" dirty="0" smtClean="0"/>
              <a:t>Non-standard genome : tree shrew from </a:t>
            </a:r>
            <a:r>
              <a:rPr lang="en-US" dirty="0" err="1" smtClean="0"/>
              <a:t>Ensembl</a:t>
            </a:r>
            <a:endParaRPr lang="en-US" dirty="0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8466773" y="6489383"/>
            <a:ext cx="22002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96" tIns="41148" rIns="82296" bIns="41148" anchor="ctr"/>
          <a:lstStyle>
            <a:lvl1pPr algn="l">
              <a:defRPr sz="1200">
                <a:solidFill>
                  <a:schemeClr val="tx1"/>
                </a:solidFill>
                <a:latin typeface="Myriad Pro" charset="0"/>
              </a:defRPr>
            </a:lvl1pPr>
            <a:lvl2pPr algn="l">
              <a:defRPr sz="1200">
                <a:solidFill>
                  <a:schemeClr val="tx1"/>
                </a:solidFill>
                <a:latin typeface="Myriad Pro" charset="0"/>
              </a:defRPr>
            </a:lvl2pPr>
            <a:lvl3pPr algn="l">
              <a:defRPr sz="1200">
                <a:solidFill>
                  <a:schemeClr val="tx1"/>
                </a:solidFill>
                <a:latin typeface="Myriad Pro" charset="0"/>
              </a:defRPr>
            </a:lvl3pPr>
            <a:lvl4pPr algn="l">
              <a:defRPr sz="1200">
                <a:solidFill>
                  <a:schemeClr val="tx1"/>
                </a:solidFill>
                <a:latin typeface="Myriad Pro" charset="0"/>
              </a:defRPr>
            </a:lvl4pPr>
            <a:lvl5pPr algn="l">
              <a:defRPr sz="1200">
                <a:solidFill>
                  <a:schemeClr val="tx1"/>
                </a:solidFill>
                <a:latin typeface="Myriad Pr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yriad Pr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yriad Pr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yriad Pr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yriad Pro" charset="0"/>
              </a:defRPr>
            </a:lvl9pPr>
          </a:lstStyle>
          <a:p>
            <a:pPr algn="r"/>
            <a:fld id="{A7E30A77-E7B0-4607-AF76-34638D1A9B26}" type="slidenum">
              <a:rPr lang="en-US">
                <a:solidFill>
                  <a:srgbClr val="878787"/>
                </a:solidFill>
                <a:latin typeface="Calibri" charset="0"/>
                <a:cs typeface="Calibri" charset="0"/>
                <a:sym typeface="Calibri" charset="0"/>
              </a:rPr>
              <a:pPr algn="r"/>
              <a:t>2</a:t>
            </a:fld>
            <a:endParaRPr lang="en-US">
              <a:solidFill>
                <a:srgbClr val="878787"/>
              </a:solidFill>
              <a:latin typeface="Calibri" charset="0"/>
              <a:cs typeface="Calibri" charset="0"/>
              <a:sym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95263446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Cuff</a:t>
            </a:r>
            <a:r>
              <a:rPr lang="en-US" u="sng" dirty="0" smtClean="0"/>
              <a:t>link</a:t>
            </a:r>
            <a:r>
              <a:rPr lang="en-US" dirty="0" smtClean="0"/>
              <a:t>: Construct Transcripts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676400"/>
            <a:ext cx="2667000" cy="501675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Read data: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</a:t>
            </a:r>
            <a:r>
              <a:rPr lang="en-US" sz="1600" dirty="0" err="1" smtClean="0"/>
              <a:t>accepted_hits</a:t>
            </a:r>
            <a:r>
              <a:rPr lang="en-US" sz="1600" dirty="0" smtClean="0"/>
              <a:t> (BAM)</a:t>
            </a:r>
          </a:p>
          <a:p>
            <a:endParaRPr lang="en-US" sz="1600" dirty="0" smtClean="0"/>
          </a:p>
          <a:p>
            <a:r>
              <a:rPr lang="en-US" sz="1600" b="1" i="1" dirty="0" smtClean="0"/>
              <a:t>Use Reference Anno</a:t>
            </a:r>
            <a:r>
              <a:rPr lang="en-US" sz="1600" dirty="0" smtClean="0"/>
              <a:t> = </a:t>
            </a:r>
            <a:r>
              <a:rPr lang="en-US" sz="1600" i="1" dirty="0" smtClean="0"/>
              <a:t>yes</a:t>
            </a:r>
          </a:p>
          <a:p>
            <a:r>
              <a:rPr lang="en-US" sz="1600" dirty="0" smtClean="0"/>
              <a:t>then pull down appears</a:t>
            </a:r>
            <a:r>
              <a:rPr lang="en-US" sz="1600" i="1" dirty="0" smtClean="0"/>
              <a:t> </a:t>
            </a:r>
            <a:r>
              <a:rPr lang="en-US" sz="1600" dirty="0" smtClean="0"/>
              <a:t>you can choose a GTF file from your history.</a:t>
            </a:r>
          </a:p>
          <a:p>
            <a:endParaRPr lang="en-US" sz="1600" dirty="0" smtClean="0"/>
          </a:p>
          <a:p>
            <a:r>
              <a:rPr lang="en-US" sz="1600" dirty="0" smtClean="0"/>
              <a:t>Reference </a:t>
            </a:r>
            <a:r>
              <a:rPr lang="en-US" sz="1600" dirty="0"/>
              <a:t>annotation: </a:t>
            </a:r>
            <a:r>
              <a:rPr lang="en-US" sz="1600" dirty="0" err="1"/>
              <a:t>iGenome</a:t>
            </a:r>
            <a:r>
              <a:rPr lang="en-US" sz="1600" dirty="0"/>
              <a:t> </a:t>
            </a:r>
            <a:r>
              <a:rPr lang="en-US" sz="1600" dirty="0" err="1"/>
              <a:t>genes.GTF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b="1" dirty="0" smtClean="0"/>
              <a:t>Other Parameters</a:t>
            </a:r>
          </a:p>
          <a:p>
            <a:r>
              <a:rPr lang="en-US" sz="1600" i="1" dirty="0" smtClean="0"/>
              <a:t>“Perform quartile normalization”&amp;</a:t>
            </a:r>
          </a:p>
          <a:p>
            <a:r>
              <a:rPr lang="en-US" sz="1600" i="1" dirty="0" smtClean="0"/>
              <a:t>“Perform Bias Correction”</a:t>
            </a:r>
          </a:p>
          <a:p>
            <a:r>
              <a:rPr lang="en-US" sz="1600" dirty="0" smtClean="0"/>
              <a:t>Normally </a:t>
            </a:r>
            <a:r>
              <a:rPr lang="en-US" sz="1600" b="1" dirty="0" smtClean="0"/>
              <a:t>YES is best</a:t>
            </a:r>
          </a:p>
          <a:p>
            <a:endParaRPr lang="en-US" sz="1600" b="1" dirty="0" smtClean="0"/>
          </a:p>
          <a:p>
            <a:r>
              <a:rPr lang="en-US" sz="1600" dirty="0" smtClean="0"/>
              <a:t>because we're not working with a full read-set, </a:t>
            </a:r>
            <a:r>
              <a:rPr lang="en-US" sz="1600" b="1" u="sng" dirty="0" smtClean="0"/>
              <a:t>use NO</a:t>
            </a:r>
            <a:r>
              <a:rPr lang="en-US" sz="1600" dirty="0" smtClean="0"/>
              <a:t> or statistics will go haywire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2410"/>
          <a:stretch/>
        </p:blipFill>
        <p:spPr bwMode="auto">
          <a:xfrm>
            <a:off x="2819400" y="1371600"/>
            <a:ext cx="6400800" cy="47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urved Connector 5"/>
          <p:cNvCxnSpPr/>
          <p:nvPr/>
        </p:nvCxnSpPr>
        <p:spPr>
          <a:xfrm>
            <a:off x="2438400" y="2057400"/>
            <a:ext cx="2057400" cy="152400"/>
          </a:xfrm>
          <a:prstGeom prst="curvedConnector3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>
            <a:off x="2209800" y="4038600"/>
            <a:ext cx="2286000" cy="228600"/>
          </a:xfrm>
          <a:prstGeom prst="curvedConnector3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>
            <a:off x="2667000" y="2590800"/>
            <a:ext cx="1828800" cy="1371600"/>
          </a:xfrm>
          <a:prstGeom prst="curvedConnector3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Curved Connector 18"/>
          <p:cNvCxnSpPr>
            <a:stCxn id="32" idx="6"/>
            <a:endCxn id="35" idx="2"/>
          </p:cNvCxnSpPr>
          <p:nvPr/>
        </p:nvCxnSpPr>
        <p:spPr>
          <a:xfrm flipV="1">
            <a:off x="2743200" y="4667774"/>
            <a:ext cx="1763486" cy="1608890"/>
          </a:xfrm>
          <a:prstGeom prst="curvedConnector3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Curved Connector 21"/>
          <p:cNvCxnSpPr>
            <a:stCxn id="32" idx="6"/>
            <a:endCxn id="27" idx="6"/>
          </p:cNvCxnSpPr>
          <p:nvPr/>
        </p:nvCxnSpPr>
        <p:spPr>
          <a:xfrm flipV="1">
            <a:off x="2743200" y="3429000"/>
            <a:ext cx="2133600" cy="2847664"/>
          </a:xfrm>
          <a:prstGeom prst="curvedConnector3">
            <a:avLst>
              <a:gd name="adj1" fmla="val 189285"/>
            </a:avLst>
          </a:prstGeom>
          <a:ln>
            <a:headEnd type="none" w="med" len="med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4495800" y="3276600"/>
            <a:ext cx="3810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362200" y="6124264"/>
            <a:ext cx="3810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4506686" y="4515374"/>
            <a:ext cx="3810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626" t="51931" r="76573" b="35292"/>
          <a:stretch/>
        </p:blipFill>
        <p:spPr bwMode="auto">
          <a:xfrm>
            <a:off x="3124200" y="1055913"/>
            <a:ext cx="5834743" cy="22416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Cufflinks: discovery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5257800"/>
          </a:xfrm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 smtClean="0"/>
              <a:t>No – for novel transcript discovery</a:t>
            </a:r>
          </a:p>
          <a:p>
            <a:r>
              <a:rPr lang="en-US" dirty="0" smtClean="0"/>
              <a:t>requires very deep sequencing – consider sample enrichment!</a:t>
            </a:r>
          </a:p>
          <a:p>
            <a:r>
              <a:rPr lang="en-US" dirty="0" smtClean="0"/>
              <a:t>Slow, memory intensive</a:t>
            </a:r>
          </a:p>
          <a:p>
            <a:r>
              <a:rPr lang="en-US" dirty="0" smtClean="0"/>
              <a:t>Discover ONLY transcripts proven by reads</a:t>
            </a:r>
          </a:p>
          <a:p>
            <a:pPr marL="0" indent="0">
              <a:buNone/>
            </a:pPr>
            <a:r>
              <a:rPr lang="en-US" u="sng" dirty="0" smtClean="0"/>
              <a:t>Ref</a:t>
            </a:r>
          </a:p>
          <a:p>
            <a:r>
              <a:rPr lang="en-US" dirty="0" smtClean="0"/>
              <a:t>use reads </a:t>
            </a:r>
            <a:r>
              <a:rPr lang="en-US" b="1" dirty="0" smtClean="0"/>
              <a:t>only </a:t>
            </a:r>
            <a:r>
              <a:rPr lang="en-US" dirty="0" smtClean="0"/>
              <a:t>to quantify reference annotation</a:t>
            </a:r>
          </a:p>
          <a:p>
            <a:r>
              <a:rPr lang="en-US" dirty="0" smtClean="0"/>
              <a:t>All novel splices ignored</a:t>
            </a:r>
          </a:p>
          <a:p>
            <a:pPr marL="0" indent="0">
              <a:buNone/>
            </a:pPr>
            <a:r>
              <a:rPr lang="en-US" b="1" u="sng" dirty="0" smtClean="0"/>
              <a:t>Ref as Guide – most common</a:t>
            </a:r>
          </a:p>
          <a:p>
            <a:r>
              <a:rPr lang="en-US" dirty="0" smtClean="0"/>
              <a:t>use reference annotation</a:t>
            </a:r>
          </a:p>
          <a:p>
            <a:r>
              <a:rPr lang="en-US" dirty="0" smtClean="0"/>
              <a:t>Extend reference, when there is sufficient evidence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7352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198" y="1447800"/>
            <a:ext cx="599717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Cufflinks outputs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447800"/>
            <a:ext cx="2667000" cy="4524315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TIP:  hide the </a:t>
            </a:r>
            <a:r>
              <a:rPr lang="en-US" sz="1600" dirty="0" err="1" smtClean="0"/>
              <a:t>cmd</a:t>
            </a:r>
            <a:r>
              <a:rPr lang="en-US" sz="1600" dirty="0" smtClean="0"/>
              <a:t> bar!</a:t>
            </a:r>
          </a:p>
          <a:p>
            <a:endParaRPr lang="en-US" sz="1600" dirty="0" smtClean="0"/>
          </a:p>
          <a:p>
            <a:r>
              <a:rPr lang="en-US" sz="1600" dirty="0" err="1" smtClean="0"/>
              <a:t>assembled_transcripts</a:t>
            </a:r>
            <a:r>
              <a:rPr lang="en-US" sz="1600" dirty="0" smtClean="0"/>
              <a:t> (GTF)</a:t>
            </a:r>
          </a:p>
          <a:p>
            <a:r>
              <a:rPr lang="en-US" sz="1600" dirty="0" smtClean="0"/>
              <a:t>	list of </a:t>
            </a:r>
            <a:r>
              <a:rPr lang="en-US" sz="1600" dirty="0" err="1" smtClean="0"/>
              <a:t>isoforms</a:t>
            </a:r>
            <a:endParaRPr lang="en-US" sz="1600" dirty="0" smtClean="0"/>
          </a:p>
          <a:p>
            <a:r>
              <a:rPr lang="en-US" sz="1600" dirty="0" err="1" smtClean="0"/>
              <a:t>transcript_expression</a:t>
            </a:r>
            <a:r>
              <a:rPr lang="en-US" sz="1600" dirty="0" smtClean="0"/>
              <a:t> (tab)</a:t>
            </a:r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isoforms</a:t>
            </a:r>
            <a:r>
              <a:rPr lang="en-US" sz="1600" dirty="0" smtClean="0"/>
              <a:t> w/ FPKM</a:t>
            </a:r>
          </a:p>
          <a:p>
            <a:r>
              <a:rPr lang="en-US" sz="1600" dirty="0" err="1" smtClean="0"/>
              <a:t>gene_expression</a:t>
            </a:r>
            <a:r>
              <a:rPr lang="en-US" sz="1600" dirty="0" smtClean="0"/>
              <a:t> (tab)</a:t>
            </a:r>
          </a:p>
          <a:p>
            <a:r>
              <a:rPr lang="en-US" sz="1600" dirty="0" smtClean="0"/>
              <a:t> 	genes w/ FPKM</a:t>
            </a:r>
          </a:p>
          <a:p>
            <a:endParaRPr lang="en-US" sz="1600" dirty="0" smtClean="0"/>
          </a:p>
          <a:p>
            <a:r>
              <a:rPr lang="en-US" sz="1600" dirty="0" smtClean="0">
                <a:solidFill>
                  <a:srgbClr val="FF0000"/>
                </a:solidFill>
              </a:rPr>
              <a:t>QC steps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Check FPKM not all 0.0!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Check you have gene symbols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Visualize </a:t>
            </a:r>
            <a:r>
              <a:rPr lang="en-US" sz="1600" dirty="0" err="1" smtClean="0"/>
              <a:t>assembled_transcripts</a:t>
            </a:r>
            <a:r>
              <a:rPr lang="en-US" sz="1600" dirty="0" smtClean="0"/>
              <a:t> in a genome browser (UCSC, IGV, IGB, etc) </a:t>
            </a:r>
          </a:p>
          <a:p>
            <a:endParaRPr lang="en-US" sz="1600" dirty="0" smtClean="0"/>
          </a:p>
        </p:txBody>
      </p:sp>
      <p:sp>
        <p:nvSpPr>
          <p:cNvPr id="15" name="Oval 14"/>
          <p:cNvSpPr/>
          <p:nvPr/>
        </p:nvSpPr>
        <p:spPr>
          <a:xfrm>
            <a:off x="7315200" y="3810000"/>
            <a:ext cx="10668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hape 15"/>
          <p:cNvCxnSpPr>
            <a:endCxn id="15" idx="2"/>
          </p:cNvCxnSpPr>
          <p:nvPr/>
        </p:nvCxnSpPr>
        <p:spPr>
          <a:xfrm rot="5400000" flipH="1" flipV="1">
            <a:off x="4972050" y="4514850"/>
            <a:ext cx="2781300" cy="1905000"/>
          </a:xfrm>
          <a:prstGeom prst="curvedConnector2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3688185"/>
            <a:ext cx="914400" cy="2524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assembled_transcripts</a:t>
            </a:r>
            <a:r>
              <a:rPr lang="en-US" dirty="0" smtClean="0"/>
              <a:t> Visualization</a:t>
            </a:r>
            <a:endParaRPr lang="en-US" dirty="0"/>
          </a:p>
        </p:txBody>
      </p:sp>
      <p:pic>
        <p:nvPicPr>
          <p:cNvPr id="1843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1600"/>
            <a:ext cx="9144000" cy="801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0711" b="3141"/>
          <a:stretch/>
        </p:blipFill>
        <p:spPr bwMode="auto">
          <a:xfrm>
            <a:off x="2743200" y="1524000"/>
            <a:ext cx="6400800" cy="525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err="1" smtClean="0"/>
              <a:t>Cuff</a:t>
            </a:r>
            <a:r>
              <a:rPr lang="en-US" sz="4000" u="sng" dirty="0" err="1" smtClean="0"/>
              <a:t>merge</a:t>
            </a:r>
            <a:r>
              <a:rPr lang="en-US" sz="4000" dirty="0" smtClean="0"/>
              <a:t>: combine transcripts </a:t>
            </a:r>
            <a:br>
              <a:rPr lang="en-US" sz="4000" dirty="0" smtClean="0"/>
            </a:br>
            <a:r>
              <a:rPr lang="en-US" sz="3200" dirty="0" smtClean="0"/>
              <a:t>samples &amp; replicates -&gt; complete transcriptome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" y="1447800"/>
            <a:ext cx="2667000" cy="230832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u="sng" dirty="0" smtClean="0"/>
              <a:t>Run once, using both samples</a:t>
            </a:r>
          </a:p>
          <a:p>
            <a:endParaRPr lang="en-US" sz="1600" u="sng" dirty="0" smtClean="0"/>
          </a:p>
          <a:p>
            <a:r>
              <a:rPr lang="en-US" sz="1600" u="sng" dirty="0" smtClean="0"/>
              <a:t>Inputs</a:t>
            </a:r>
          </a:p>
          <a:p>
            <a:r>
              <a:rPr lang="en-US" sz="1600" dirty="0" smtClean="0"/>
              <a:t>[ctrl] assembled _trans…</a:t>
            </a:r>
          </a:p>
          <a:p>
            <a:r>
              <a:rPr lang="en-US" sz="1600" dirty="0" smtClean="0"/>
              <a:t>[drug] </a:t>
            </a:r>
            <a:r>
              <a:rPr lang="en-US" sz="1600" dirty="0" err="1" smtClean="0"/>
              <a:t>assembled_trans</a:t>
            </a:r>
            <a:r>
              <a:rPr lang="en-US" sz="1600" dirty="0" smtClean="0"/>
              <a:t>…</a:t>
            </a:r>
          </a:p>
          <a:p>
            <a:r>
              <a:rPr lang="en-US" sz="1600" dirty="0" err="1" smtClean="0"/>
              <a:t>Reference_annotation</a:t>
            </a:r>
            <a:r>
              <a:rPr lang="en-US" sz="1600" dirty="0" smtClean="0"/>
              <a:t> (GTF)</a:t>
            </a:r>
          </a:p>
          <a:p>
            <a:r>
              <a:rPr lang="en-US" sz="1600" dirty="0" smtClean="0"/>
              <a:t>	</a:t>
            </a:r>
          </a:p>
          <a:p>
            <a:endParaRPr lang="en-US" sz="1600" dirty="0" smtClean="0"/>
          </a:p>
          <a:p>
            <a:endParaRPr lang="en-US" sz="1600" dirty="0" smtClean="0"/>
          </a:p>
        </p:txBody>
      </p:sp>
      <p:cxnSp>
        <p:nvCxnSpPr>
          <p:cNvPr id="8" name="Shape 7"/>
          <p:cNvCxnSpPr>
            <a:stCxn id="4" idx="6"/>
            <a:endCxn id="28" idx="2"/>
          </p:cNvCxnSpPr>
          <p:nvPr/>
        </p:nvCxnSpPr>
        <p:spPr>
          <a:xfrm>
            <a:off x="4430486" y="2872191"/>
            <a:ext cx="468084" cy="1"/>
          </a:xfrm>
          <a:prstGeom prst="curvedConnector3">
            <a:avLst>
              <a:gd name="adj1" fmla="val 50000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876800" y="6509658"/>
            <a:ext cx="1143000" cy="266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hape 7"/>
          <p:cNvCxnSpPr>
            <a:stCxn id="12" idx="6"/>
            <a:endCxn id="27" idx="2"/>
          </p:cNvCxnSpPr>
          <p:nvPr/>
        </p:nvCxnSpPr>
        <p:spPr>
          <a:xfrm>
            <a:off x="4343400" y="2262591"/>
            <a:ext cx="555170" cy="1"/>
          </a:xfrm>
          <a:prstGeom prst="curvedConnector3">
            <a:avLst>
              <a:gd name="adj1" fmla="val 50000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125686" y="2719791"/>
            <a:ext cx="3048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038600" y="2110191"/>
            <a:ext cx="3048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hape 7"/>
          <p:cNvCxnSpPr>
            <a:stCxn id="24" idx="6"/>
            <a:endCxn id="10" idx="2"/>
          </p:cNvCxnSpPr>
          <p:nvPr/>
        </p:nvCxnSpPr>
        <p:spPr>
          <a:xfrm>
            <a:off x="4310743" y="4014106"/>
            <a:ext cx="566057" cy="2628902"/>
          </a:xfrm>
          <a:prstGeom prst="curvedConnector3">
            <a:avLst>
              <a:gd name="adj1" fmla="val 50000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4005943" y="3861706"/>
            <a:ext cx="3048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898570" y="2057400"/>
            <a:ext cx="3026229" cy="4103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4898570" y="2667000"/>
            <a:ext cx="3026229" cy="4103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1070"/>
          <a:stretch/>
        </p:blipFill>
        <p:spPr bwMode="auto">
          <a:xfrm>
            <a:off x="2721429" y="1436010"/>
            <a:ext cx="6400800" cy="542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 err="1" smtClean="0"/>
              <a:t>Cuff</a:t>
            </a:r>
            <a:r>
              <a:rPr lang="en-US" sz="4900" u="sng" dirty="0" err="1" smtClean="0"/>
              <a:t>diff</a:t>
            </a:r>
            <a:r>
              <a:rPr lang="en-US" sz="4900" dirty="0" smtClean="0"/>
              <a:t>: Quantize Transcripts</a:t>
            </a:r>
            <a:br>
              <a:rPr lang="en-US" sz="4900" dirty="0" smtClean="0"/>
            </a:br>
            <a:r>
              <a:rPr lang="en-US" sz="3600" dirty="0" smtClean="0"/>
              <a:t>Compute </a:t>
            </a:r>
            <a:r>
              <a:rPr lang="en-US" sz="3600" dirty="0"/>
              <a:t>f</a:t>
            </a:r>
            <a:r>
              <a:rPr lang="en-US" sz="3600" dirty="0" smtClean="0"/>
              <a:t>old change between conditions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524000"/>
            <a:ext cx="2667000" cy="403187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u="sng" dirty="0" smtClean="0"/>
              <a:t>Run once, </a:t>
            </a:r>
          </a:p>
          <a:p>
            <a:r>
              <a:rPr lang="en-US" sz="1600" u="sng" dirty="0" smtClean="0"/>
              <a:t>use all samples &amp; replicates</a:t>
            </a:r>
          </a:p>
          <a:p>
            <a:endParaRPr lang="en-US" sz="1600" u="sng" dirty="0" smtClean="0"/>
          </a:p>
          <a:p>
            <a:r>
              <a:rPr lang="en-US" sz="1600" u="sng" dirty="0" smtClean="0"/>
              <a:t>ALWAYS create replicate groups for each condition</a:t>
            </a:r>
            <a:endParaRPr lang="en-US" sz="1600" u="sng" dirty="0"/>
          </a:p>
          <a:p>
            <a:endParaRPr lang="en-US" sz="1600" u="sng" dirty="0" smtClean="0"/>
          </a:p>
          <a:p>
            <a:r>
              <a:rPr lang="en-US" sz="1600" u="sng" dirty="0" smtClean="0"/>
              <a:t>ALWAYS name your groups</a:t>
            </a:r>
          </a:p>
          <a:p>
            <a:endParaRPr lang="en-US" sz="1600" u="sng" dirty="0"/>
          </a:p>
          <a:p>
            <a:r>
              <a:rPr lang="en-US" sz="1600" dirty="0" smtClean="0"/>
              <a:t>even if you have only one replicate!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	</a:t>
            </a:r>
          </a:p>
          <a:p>
            <a:endParaRPr lang="en-US" sz="1600" dirty="0" smtClean="0"/>
          </a:p>
          <a:p>
            <a:endParaRPr lang="en-US" sz="1600" dirty="0" smtClean="0"/>
          </a:p>
        </p:txBody>
      </p:sp>
      <p:sp>
        <p:nvSpPr>
          <p:cNvPr id="7" name="Oval 6"/>
          <p:cNvSpPr/>
          <p:nvPr/>
        </p:nvSpPr>
        <p:spPr>
          <a:xfrm>
            <a:off x="5105400" y="2133600"/>
            <a:ext cx="2971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Curved Connector 9"/>
          <p:cNvCxnSpPr/>
          <p:nvPr/>
        </p:nvCxnSpPr>
        <p:spPr>
          <a:xfrm>
            <a:off x="2133600" y="2438400"/>
            <a:ext cx="685800" cy="266700"/>
          </a:xfrm>
          <a:prstGeom prst="curvedConnector3">
            <a:avLst/>
          </a:prstGeom>
          <a:ln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953000" y="4930080"/>
            <a:ext cx="1447800" cy="266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hape 7"/>
          <p:cNvCxnSpPr>
            <a:stCxn id="15" idx="6"/>
            <a:endCxn id="13" idx="2"/>
          </p:cNvCxnSpPr>
          <p:nvPr/>
        </p:nvCxnSpPr>
        <p:spPr>
          <a:xfrm>
            <a:off x="4419600" y="4095748"/>
            <a:ext cx="533400" cy="967682"/>
          </a:xfrm>
          <a:prstGeom prst="curvedConnector3">
            <a:avLst>
              <a:gd name="adj1" fmla="val 50000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114800" y="3943348"/>
            <a:ext cx="3048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63886" y="4095748"/>
            <a:ext cx="1447800" cy="266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hape 7"/>
          <p:cNvCxnSpPr>
            <a:stCxn id="22" idx="6"/>
            <a:endCxn id="20" idx="6"/>
          </p:cNvCxnSpPr>
          <p:nvPr/>
        </p:nvCxnSpPr>
        <p:spPr>
          <a:xfrm flipV="1">
            <a:off x="4419600" y="4229098"/>
            <a:ext cx="1992086" cy="1714502"/>
          </a:xfrm>
          <a:prstGeom prst="curvedConnector3">
            <a:avLst>
              <a:gd name="adj1" fmla="val 111475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4114800" y="5791200"/>
            <a:ext cx="3048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125686" y="2018848"/>
            <a:ext cx="3048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hape 7"/>
          <p:cNvCxnSpPr>
            <a:stCxn id="27" idx="6"/>
            <a:endCxn id="7" idx="2"/>
          </p:cNvCxnSpPr>
          <p:nvPr/>
        </p:nvCxnSpPr>
        <p:spPr>
          <a:xfrm>
            <a:off x="4430486" y="2171248"/>
            <a:ext cx="674914" cy="152852"/>
          </a:xfrm>
          <a:prstGeom prst="curvedConnector3">
            <a:avLst>
              <a:gd name="adj1" fmla="val 50000"/>
            </a:avLst>
          </a:prstGeom>
          <a:ln>
            <a:headEnd type="triangle" w="lg" len="lg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Curved Connector 31"/>
          <p:cNvCxnSpPr/>
          <p:nvPr/>
        </p:nvCxnSpPr>
        <p:spPr>
          <a:xfrm>
            <a:off x="2362200" y="3162300"/>
            <a:ext cx="609600" cy="266700"/>
          </a:xfrm>
          <a:prstGeom prst="curvedConnector3">
            <a:avLst/>
          </a:prstGeom>
          <a:ln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5" name="Curved Connector 34"/>
          <p:cNvCxnSpPr>
            <a:stCxn id="40" idx="6"/>
            <a:endCxn id="38" idx="2"/>
          </p:cNvCxnSpPr>
          <p:nvPr/>
        </p:nvCxnSpPr>
        <p:spPr>
          <a:xfrm>
            <a:off x="2296886" y="3162300"/>
            <a:ext cx="576943" cy="2171700"/>
          </a:xfrm>
          <a:prstGeom prst="curvedConnector3">
            <a:avLst>
              <a:gd name="adj1" fmla="val 50000"/>
            </a:avLst>
          </a:prstGeom>
          <a:ln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2873829" y="5181600"/>
            <a:ext cx="3048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92086" y="3009900"/>
            <a:ext cx="3048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124" y="1524000"/>
            <a:ext cx="6095752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Cuffdiff</a:t>
            </a:r>
            <a:r>
              <a:rPr lang="en-US" dirty="0" smtClean="0"/>
              <a:t>: Fold Change Between Conditions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1447800"/>
            <a:ext cx="2667000" cy="304698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u="sng" dirty="0" smtClean="0"/>
              <a:t>Run once, using both samples</a:t>
            </a:r>
          </a:p>
          <a:p>
            <a:endParaRPr lang="en-US" sz="1600" u="sng" dirty="0" smtClean="0"/>
          </a:p>
          <a:p>
            <a:r>
              <a:rPr lang="en-US" sz="1600" u="sng" dirty="0" smtClean="0"/>
              <a:t>ALWAYS create replicate groups for each condition, </a:t>
            </a:r>
            <a:r>
              <a:rPr lang="en-US" sz="1600" dirty="0" smtClean="0"/>
              <a:t>even if you have only one replicate!</a:t>
            </a:r>
          </a:p>
          <a:p>
            <a:endParaRPr lang="en-US" sz="1600" dirty="0" smtClean="0"/>
          </a:p>
          <a:p>
            <a:r>
              <a:rPr lang="en-US" sz="1600" dirty="0" smtClean="0"/>
              <a:t>Short names – no spaces or special characters!!!</a:t>
            </a:r>
          </a:p>
          <a:p>
            <a:r>
              <a:rPr lang="en-US" sz="1600" dirty="0" smtClean="0"/>
              <a:t>	</a:t>
            </a:r>
          </a:p>
          <a:p>
            <a:endParaRPr lang="en-US" sz="1600" dirty="0" smtClean="0"/>
          </a:p>
          <a:p>
            <a:endParaRPr lang="en-US" sz="1600" dirty="0" smtClean="0"/>
          </a:p>
        </p:txBody>
      </p:sp>
      <p:sp>
        <p:nvSpPr>
          <p:cNvPr id="11" name="Oval 10"/>
          <p:cNvSpPr/>
          <p:nvPr/>
        </p:nvSpPr>
        <p:spPr>
          <a:xfrm>
            <a:off x="3429000" y="4876800"/>
            <a:ext cx="15240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105400" y="3276600"/>
            <a:ext cx="40386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hape 7"/>
          <p:cNvCxnSpPr>
            <a:stCxn id="11" idx="0"/>
            <a:endCxn id="10" idx="2"/>
          </p:cNvCxnSpPr>
          <p:nvPr/>
        </p:nvCxnSpPr>
        <p:spPr>
          <a:xfrm rot="5400000" flipH="1" flipV="1">
            <a:off x="3981450" y="3752850"/>
            <a:ext cx="1333500" cy="914400"/>
          </a:xfrm>
          <a:prstGeom prst="curvedConnector2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429000" y="3124200"/>
            <a:ext cx="15240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5105400" y="4114800"/>
            <a:ext cx="40386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hape 7"/>
          <p:cNvCxnSpPr>
            <a:stCxn id="15" idx="0"/>
            <a:endCxn id="16" idx="1"/>
          </p:cNvCxnSpPr>
          <p:nvPr/>
        </p:nvCxnSpPr>
        <p:spPr>
          <a:xfrm rot="16200000" flipH="1">
            <a:off x="4409562" y="2905637"/>
            <a:ext cx="1068715" cy="1505840"/>
          </a:xfrm>
          <a:prstGeom prst="curvedConnector3">
            <a:avLst>
              <a:gd name="adj1" fmla="val -21390"/>
            </a:avLst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432" t="15547" r="4316" b="27132"/>
          <a:stretch/>
        </p:blipFill>
        <p:spPr bwMode="auto">
          <a:xfrm>
            <a:off x="304800" y="1600201"/>
            <a:ext cx="7119257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Cuffdiff</a:t>
            </a:r>
            <a:r>
              <a:rPr lang="en-US" dirty="0" smtClean="0"/>
              <a:t> output</a:t>
            </a:r>
            <a:br>
              <a:rPr lang="en-US" dirty="0" smtClean="0"/>
            </a:br>
            <a:r>
              <a:rPr lang="en-US" dirty="0" smtClean="0"/>
              <a:t>(   &gt; view structure)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200400" y="2895600"/>
            <a:ext cx="2514600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urved Connector 4"/>
          <p:cNvCxnSpPr>
            <a:stCxn id="3" idx="6"/>
            <a:endCxn id="11" idx="0"/>
          </p:cNvCxnSpPr>
          <p:nvPr/>
        </p:nvCxnSpPr>
        <p:spPr>
          <a:xfrm>
            <a:off x="5715000" y="3162300"/>
            <a:ext cx="2547257" cy="495300"/>
          </a:xfrm>
          <a:prstGeom prst="curvedConnector2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1916" t="16756" r="76473" b="81023"/>
          <a:stretch/>
        </p:blipFill>
        <p:spPr bwMode="auto">
          <a:xfrm>
            <a:off x="2712153" y="968828"/>
            <a:ext cx="39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7500257" y="3657600"/>
            <a:ext cx="1524000" cy="781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FILTER!!</a:t>
            </a:r>
            <a:endParaRPr lang="en-US" dirty="0"/>
          </a:p>
        </p:txBody>
      </p:sp>
      <p:cxnSp>
        <p:nvCxnSpPr>
          <p:cNvPr id="15" name="Curved Connector 14"/>
          <p:cNvCxnSpPr>
            <a:stCxn id="11" idx="2"/>
          </p:cNvCxnSpPr>
          <p:nvPr/>
        </p:nvCxnSpPr>
        <p:spPr>
          <a:xfrm rot="5400000">
            <a:off x="6883854" y="5479597"/>
            <a:ext cx="2419351" cy="337457"/>
          </a:xfrm>
          <a:prstGeom prst="curvedConnector3">
            <a:avLst>
              <a:gd name="adj1" fmla="val 50000"/>
            </a:avLst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67839"/>
            <a:ext cx="9144000" cy="485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Cuffdiff</a:t>
            </a:r>
            <a:r>
              <a:rPr lang="en-US" dirty="0" smtClean="0"/>
              <a:t> “gene diff”: 23,113 lines!</a:t>
            </a:r>
            <a:br>
              <a:rPr lang="en-US" dirty="0" smtClean="0"/>
            </a:br>
            <a:r>
              <a:rPr lang="en-US" dirty="0" smtClean="0"/>
              <a:t>(    -&gt; value for all genes in </a:t>
            </a:r>
            <a:r>
              <a:rPr lang="en-US" dirty="0" err="1" smtClean="0"/>
              <a:t>gene.gtf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5421086" y="2166257"/>
            <a:ext cx="522514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urved Connector 4"/>
          <p:cNvCxnSpPr>
            <a:stCxn id="3" idx="4"/>
          </p:cNvCxnSpPr>
          <p:nvPr/>
        </p:nvCxnSpPr>
        <p:spPr>
          <a:xfrm rot="5400000">
            <a:off x="3376613" y="4123645"/>
            <a:ext cx="3882119" cy="729343"/>
          </a:xfrm>
          <a:prstGeom prst="curvedConnector3">
            <a:avLst>
              <a:gd name="adj1" fmla="val 50000"/>
            </a:avLst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urved Connector 14"/>
          <p:cNvCxnSpPr>
            <a:stCxn id="16" idx="1"/>
            <a:endCxn id="25" idx="0"/>
          </p:cNvCxnSpPr>
          <p:nvPr/>
        </p:nvCxnSpPr>
        <p:spPr>
          <a:xfrm rot="10800000" flipV="1">
            <a:off x="712280" y="6614042"/>
            <a:ext cx="766707" cy="254844"/>
          </a:xfrm>
          <a:prstGeom prst="curvedConnector2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28302" r="58448" b="18631"/>
          <a:stretch/>
        </p:blipFill>
        <p:spPr>
          <a:xfrm>
            <a:off x="1023258" y="1045028"/>
            <a:ext cx="511415" cy="326572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8414655" y="2128157"/>
            <a:ext cx="522514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Curved Connector 17"/>
          <p:cNvCxnSpPr>
            <a:stCxn id="17" idx="4"/>
          </p:cNvCxnSpPr>
          <p:nvPr/>
        </p:nvCxnSpPr>
        <p:spPr>
          <a:xfrm rot="5400000">
            <a:off x="6187846" y="3941311"/>
            <a:ext cx="3920221" cy="1055912"/>
          </a:xfrm>
          <a:prstGeom prst="curvedConnector3">
            <a:avLst>
              <a:gd name="adj1" fmla="val 50000"/>
            </a:avLst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78986" y="6429376"/>
            <a:ext cx="7164269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Tools &gt; Filter and Sort </a:t>
            </a:r>
            <a:r>
              <a:rPr lang="en-US" b="1" dirty="0"/>
              <a:t>&gt; Filter: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c7 &lt;&gt; 'NOTEST'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and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c14 &lt;&gt; 'no'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53050" y="6868886"/>
            <a:ext cx="718458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579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 diff: genes with enough reads</a:t>
            </a:r>
            <a:br>
              <a:rPr lang="en-US" dirty="0" smtClean="0"/>
            </a:br>
            <a:r>
              <a:rPr lang="en-US" dirty="0" smtClean="0"/>
              <a:t>14 genes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b="11455"/>
          <a:stretch/>
        </p:blipFill>
        <p:spPr bwMode="auto">
          <a:xfrm>
            <a:off x="10886" y="1556898"/>
            <a:ext cx="9133114" cy="530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6553200" y="4836899"/>
            <a:ext cx="609600" cy="52999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Curved Connector 5"/>
          <p:cNvCxnSpPr>
            <a:stCxn id="5" idx="0"/>
          </p:cNvCxnSpPr>
          <p:nvPr/>
        </p:nvCxnSpPr>
        <p:spPr>
          <a:xfrm rot="16200000" flipV="1">
            <a:off x="3998800" y="1977699"/>
            <a:ext cx="1375000" cy="4343400"/>
          </a:xfrm>
          <a:prstGeom prst="curvedConnector2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983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RNA-</a:t>
            </a:r>
            <a:r>
              <a:rPr lang="en-US" dirty="0" err="1" smtClean="0"/>
              <a:t>Seq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Gene/transcript expression quantification</a:t>
            </a:r>
          </a:p>
          <a:p>
            <a:r>
              <a:rPr lang="en-US" dirty="0" err="1" smtClean="0"/>
              <a:t>Isoform</a:t>
            </a:r>
            <a:r>
              <a:rPr lang="en-US" dirty="0" smtClean="0"/>
              <a:t> analysis (alternate splicing)</a:t>
            </a:r>
          </a:p>
          <a:p>
            <a:r>
              <a:rPr lang="en-US" dirty="0" smtClean="0"/>
              <a:t>5’ and 3’ UTR analysis</a:t>
            </a:r>
          </a:p>
          <a:p>
            <a:r>
              <a:rPr lang="en-US" dirty="0" smtClean="0"/>
              <a:t>Sequencing of new genomes (paired genome/transcriptome sequencing)</a:t>
            </a:r>
          </a:p>
          <a:p>
            <a:r>
              <a:rPr lang="en-US" dirty="0" err="1" smtClean="0"/>
              <a:t>etc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1430"/>
          <a:stretch/>
        </p:blipFill>
        <p:spPr bwMode="auto">
          <a:xfrm>
            <a:off x="0" y="1600200"/>
            <a:ext cx="9144000" cy="53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 diff: statistically significant</a:t>
            </a:r>
            <a:br>
              <a:rPr lang="en-US" dirty="0" smtClean="0"/>
            </a:br>
            <a:r>
              <a:rPr lang="en-US" dirty="0" smtClean="0"/>
              <a:t>9 genes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8305801" y="5181600"/>
            <a:ext cx="685800" cy="52999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Curved Connector 5"/>
          <p:cNvCxnSpPr>
            <a:stCxn id="5" idx="2"/>
          </p:cNvCxnSpPr>
          <p:nvPr/>
        </p:nvCxnSpPr>
        <p:spPr>
          <a:xfrm rot="10800000">
            <a:off x="1676401" y="2590801"/>
            <a:ext cx="6629401" cy="2855799"/>
          </a:xfrm>
          <a:prstGeom prst="curvedConnector3">
            <a:avLst>
              <a:gd name="adj1" fmla="val 50000"/>
            </a:avLst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 flipV="1">
            <a:off x="685800" y="2514600"/>
            <a:ext cx="3276600" cy="762000"/>
          </a:xfrm>
          <a:prstGeom prst="curvedConnector3">
            <a:avLst>
              <a:gd name="adj1" fmla="val 50000"/>
            </a:avLst>
          </a:prstGeom>
          <a:ln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019300" y="2264229"/>
            <a:ext cx="304800" cy="2286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702129" y="3363686"/>
            <a:ext cx="304800" cy="2286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54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“Final” gene list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1752600" y="2895600"/>
            <a:ext cx="5334000" cy="11430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Download</a:t>
            </a:r>
          </a:p>
          <a:p>
            <a:pPr algn="ctr"/>
            <a:r>
              <a:rPr lang="en-US" dirty="0" smtClean="0"/>
              <a:t>Excel</a:t>
            </a:r>
          </a:p>
          <a:p>
            <a:pPr algn="ctr"/>
            <a:r>
              <a:rPr lang="en-US" dirty="0" smtClean="0"/>
              <a:t>Conditional Formatting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0714" b="61756"/>
          <a:stretch/>
        </p:blipFill>
        <p:spPr bwMode="auto">
          <a:xfrm>
            <a:off x="0" y="1251696"/>
            <a:ext cx="9144000" cy="14153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b="56470"/>
          <a:stretch/>
        </p:blipFill>
        <p:spPr bwMode="auto">
          <a:xfrm>
            <a:off x="8709" y="4279486"/>
            <a:ext cx="9144000" cy="21213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234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Visualization of Gene Expression </a:t>
            </a:r>
            <a:r>
              <a:rPr lang="en-US" dirty="0" err="1" smtClean="0"/>
              <a:t>cummeRbund</a:t>
            </a:r>
            <a:r>
              <a:rPr lang="en-US" dirty="0" smtClean="0"/>
              <a:t> in Galaxy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Galaxy wrapper created, but not yet in tool shed</a:t>
            </a:r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http://</a:t>
            </a:r>
            <a:r>
              <a:rPr lang="en-US" sz="1800" dirty="0" smtClean="0">
                <a:hlinkClick r:id="rId2"/>
              </a:rPr>
              <a:t>cvrgrid.org/node/235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u="sng" dirty="0" smtClean="0">
                <a:hlinkClick r:id="rId3"/>
              </a:rPr>
              <a:t>http</a:t>
            </a:r>
            <a:r>
              <a:rPr lang="en-US" sz="1800" u="sng" dirty="0">
                <a:hlinkClick r:id="rId3"/>
              </a:rPr>
              <a:t>://ec2-23-20-5-163.compute-1.amazonaws.com:8080/u/boliu/h/cummerbund</a:t>
            </a:r>
            <a:endParaRPr lang="en-US" sz="1800" dirty="0" smtClean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1785" r="38456" b="5930"/>
          <a:stretch/>
        </p:blipFill>
        <p:spPr bwMode="auto">
          <a:xfrm>
            <a:off x="381000" y="3124200"/>
            <a:ext cx="4240651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32431" t="14866" r="10243" b="5071"/>
          <a:stretch/>
        </p:blipFill>
        <p:spPr bwMode="auto">
          <a:xfrm>
            <a:off x="4784016" y="3352800"/>
            <a:ext cx="3940884" cy="29332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200" y="6324600"/>
            <a:ext cx="348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/>
              <a:t>T</a:t>
            </a:r>
            <a:r>
              <a:rPr lang="en-US" dirty="0" err="1" smtClean="0"/>
              <a:t>rapnell</a:t>
            </a:r>
            <a:r>
              <a:rPr lang="en-US" dirty="0" smtClean="0"/>
              <a:t> et al, 2012, Nat Protocols)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6248400"/>
            <a:ext cx="4395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(courtesy of Liu </a:t>
            </a:r>
            <a:r>
              <a:rPr lang="en-US" dirty="0" smtClean="0"/>
              <a:t>Bo @ </a:t>
            </a:r>
            <a:r>
              <a:rPr lang="en-US" dirty="0"/>
              <a:t>University of </a:t>
            </a:r>
            <a:r>
              <a:rPr lang="en-US" dirty="0" smtClean="0"/>
              <a:t>Chicago</a:t>
            </a:r>
            <a:r>
              <a:rPr lang="en-US" dirty="0"/>
              <a:t>)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3734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and web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 smtClean="0"/>
              <a:t>TopHat</a:t>
            </a:r>
            <a:endParaRPr lang="en-US" dirty="0" smtClean="0"/>
          </a:p>
          <a:p>
            <a:pPr lvl="1"/>
            <a:r>
              <a:rPr lang="en-US" dirty="0" err="1"/>
              <a:t>Trapnell</a:t>
            </a:r>
            <a:r>
              <a:rPr lang="en-US" dirty="0"/>
              <a:t> C, </a:t>
            </a:r>
            <a:r>
              <a:rPr lang="en-US" dirty="0" err="1"/>
              <a:t>Pachter</a:t>
            </a:r>
            <a:r>
              <a:rPr lang="en-US" dirty="0"/>
              <a:t> L, </a:t>
            </a:r>
            <a:r>
              <a:rPr lang="en-US" dirty="0" err="1"/>
              <a:t>Salzberg</a:t>
            </a:r>
            <a:r>
              <a:rPr lang="en-US" dirty="0"/>
              <a:t> SL. </a:t>
            </a:r>
            <a:r>
              <a:rPr lang="en-US" b="1" dirty="0" err="1">
                <a:hlinkClick r:id="rId3"/>
              </a:rPr>
              <a:t>TopHat</a:t>
            </a:r>
            <a:r>
              <a:rPr lang="en-US" b="1" dirty="0">
                <a:hlinkClick r:id="rId3"/>
              </a:rPr>
              <a:t>: discovering splice junctions with RNA-</a:t>
            </a:r>
            <a:r>
              <a:rPr lang="en-US" b="1" dirty="0" err="1">
                <a:hlinkClick r:id="rId3"/>
              </a:rPr>
              <a:t>Seq</a:t>
            </a:r>
            <a:r>
              <a:rPr lang="en-US" dirty="0" err="1"/>
              <a:t>.</a:t>
            </a:r>
            <a:r>
              <a:rPr lang="en-US" i="1" dirty="0" err="1">
                <a:hlinkClick r:id="rId4"/>
              </a:rPr>
              <a:t>Bioinformatics</a:t>
            </a:r>
            <a:r>
              <a:rPr lang="en-US" dirty="0"/>
              <a:t> </a:t>
            </a:r>
            <a:r>
              <a:rPr lang="en-US" dirty="0" smtClean="0"/>
              <a:t>doi:10.1093/bioinformatics/btp120</a:t>
            </a:r>
          </a:p>
          <a:p>
            <a:pPr lvl="1"/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://tophat.cbcb.umd.edu/</a:t>
            </a:r>
            <a:endParaRPr lang="en-US" dirty="0" smtClean="0"/>
          </a:p>
          <a:p>
            <a:r>
              <a:rPr lang="en-US" dirty="0" smtClean="0"/>
              <a:t>Bowtie</a:t>
            </a:r>
          </a:p>
          <a:p>
            <a:pPr lvl="1"/>
            <a:r>
              <a:rPr lang="en-US" dirty="0" err="1"/>
              <a:t>Langmead</a:t>
            </a:r>
            <a:r>
              <a:rPr lang="en-US" dirty="0"/>
              <a:t> B, </a:t>
            </a:r>
            <a:r>
              <a:rPr lang="en-US" dirty="0" err="1"/>
              <a:t>Trapnell</a:t>
            </a:r>
            <a:r>
              <a:rPr lang="en-US" dirty="0"/>
              <a:t> C, Pop M, </a:t>
            </a:r>
            <a:r>
              <a:rPr lang="en-US" dirty="0" err="1"/>
              <a:t>Salzberg</a:t>
            </a:r>
            <a:r>
              <a:rPr lang="en-US" dirty="0"/>
              <a:t> SL. </a:t>
            </a:r>
            <a:r>
              <a:rPr lang="en-US" dirty="0">
                <a:hlinkClick r:id="rId6"/>
              </a:rPr>
              <a:t>Ultrafast and memory-efficient alignment of short DNA sequences to the human genome</a:t>
            </a:r>
            <a:r>
              <a:rPr lang="en-US" dirty="0"/>
              <a:t>. </a:t>
            </a:r>
            <a:r>
              <a:rPr lang="en-US" i="1" dirty="0">
                <a:hlinkClick r:id="rId7"/>
              </a:rPr>
              <a:t>Genome </a:t>
            </a:r>
            <a:r>
              <a:rPr lang="en-US" i="1" dirty="0" err="1">
                <a:hlinkClick r:id="rId7"/>
              </a:rPr>
              <a:t>Biol</a:t>
            </a:r>
            <a:r>
              <a:rPr lang="en-US" dirty="0"/>
              <a:t> 10:R25.</a:t>
            </a:r>
            <a:endParaRPr lang="en-US" dirty="0" smtClean="0"/>
          </a:p>
          <a:p>
            <a:pPr lvl="1"/>
            <a:r>
              <a:rPr lang="en-US" dirty="0">
                <a:hlinkClick r:id="rId8"/>
              </a:rPr>
              <a:t>http://bowtie-bio.sourceforge.net/index.shtml</a:t>
            </a:r>
            <a:endParaRPr lang="en-US" dirty="0" smtClean="0"/>
          </a:p>
          <a:p>
            <a:r>
              <a:rPr lang="en-US" dirty="0" smtClean="0"/>
              <a:t>Cufflinks</a:t>
            </a:r>
          </a:p>
          <a:p>
            <a:pPr lvl="1"/>
            <a:r>
              <a:rPr lang="en-US" dirty="0" err="1"/>
              <a:t>Trapnell</a:t>
            </a:r>
            <a:r>
              <a:rPr lang="en-US" dirty="0"/>
              <a:t> C, Williams BA, </a:t>
            </a:r>
            <a:r>
              <a:rPr lang="en-US" dirty="0" err="1"/>
              <a:t>Pertea</a:t>
            </a:r>
            <a:r>
              <a:rPr lang="en-US" dirty="0"/>
              <a:t> G, </a:t>
            </a:r>
            <a:r>
              <a:rPr lang="en-US" dirty="0" err="1"/>
              <a:t>Mortazavi</a:t>
            </a:r>
            <a:r>
              <a:rPr lang="en-US" dirty="0"/>
              <a:t> AM, Kwan G, van </a:t>
            </a:r>
            <a:r>
              <a:rPr lang="en-US" dirty="0" err="1"/>
              <a:t>Baren</a:t>
            </a:r>
            <a:r>
              <a:rPr lang="en-US" dirty="0"/>
              <a:t> MJ, </a:t>
            </a:r>
            <a:r>
              <a:rPr lang="en-US" dirty="0" err="1"/>
              <a:t>Salzberg</a:t>
            </a:r>
            <a:r>
              <a:rPr lang="en-US" dirty="0"/>
              <a:t> SL, </a:t>
            </a:r>
            <a:r>
              <a:rPr lang="en-US" dirty="0" err="1"/>
              <a:t>Wold</a:t>
            </a:r>
            <a:r>
              <a:rPr lang="en-US" dirty="0"/>
              <a:t> B, </a:t>
            </a:r>
            <a:r>
              <a:rPr lang="en-US" dirty="0" err="1"/>
              <a:t>Pachter</a:t>
            </a:r>
            <a:r>
              <a:rPr lang="en-US" dirty="0"/>
              <a:t> L.</a:t>
            </a:r>
            <a:r>
              <a:rPr lang="en-US" b="1" dirty="0"/>
              <a:t> </a:t>
            </a:r>
            <a:r>
              <a:rPr lang="en-US" b="1" dirty="0">
                <a:hlinkClick r:id="rId9"/>
              </a:rPr>
              <a:t>Transcript assembly and quantification by RNA-</a:t>
            </a:r>
            <a:r>
              <a:rPr lang="en-US" b="1" dirty="0" err="1">
                <a:hlinkClick r:id="rId9"/>
              </a:rPr>
              <a:t>Seq</a:t>
            </a:r>
            <a:r>
              <a:rPr lang="en-US" b="1" dirty="0">
                <a:hlinkClick r:id="rId9"/>
              </a:rPr>
              <a:t> reveals </a:t>
            </a:r>
            <a:r>
              <a:rPr lang="en-US" b="1" dirty="0" err="1">
                <a:hlinkClick r:id="rId9"/>
              </a:rPr>
              <a:t>unannotated</a:t>
            </a:r>
            <a:r>
              <a:rPr lang="en-US" b="1" dirty="0">
                <a:hlinkClick r:id="rId9"/>
              </a:rPr>
              <a:t> transcripts and isoform switching during cell differentiation</a:t>
            </a:r>
            <a:r>
              <a:rPr lang="en-US" dirty="0"/>
              <a:t> </a:t>
            </a:r>
            <a:r>
              <a:rPr lang="en-US" i="1" dirty="0" smtClean="0">
                <a:hlinkClick r:id="rId10"/>
              </a:rPr>
              <a:t>Nature </a:t>
            </a:r>
            <a:r>
              <a:rPr lang="en-US" i="1" dirty="0">
                <a:hlinkClick r:id="rId10"/>
              </a:rPr>
              <a:t>Biotechnology</a:t>
            </a:r>
            <a:r>
              <a:rPr lang="en-US" dirty="0"/>
              <a:t> </a:t>
            </a:r>
            <a:r>
              <a:rPr lang="en-US" dirty="0" smtClean="0"/>
              <a:t>doi:10.1038/nbt.1621</a:t>
            </a:r>
          </a:p>
          <a:p>
            <a:pPr lvl="1"/>
            <a:r>
              <a:rPr lang="en-US" dirty="0"/>
              <a:t>Roberts A, </a:t>
            </a:r>
            <a:r>
              <a:rPr lang="en-US" dirty="0" err="1"/>
              <a:t>Trapnell</a:t>
            </a:r>
            <a:r>
              <a:rPr lang="en-US" dirty="0"/>
              <a:t> C, </a:t>
            </a:r>
            <a:r>
              <a:rPr lang="en-US" dirty="0" err="1"/>
              <a:t>Donaghey</a:t>
            </a:r>
            <a:r>
              <a:rPr lang="en-US" dirty="0"/>
              <a:t> J, </a:t>
            </a:r>
            <a:r>
              <a:rPr lang="en-US" dirty="0" err="1"/>
              <a:t>Rinn</a:t>
            </a:r>
            <a:r>
              <a:rPr lang="en-US" dirty="0"/>
              <a:t> JL, </a:t>
            </a:r>
            <a:r>
              <a:rPr lang="en-US" dirty="0" err="1"/>
              <a:t>Pachter</a:t>
            </a:r>
            <a:r>
              <a:rPr lang="en-US" dirty="0"/>
              <a:t> L.</a:t>
            </a:r>
            <a:r>
              <a:rPr lang="en-US" b="1" dirty="0"/>
              <a:t> </a:t>
            </a:r>
            <a:r>
              <a:rPr lang="en-US" b="1" dirty="0">
                <a:hlinkClick r:id="rId11"/>
              </a:rPr>
              <a:t>Improving RNA-</a:t>
            </a:r>
            <a:r>
              <a:rPr lang="en-US" b="1" dirty="0" err="1">
                <a:hlinkClick r:id="rId11"/>
              </a:rPr>
              <a:t>Seq</a:t>
            </a:r>
            <a:r>
              <a:rPr lang="en-US" b="1" dirty="0">
                <a:hlinkClick r:id="rId11"/>
              </a:rPr>
              <a:t> expression estimates by correcting for fragment bias</a:t>
            </a:r>
            <a:r>
              <a:rPr lang="en-US" dirty="0"/>
              <a:t> </a:t>
            </a:r>
            <a:r>
              <a:rPr lang="en-US" i="1" dirty="0" smtClean="0">
                <a:hlinkClick r:id="rId12"/>
              </a:rPr>
              <a:t>Genome </a:t>
            </a:r>
            <a:r>
              <a:rPr lang="en-US" i="1" dirty="0">
                <a:hlinkClick r:id="rId12"/>
              </a:rPr>
              <a:t>Biology</a:t>
            </a:r>
            <a:r>
              <a:rPr lang="en-US" dirty="0"/>
              <a:t> </a:t>
            </a:r>
            <a:r>
              <a:rPr lang="en-US" dirty="0" smtClean="0"/>
              <a:t>doi:10.1186/gb-2011-12-3-r22</a:t>
            </a:r>
          </a:p>
          <a:p>
            <a:pPr lvl="1"/>
            <a:r>
              <a:rPr lang="en-US" dirty="0"/>
              <a:t>Roberts A, Pimentel H, </a:t>
            </a:r>
            <a:r>
              <a:rPr lang="en-US" dirty="0" err="1"/>
              <a:t>Trapnell</a:t>
            </a:r>
            <a:r>
              <a:rPr lang="en-US" dirty="0"/>
              <a:t> C, </a:t>
            </a:r>
            <a:r>
              <a:rPr lang="en-US" dirty="0" err="1"/>
              <a:t>Pachter</a:t>
            </a:r>
            <a:r>
              <a:rPr lang="en-US" dirty="0"/>
              <a:t> </a:t>
            </a:r>
            <a:r>
              <a:rPr lang="en-US" dirty="0" err="1"/>
              <a:t>L.</a:t>
            </a:r>
            <a:r>
              <a:rPr lang="en-US" b="1" dirty="0" err="1">
                <a:hlinkClick r:id="rId13"/>
              </a:rPr>
              <a:t>Identification</a:t>
            </a:r>
            <a:r>
              <a:rPr lang="en-US" b="1" dirty="0">
                <a:hlinkClick r:id="rId13"/>
              </a:rPr>
              <a:t> of novel transcripts in annotated genomes using RNA-</a:t>
            </a:r>
            <a:r>
              <a:rPr lang="en-US" b="1" dirty="0" err="1">
                <a:hlinkClick r:id="rId13"/>
              </a:rPr>
              <a:t>Seq</a:t>
            </a:r>
            <a:r>
              <a:rPr lang="en-US" dirty="0"/>
              <a:t> </a:t>
            </a:r>
            <a:r>
              <a:rPr lang="en-US" i="1" dirty="0" smtClean="0">
                <a:hlinkClick r:id="rId4"/>
              </a:rPr>
              <a:t>Bioinformatics</a:t>
            </a:r>
            <a:r>
              <a:rPr lang="en-US" dirty="0"/>
              <a:t> doi:10.1093/bioinformatics/btr355</a:t>
            </a:r>
            <a:endParaRPr lang="en-US" dirty="0" smtClean="0">
              <a:hlinkClick r:id="rId14"/>
            </a:endParaRPr>
          </a:p>
          <a:p>
            <a:pPr lvl="1"/>
            <a:r>
              <a:rPr lang="en-US" dirty="0" smtClean="0">
                <a:hlinkClick r:id="rId14"/>
              </a:rPr>
              <a:t>http</a:t>
            </a:r>
            <a:r>
              <a:rPr lang="en-US" dirty="0">
                <a:hlinkClick r:id="rId14"/>
              </a:rPr>
              <a:t>://cufflinks.cbcb.umd.edu/</a:t>
            </a:r>
            <a:endParaRPr lang="en-US" dirty="0" smtClean="0"/>
          </a:p>
          <a:p>
            <a:r>
              <a:rPr lang="en-US" dirty="0" err="1" smtClean="0"/>
              <a:t>TopHat</a:t>
            </a:r>
            <a:r>
              <a:rPr lang="en-US" dirty="0" smtClean="0"/>
              <a:t> and Cufflinks protocol</a:t>
            </a:r>
          </a:p>
          <a:p>
            <a:pPr lvl="1"/>
            <a:r>
              <a:rPr lang="en-US" dirty="0" err="1" smtClean="0"/>
              <a:t>Trapnell</a:t>
            </a:r>
            <a:r>
              <a:rPr lang="en-US" dirty="0" smtClean="0"/>
              <a:t> C, Roberts A, Goff L, </a:t>
            </a:r>
            <a:r>
              <a:rPr lang="en-US" dirty="0" err="1" smtClean="0"/>
              <a:t>Pertea</a:t>
            </a:r>
            <a:r>
              <a:rPr lang="en-US" dirty="0" smtClean="0"/>
              <a:t> G, Kim D, Kelley DR, Pimentel H, </a:t>
            </a:r>
            <a:r>
              <a:rPr lang="en-US" dirty="0" err="1" smtClean="0"/>
              <a:t>Salzberg</a:t>
            </a:r>
            <a:r>
              <a:rPr lang="en-US" dirty="0" smtClean="0"/>
              <a:t> SL, </a:t>
            </a:r>
            <a:r>
              <a:rPr lang="en-US" dirty="0" err="1" smtClean="0"/>
              <a:t>Rinn</a:t>
            </a:r>
            <a:r>
              <a:rPr lang="en-US" dirty="0" smtClean="0"/>
              <a:t> JL, </a:t>
            </a:r>
            <a:r>
              <a:rPr lang="en-US" dirty="0" err="1" smtClean="0"/>
              <a:t>Pachter</a:t>
            </a:r>
            <a:r>
              <a:rPr lang="en-US" dirty="0" smtClean="0"/>
              <a:t> L.  </a:t>
            </a:r>
            <a:r>
              <a:rPr lang="en-US" b="1" dirty="0" smtClean="0">
                <a:hlinkClick r:id="rId15"/>
              </a:rPr>
              <a:t>Differential gene and transcript expression analysis of RNA-</a:t>
            </a:r>
            <a:r>
              <a:rPr lang="en-US" b="1" dirty="0" err="1" smtClean="0">
                <a:hlinkClick r:id="rId15"/>
              </a:rPr>
              <a:t>seq</a:t>
            </a:r>
            <a:r>
              <a:rPr lang="en-US" b="1" dirty="0" smtClean="0">
                <a:hlinkClick r:id="rId15"/>
              </a:rPr>
              <a:t> experiments with </a:t>
            </a:r>
            <a:r>
              <a:rPr lang="en-US" b="1" dirty="0" err="1" smtClean="0">
                <a:hlinkClick r:id="rId15"/>
              </a:rPr>
              <a:t>TopHat</a:t>
            </a:r>
            <a:r>
              <a:rPr lang="en-US" b="1" dirty="0" smtClean="0">
                <a:hlinkClick r:id="rId15"/>
              </a:rPr>
              <a:t> and Cufflinks</a:t>
            </a:r>
            <a:r>
              <a:rPr lang="en-US" b="1" dirty="0" smtClean="0"/>
              <a:t> </a:t>
            </a:r>
            <a:r>
              <a:rPr lang="en-US" dirty="0" smtClean="0">
                <a:hlinkClick r:id="rId16"/>
              </a:rPr>
              <a:t>Nature Protocols</a:t>
            </a:r>
            <a:r>
              <a:rPr lang="en-US" dirty="0" smtClean="0"/>
              <a:t> </a:t>
            </a:r>
            <a:r>
              <a:rPr lang="en-US" b="1" dirty="0" smtClean="0"/>
              <a:t>7</a:t>
            </a:r>
            <a:r>
              <a:rPr lang="en-US" dirty="0" smtClean="0"/>
              <a:t>, 562-578 (2012) doi:10.1038/nprot.2012.016</a:t>
            </a:r>
          </a:p>
          <a:p>
            <a:r>
              <a:rPr lang="en-US" dirty="0" err="1" smtClean="0"/>
              <a:t>Illumina</a:t>
            </a:r>
            <a:r>
              <a:rPr lang="en-US" dirty="0" smtClean="0"/>
              <a:t> </a:t>
            </a:r>
            <a:r>
              <a:rPr lang="en-US" dirty="0" err="1" smtClean="0"/>
              <a:t>iGenomes</a:t>
            </a:r>
            <a:r>
              <a:rPr lang="en-US" dirty="0" smtClean="0"/>
              <a:t>: indexes and annotations for use with Cufflinks, etc.</a:t>
            </a:r>
          </a:p>
          <a:p>
            <a:pPr lvl="1"/>
            <a:r>
              <a:rPr lang="en-US" dirty="0">
                <a:hlinkClick r:id="rId17"/>
              </a:rPr>
              <a:t>http://</a:t>
            </a:r>
            <a:r>
              <a:rPr lang="en-US" dirty="0" smtClean="0">
                <a:hlinkClick r:id="rId17"/>
              </a:rPr>
              <a:t>cufflinks.cbcb.umd.edu/igenomes.html</a:t>
            </a:r>
            <a:r>
              <a:rPr lang="en-US" dirty="0" smtClean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615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  Questions?  Contact info: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R. Curtis Hendrickson</a:t>
            </a:r>
          </a:p>
          <a:p>
            <a:pPr marL="0" indent="0">
              <a:buNone/>
            </a:pPr>
            <a:r>
              <a:rPr lang="en-US" dirty="0" smtClean="0"/>
              <a:t>Research Associate</a:t>
            </a:r>
          </a:p>
          <a:p>
            <a:pPr marL="0" indent="0">
              <a:buNone/>
            </a:pPr>
            <a:r>
              <a:rPr lang="en-US" dirty="0"/>
              <a:t>Microbiology</a:t>
            </a:r>
          </a:p>
          <a:p>
            <a:pPr marL="0" indent="0">
              <a:buNone/>
            </a:pPr>
            <a:r>
              <a:rPr lang="en-US" dirty="0" smtClean="0"/>
              <a:t>Center for Clinical and Translational Science</a:t>
            </a:r>
          </a:p>
          <a:p>
            <a:pPr marL="0" indent="0">
              <a:buNone/>
            </a:pPr>
            <a:r>
              <a:rPr lang="en-US" dirty="0" smtClean="0"/>
              <a:t>University of Alabama at Birmingham</a:t>
            </a:r>
          </a:p>
          <a:p>
            <a:pPr marL="0" indent="0">
              <a:buNone/>
            </a:pPr>
            <a:r>
              <a:rPr lang="en-US" sz="2800" dirty="0">
                <a:hlinkClick r:id="rId3"/>
              </a:rPr>
              <a:t>http://</a:t>
            </a:r>
            <a:r>
              <a:rPr lang="en-US" sz="2800" dirty="0" smtClean="0">
                <a:hlinkClick r:id="rId3"/>
              </a:rPr>
              <a:t>www.uab.edu/ccts/ResearchResources/BMI</a:t>
            </a:r>
            <a:endParaRPr lang="en-US" sz="2800" dirty="0" smtClean="0"/>
          </a:p>
          <a:p>
            <a:pPr marL="0" indent="0">
              <a:buNone/>
            </a:pPr>
            <a:r>
              <a:rPr lang="en-US" dirty="0" err="1" smtClean="0">
                <a:hlinkClick r:id="rId4"/>
              </a:rPr>
              <a:t>curtish</a:t>
            </a:r>
            <a:r>
              <a:rPr lang="en-US" dirty="0" smtClean="0">
                <a:hlinkClick r:id="rId4"/>
              </a:rPr>
              <a:t> arabesque uab.edu</a:t>
            </a:r>
            <a:r>
              <a:rPr lang="en-US" dirty="0" smtClean="0"/>
              <a:t>	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1420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type of analysis?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C</a:t>
            </a:r>
            <a:r>
              <a:rPr lang="en-US" u="sng" dirty="0" smtClean="0"/>
              <a:t>ompare</a:t>
            </a:r>
            <a:r>
              <a:rPr lang="en-US" dirty="0" smtClean="0"/>
              <a:t> gene or transcript levels between samples or conditions? </a:t>
            </a:r>
          </a:p>
          <a:p>
            <a:pPr lvl="1"/>
            <a:r>
              <a:rPr lang="en-US" dirty="0" smtClean="0"/>
              <a:t>Sequence the whole transcriptome</a:t>
            </a:r>
          </a:p>
          <a:p>
            <a:r>
              <a:rPr lang="en-US" u="sng" dirty="0" smtClean="0"/>
              <a:t>Discovery</a:t>
            </a:r>
            <a:r>
              <a:rPr lang="en-US" dirty="0" smtClean="0"/>
              <a:t> of alternate splice forms?</a:t>
            </a:r>
          </a:p>
          <a:p>
            <a:pPr lvl="1"/>
            <a:r>
              <a:rPr lang="en-US" dirty="0" smtClean="0"/>
              <a:t>&gt;= </a:t>
            </a:r>
            <a:r>
              <a:rPr lang="en-US" dirty="0"/>
              <a:t>75bp </a:t>
            </a:r>
            <a:r>
              <a:rPr lang="en-US" dirty="0" smtClean="0"/>
              <a:t>Paired End for splice </a:t>
            </a:r>
            <a:r>
              <a:rPr lang="en-US" dirty="0"/>
              <a:t>site detection</a:t>
            </a:r>
          </a:p>
          <a:p>
            <a:pPr lvl="1"/>
            <a:r>
              <a:rPr lang="en-US" dirty="0" smtClean="0"/>
              <a:t>Consider target enrichment</a:t>
            </a:r>
          </a:p>
          <a:p>
            <a:pPr lvl="1"/>
            <a:r>
              <a:rPr lang="en-US" dirty="0" smtClean="0"/>
              <a:t>Even at 100x coverage, a rare (1:100) splice junction would only average 0.4x coverage of it’s splice junction – not enough to detect.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Reads in RNA-seq</a:t>
            </a:r>
          </a:p>
        </p:txBody>
      </p:sp>
      <p:grpSp>
        <p:nvGrpSpPr>
          <p:cNvPr id="18520" name="Group 88"/>
          <p:cNvGrpSpPr>
            <a:grpSpLocks/>
          </p:cNvGrpSpPr>
          <p:nvPr/>
        </p:nvGrpSpPr>
        <p:grpSpPr bwMode="auto">
          <a:xfrm>
            <a:off x="571500" y="2143125"/>
            <a:ext cx="7946708" cy="3424714"/>
            <a:chOff x="0" y="0"/>
            <a:chExt cx="5562" cy="2397"/>
          </a:xfrm>
        </p:grpSpPr>
        <p:sp>
          <p:nvSpPr>
            <p:cNvPr id="18434" name="Line 2"/>
            <p:cNvSpPr>
              <a:spLocks noChangeShapeType="1"/>
            </p:cNvSpPr>
            <p:nvPr/>
          </p:nvSpPr>
          <p:spPr bwMode="auto">
            <a:xfrm>
              <a:off x="0" y="320"/>
              <a:ext cx="4744" cy="1"/>
            </a:xfrm>
            <a:prstGeom prst="line">
              <a:avLst/>
            </a:prstGeom>
            <a:noFill/>
            <a:ln w="25400" cap="flat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35" name="Rectangle 3"/>
            <p:cNvSpPr>
              <a:spLocks/>
            </p:cNvSpPr>
            <p:nvPr/>
          </p:nvSpPr>
          <p:spPr bwMode="auto">
            <a:xfrm>
              <a:off x="480" y="266"/>
              <a:ext cx="1016" cy="104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36" name="Rectangle 4"/>
            <p:cNvSpPr>
              <a:spLocks/>
            </p:cNvSpPr>
            <p:nvPr/>
          </p:nvSpPr>
          <p:spPr bwMode="auto">
            <a:xfrm>
              <a:off x="1816" y="266"/>
              <a:ext cx="1016" cy="104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37" name="Rectangle 5"/>
            <p:cNvSpPr>
              <a:spLocks/>
            </p:cNvSpPr>
            <p:nvPr/>
          </p:nvSpPr>
          <p:spPr bwMode="auto">
            <a:xfrm>
              <a:off x="1016" y="1706"/>
              <a:ext cx="1016" cy="104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38" name="Rectangle 6"/>
            <p:cNvSpPr>
              <a:spLocks/>
            </p:cNvSpPr>
            <p:nvPr/>
          </p:nvSpPr>
          <p:spPr bwMode="auto">
            <a:xfrm>
              <a:off x="2024" y="1706"/>
              <a:ext cx="1016" cy="104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>
              <a:off x="584" y="4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696" y="53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960" y="4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2" name="Line 10"/>
            <p:cNvSpPr>
              <a:spLocks noChangeShapeType="1"/>
            </p:cNvSpPr>
            <p:nvPr/>
          </p:nvSpPr>
          <p:spPr bwMode="auto">
            <a:xfrm>
              <a:off x="1120" y="53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3" name="Line 11"/>
            <p:cNvSpPr>
              <a:spLocks noChangeShapeType="1"/>
            </p:cNvSpPr>
            <p:nvPr/>
          </p:nvSpPr>
          <p:spPr bwMode="auto">
            <a:xfrm>
              <a:off x="640" y="639"/>
              <a:ext cx="264" cy="2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>
              <a:off x="1864" y="4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2240" y="4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6" name="Line 14"/>
            <p:cNvSpPr>
              <a:spLocks noChangeShapeType="1"/>
            </p:cNvSpPr>
            <p:nvPr/>
          </p:nvSpPr>
          <p:spPr bwMode="auto">
            <a:xfrm>
              <a:off x="2560" y="4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7" name="Line 15"/>
            <p:cNvSpPr>
              <a:spLocks noChangeShapeType="1"/>
            </p:cNvSpPr>
            <p:nvPr/>
          </p:nvSpPr>
          <p:spPr bwMode="auto">
            <a:xfrm>
              <a:off x="2400" y="53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2296" y="639"/>
              <a:ext cx="264" cy="2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1440" y="853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>
              <a:off x="1544" y="1013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>
              <a:off x="1496" y="959"/>
              <a:ext cx="264" cy="2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2" name="Line 20"/>
            <p:cNvSpPr>
              <a:spLocks noChangeShapeType="1"/>
            </p:cNvSpPr>
            <p:nvPr/>
          </p:nvSpPr>
          <p:spPr bwMode="auto">
            <a:xfrm>
              <a:off x="1544" y="906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3" name="Line 21"/>
            <p:cNvSpPr>
              <a:spLocks noChangeShapeType="1"/>
            </p:cNvSpPr>
            <p:nvPr/>
          </p:nvSpPr>
          <p:spPr bwMode="auto">
            <a:xfrm>
              <a:off x="1816" y="1920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4" name="Line 22"/>
            <p:cNvSpPr>
              <a:spLocks noChangeShapeType="1"/>
            </p:cNvSpPr>
            <p:nvPr/>
          </p:nvSpPr>
          <p:spPr bwMode="auto">
            <a:xfrm>
              <a:off x="1920" y="2080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5" name="Line 23"/>
            <p:cNvSpPr>
              <a:spLocks noChangeShapeType="1"/>
            </p:cNvSpPr>
            <p:nvPr/>
          </p:nvSpPr>
          <p:spPr bwMode="auto">
            <a:xfrm>
              <a:off x="1864" y="20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6" name="Line 24"/>
            <p:cNvSpPr>
              <a:spLocks noChangeShapeType="1"/>
            </p:cNvSpPr>
            <p:nvPr/>
          </p:nvSpPr>
          <p:spPr bwMode="auto">
            <a:xfrm>
              <a:off x="1920" y="1973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7" name="Line 25"/>
            <p:cNvSpPr>
              <a:spLocks noChangeShapeType="1"/>
            </p:cNvSpPr>
            <p:nvPr/>
          </p:nvSpPr>
          <p:spPr bwMode="auto">
            <a:xfrm>
              <a:off x="1064" y="186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8" name="Line 26"/>
            <p:cNvSpPr>
              <a:spLocks noChangeShapeType="1"/>
            </p:cNvSpPr>
            <p:nvPr/>
          </p:nvSpPr>
          <p:spPr bwMode="auto">
            <a:xfrm>
              <a:off x="1176" y="197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59" name="Line 27"/>
            <p:cNvSpPr>
              <a:spLocks noChangeShapeType="1"/>
            </p:cNvSpPr>
            <p:nvPr/>
          </p:nvSpPr>
          <p:spPr bwMode="auto">
            <a:xfrm>
              <a:off x="1440" y="186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0" name="Line 28"/>
            <p:cNvSpPr>
              <a:spLocks noChangeShapeType="1"/>
            </p:cNvSpPr>
            <p:nvPr/>
          </p:nvSpPr>
          <p:spPr bwMode="auto">
            <a:xfrm>
              <a:off x="1600" y="197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1" name="Line 29"/>
            <p:cNvSpPr>
              <a:spLocks noChangeShapeType="1"/>
            </p:cNvSpPr>
            <p:nvPr/>
          </p:nvSpPr>
          <p:spPr bwMode="auto">
            <a:xfrm>
              <a:off x="1120" y="2080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2" name="Line 30"/>
            <p:cNvSpPr>
              <a:spLocks noChangeShapeType="1"/>
            </p:cNvSpPr>
            <p:nvPr/>
          </p:nvSpPr>
          <p:spPr bwMode="auto">
            <a:xfrm>
              <a:off x="2080" y="186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3" name="Line 31"/>
            <p:cNvSpPr>
              <a:spLocks noChangeShapeType="1"/>
            </p:cNvSpPr>
            <p:nvPr/>
          </p:nvSpPr>
          <p:spPr bwMode="auto">
            <a:xfrm>
              <a:off x="2456" y="186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4" name="Line 32"/>
            <p:cNvSpPr>
              <a:spLocks noChangeShapeType="1"/>
            </p:cNvSpPr>
            <p:nvPr/>
          </p:nvSpPr>
          <p:spPr bwMode="auto">
            <a:xfrm>
              <a:off x="2240" y="197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5" name="Line 33"/>
            <p:cNvSpPr>
              <a:spLocks noChangeShapeType="1"/>
            </p:cNvSpPr>
            <p:nvPr/>
          </p:nvSpPr>
          <p:spPr bwMode="auto">
            <a:xfrm>
              <a:off x="2776" y="186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6" name="Line 34"/>
            <p:cNvSpPr>
              <a:spLocks noChangeShapeType="1"/>
            </p:cNvSpPr>
            <p:nvPr/>
          </p:nvSpPr>
          <p:spPr bwMode="auto">
            <a:xfrm>
              <a:off x="2616" y="197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7" name="Line 35"/>
            <p:cNvSpPr>
              <a:spLocks noChangeShapeType="1"/>
            </p:cNvSpPr>
            <p:nvPr/>
          </p:nvSpPr>
          <p:spPr bwMode="auto">
            <a:xfrm>
              <a:off x="2504" y="2080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8" name="Line 36"/>
            <p:cNvSpPr>
              <a:spLocks noChangeShapeType="1"/>
            </p:cNvSpPr>
            <p:nvPr/>
          </p:nvSpPr>
          <p:spPr bwMode="auto">
            <a:xfrm flipH="1">
              <a:off x="2026" y="1493"/>
              <a:ext cx="1" cy="904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69" name="Rectangle 37"/>
            <p:cNvSpPr>
              <a:spLocks/>
            </p:cNvSpPr>
            <p:nvPr/>
          </p:nvSpPr>
          <p:spPr bwMode="auto">
            <a:xfrm>
              <a:off x="696" y="0"/>
              <a:ext cx="44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Exon A</a:t>
              </a:r>
            </a:p>
          </p:txBody>
        </p:sp>
        <p:sp>
          <p:nvSpPr>
            <p:cNvPr id="18470" name="Line 38"/>
            <p:cNvSpPr>
              <a:spLocks noChangeShapeType="1"/>
            </p:cNvSpPr>
            <p:nvPr/>
          </p:nvSpPr>
          <p:spPr bwMode="auto">
            <a:xfrm>
              <a:off x="1976" y="53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71" name="Rectangle 39"/>
            <p:cNvSpPr>
              <a:spLocks/>
            </p:cNvSpPr>
            <p:nvPr/>
          </p:nvSpPr>
          <p:spPr bwMode="auto">
            <a:xfrm>
              <a:off x="2024" y="0"/>
              <a:ext cx="43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Exon B</a:t>
              </a:r>
            </a:p>
          </p:txBody>
        </p:sp>
        <p:sp>
          <p:nvSpPr>
            <p:cNvPr id="18472" name="Rectangle 40"/>
            <p:cNvSpPr>
              <a:spLocks/>
            </p:cNvSpPr>
            <p:nvPr/>
          </p:nvSpPr>
          <p:spPr bwMode="auto">
            <a:xfrm>
              <a:off x="1224" y="1440"/>
              <a:ext cx="44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Exon A</a:t>
              </a:r>
            </a:p>
          </p:txBody>
        </p:sp>
        <p:sp>
          <p:nvSpPr>
            <p:cNvPr id="18473" name="Rectangle 41"/>
            <p:cNvSpPr>
              <a:spLocks/>
            </p:cNvSpPr>
            <p:nvPr/>
          </p:nvSpPr>
          <p:spPr bwMode="auto">
            <a:xfrm>
              <a:off x="2136" y="1440"/>
              <a:ext cx="43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Exon B</a:t>
              </a:r>
            </a:p>
          </p:txBody>
        </p:sp>
        <p:sp>
          <p:nvSpPr>
            <p:cNvPr id="18474" name="Rectangle 42"/>
            <p:cNvSpPr>
              <a:spLocks/>
            </p:cNvSpPr>
            <p:nvPr/>
          </p:nvSpPr>
          <p:spPr bwMode="auto">
            <a:xfrm>
              <a:off x="159" y="1600"/>
              <a:ext cx="63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transcript</a:t>
              </a:r>
            </a:p>
          </p:txBody>
        </p:sp>
        <p:sp>
          <p:nvSpPr>
            <p:cNvPr id="18475" name="Rectangle 43"/>
            <p:cNvSpPr>
              <a:spLocks/>
            </p:cNvSpPr>
            <p:nvPr/>
          </p:nvSpPr>
          <p:spPr bwMode="auto">
            <a:xfrm>
              <a:off x="4697" y="213"/>
              <a:ext cx="86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chromosome</a:t>
              </a:r>
            </a:p>
          </p:txBody>
        </p:sp>
        <p:sp>
          <p:nvSpPr>
            <p:cNvPr id="18476" name="Oval 44"/>
            <p:cNvSpPr>
              <a:spLocks/>
            </p:cNvSpPr>
            <p:nvPr/>
          </p:nvSpPr>
          <p:spPr bwMode="auto">
            <a:xfrm>
              <a:off x="1384" y="693"/>
              <a:ext cx="584" cy="480"/>
            </a:xfrm>
            <a:prstGeom prst="ellipse">
              <a:avLst/>
            </a:prstGeom>
            <a:noFill/>
            <a:ln w="9525" cap="flat">
              <a:solidFill>
                <a:srgbClr val="333333"/>
              </a:solidFill>
              <a:prstDash val="dashDot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77" name="Line 45"/>
            <p:cNvSpPr>
              <a:spLocks noChangeShapeType="1"/>
            </p:cNvSpPr>
            <p:nvPr/>
          </p:nvSpPr>
          <p:spPr bwMode="auto">
            <a:xfrm rot="10800000" flipH="1">
              <a:off x="1472" y="480"/>
              <a:ext cx="128" cy="28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78" name="Rectangle 46"/>
            <p:cNvSpPr>
              <a:spLocks/>
            </p:cNvSpPr>
            <p:nvPr/>
          </p:nvSpPr>
          <p:spPr bwMode="auto">
            <a:xfrm>
              <a:off x="1384" y="480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479" name="Rectangle 47"/>
            <p:cNvSpPr>
              <a:spLocks/>
            </p:cNvSpPr>
            <p:nvPr/>
          </p:nvSpPr>
          <p:spPr bwMode="auto">
            <a:xfrm>
              <a:off x="1864" y="639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480" name="Rectangle 48"/>
            <p:cNvSpPr>
              <a:spLocks/>
            </p:cNvSpPr>
            <p:nvPr/>
          </p:nvSpPr>
          <p:spPr bwMode="auto">
            <a:xfrm>
              <a:off x="1864" y="853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481" name="Rectangle 49"/>
            <p:cNvSpPr>
              <a:spLocks/>
            </p:cNvSpPr>
            <p:nvPr/>
          </p:nvSpPr>
          <p:spPr bwMode="auto">
            <a:xfrm>
              <a:off x="1656" y="586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482" name="Rectangle 50"/>
            <p:cNvSpPr>
              <a:spLocks/>
            </p:cNvSpPr>
            <p:nvPr/>
          </p:nvSpPr>
          <p:spPr bwMode="auto">
            <a:xfrm>
              <a:off x="3520" y="266"/>
              <a:ext cx="1016" cy="104"/>
            </a:xfrm>
            <a:prstGeom prst="rect">
              <a:avLst/>
            </a:prstGeom>
            <a:solidFill>
              <a:srgbClr val="AD5C0A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83" name="Line 51"/>
            <p:cNvSpPr>
              <a:spLocks noChangeShapeType="1"/>
            </p:cNvSpPr>
            <p:nvPr/>
          </p:nvSpPr>
          <p:spPr bwMode="auto">
            <a:xfrm>
              <a:off x="3576" y="4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84" name="Line 52"/>
            <p:cNvSpPr>
              <a:spLocks noChangeShapeType="1"/>
            </p:cNvSpPr>
            <p:nvPr/>
          </p:nvSpPr>
          <p:spPr bwMode="auto">
            <a:xfrm>
              <a:off x="3944" y="4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85" name="Line 53"/>
            <p:cNvSpPr>
              <a:spLocks noChangeShapeType="1"/>
            </p:cNvSpPr>
            <p:nvPr/>
          </p:nvSpPr>
          <p:spPr bwMode="auto">
            <a:xfrm>
              <a:off x="4264" y="4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86" name="Line 54"/>
            <p:cNvSpPr>
              <a:spLocks noChangeShapeType="1"/>
            </p:cNvSpPr>
            <p:nvPr/>
          </p:nvSpPr>
          <p:spPr bwMode="auto">
            <a:xfrm>
              <a:off x="4104" y="53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87" name="Line 55"/>
            <p:cNvSpPr>
              <a:spLocks noChangeShapeType="1"/>
            </p:cNvSpPr>
            <p:nvPr/>
          </p:nvSpPr>
          <p:spPr bwMode="auto">
            <a:xfrm>
              <a:off x="3784" y="639"/>
              <a:ext cx="264" cy="2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88" name="Line 56"/>
            <p:cNvSpPr>
              <a:spLocks noChangeShapeType="1"/>
            </p:cNvSpPr>
            <p:nvPr/>
          </p:nvSpPr>
          <p:spPr bwMode="auto">
            <a:xfrm>
              <a:off x="3680" y="53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89" name="Rectangle 57"/>
            <p:cNvSpPr>
              <a:spLocks/>
            </p:cNvSpPr>
            <p:nvPr/>
          </p:nvSpPr>
          <p:spPr bwMode="auto">
            <a:xfrm>
              <a:off x="1760" y="1013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490" name="Rectangle 58"/>
            <p:cNvSpPr>
              <a:spLocks/>
            </p:cNvSpPr>
            <p:nvPr/>
          </p:nvSpPr>
          <p:spPr bwMode="auto">
            <a:xfrm>
              <a:off x="3096" y="266"/>
              <a:ext cx="104" cy="104"/>
            </a:xfrm>
            <a:prstGeom prst="rect">
              <a:avLst/>
            </a:prstGeom>
            <a:solidFill>
              <a:srgbClr val="7030A0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91" name="Rectangle 59"/>
            <p:cNvSpPr>
              <a:spLocks/>
            </p:cNvSpPr>
            <p:nvPr/>
          </p:nvSpPr>
          <p:spPr bwMode="auto">
            <a:xfrm>
              <a:off x="2824" y="0"/>
              <a:ext cx="43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Exon C</a:t>
              </a:r>
            </a:p>
          </p:txBody>
        </p:sp>
        <p:sp>
          <p:nvSpPr>
            <p:cNvPr id="18492" name="Rectangle 60"/>
            <p:cNvSpPr>
              <a:spLocks/>
            </p:cNvSpPr>
            <p:nvPr/>
          </p:nvSpPr>
          <p:spPr bwMode="auto">
            <a:xfrm>
              <a:off x="3736" y="0"/>
              <a:ext cx="45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Exon D</a:t>
              </a:r>
            </a:p>
          </p:txBody>
        </p:sp>
        <p:sp>
          <p:nvSpPr>
            <p:cNvPr id="18493" name="Rectangle 61"/>
            <p:cNvSpPr>
              <a:spLocks/>
            </p:cNvSpPr>
            <p:nvPr/>
          </p:nvSpPr>
          <p:spPr bwMode="auto">
            <a:xfrm>
              <a:off x="3040" y="1706"/>
              <a:ext cx="104" cy="104"/>
            </a:xfrm>
            <a:prstGeom prst="rect">
              <a:avLst/>
            </a:prstGeom>
            <a:solidFill>
              <a:srgbClr val="7030A0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94" name="Rectangle 62"/>
            <p:cNvSpPr>
              <a:spLocks/>
            </p:cNvSpPr>
            <p:nvPr/>
          </p:nvSpPr>
          <p:spPr bwMode="auto">
            <a:xfrm>
              <a:off x="3144" y="1706"/>
              <a:ext cx="1016" cy="104"/>
            </a:xfrm>
            <a:prstGeom prst="rect">
              <a:avLst/>
            </a:prstGeom>
            <a:solidFill>
              <a:srgbClr val="AD5C0A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95" name="Line 63"/>
            <p:cNvSpPr>
              <a:spLocks noChangeShapeType="1"/>
            </p:cNvSpPr>
            <p:nvPr/>
          </p:nvSpPr>
          <p:spPr bwMode="auto">
            <a:xfrm flipH="1">
              <a:off x="3039" y="1333"/>
              <a:ext cx="1" cy="904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96" name="Line 64"/>
            <p:cNvSpPr>
              <a:spLocks noChangeShapeType="1"/>
            </p:cNvSpPr>
            <p:nvPr/>
          </p:nvSpPr>
          <p:spPr bwMode="auto">
            <a:xfrm flipH="1">
              <a:off x="3146" y="1387"/>
              <a:ext cx="1" cy="904"/>
            </a:xfrm>
            <a:prstGeom prst="line">
              <a:avLst/>
            </a:prstGeom>
            <a:noFill/>
            <a:ln w="9525" cap="flat">
              <a:solidFill>
                <a:srgbClr val="333333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97" name="Line 65"/>
            <p:cNvSpPr>
              <a:spLocks noChangeShapeType="1"/>
            </p:cNvSpPr>
            <p:nvPr/>
          </p:nvSpPr>
          <p:spPr bwMode="auto">
            <a:xfrm>
              <a:off x="2936" y="1973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98" name="Line 66"/>
            <p:cNvSpPr>
              <a:spLocks noChangeShapeType="1"/>
            </p:cNvSpPr>
            <p:nvPr/>
          </p:nvSpPr>
          <p:spPr bwMode="auto">
            <a:xfrm>
              <a:off x="2936" y="2133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499" name="Line 67"/>
            <p:cNvSpPr>
              <a:spLocks noChangeShapeType="1"/>
            </p:cNvSpPr>
            <p:nvPr/>
          </p:nvSpPr>
          <p:spPr bwMode="auto">
            <a:xfrm>
              <a:off x="3040" y="2080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00" name="Line 68"/>
            <p:cNvSpPr>
              <a:spLocks noChangeShapeType="1"/>
            </p:cNvSpPr>
            <p:nvPr/>
          </p:nvSpPr>
          <p:spPr bwMode="auto">
            <a:xfrm>
              <a:off x="2984" y="2026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01" name="Line 69"/>
            <p:cNvSpPr>
              <a:spLocks noChangeShapeType="1"/>
            </p:cNvSpPr>
            <p:nvPr/>
          </p:nvSpPr>
          <p:spPr bwMode="auto">
            <a:xfrm>
              <a:off x="3144" y="186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02" name="Line 70"/>
            <p:cNvSpPr>
              <a:spLocks noChangeShapeType="1"/>
            </p:cNvSpPr>
            <p:nvPr/>
          </p:nvSpPr>
          <p:spPr bwMode="auto">
            <a:xfrm>
              <a:off x="3520" y="186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03" name="Line 71"/>
            <p:cNvSpPr>
              <a:spLocks noChangeShapeType="1"/>
            </p:cNvSpPr>
            <p:nvPr/>
          </p:nvSpPr>
          <p:spPr bwMode="auto">
            <a:xfrm>
              <a:off x="3840" y="1866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04" name="Line 72"/>
            <p:cNvSpPr>
              <a:spLocks noChangeShapeType="1"/>
            </p:cNvSpPr>
            <p:nvPr/>
          </p:nvSpPr>
          <p:spPr bwMode="auto">
            <a:xfrm>
              <a:off x="3680" y="197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05" name="Line 73"/>
            <p:cNvSpPr>
              <a:spLocks noChangeShapeType="1"/>
            </p:cNvSpPr>
            <p:nvPr/>
          </p:nvSpPr>
          <p:spPr bwMode="auto">
            <a:xfrm>
              <a:off x="3360" y="2080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06" name="Line 74"/>
            <p:cNvSpPr>
              <a:spLocks noChangeShapeType="1"/>
            </p:cNvSpPr>
            <p:nvPr/>
          </p:nvSpPr>
          <p:spPr bwMode="auto">
            <a:xfrm>
              <a:off x="3256" y="1973"/>
              <a:ext cx="264" cy="1"/>
            </a:xfrm>
            <a:prstGeom prst="line">
              <a:avLst/>
            </a:prstGeom>
            <a:noFill/>
            <a:ln w="38100" cap="flat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07" name="Rectangle 75"/>
            <p:cNvSpPr>
              <a:spLocks/>
            </p:cNvSpPr>
            <p:nvPr/>
          </p:nvSpPr>
          <p:spPr bwMode="auto">
            <a:xfrm>
              <a:off x="2824" y="1440"/>
              <a:ext cx="43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Exon C</a:t>
              </a:r>
            </a:p>
          </p:txBody>
        </p:sp>
        <p:sp>
          <p:nvSpPr>
            <p:cNvPr id="18508" name="Rectangle 76"/>
            <p:cNvSpPr>
              <a:spLocks/>
            </p:cNvSpPr>
            <p:nvPr/>
          </p:nvSpPr>
          <p:spPr bwMode="auto">
            <a:xfrm>
              <a:off x="3464" y="1440"/>
              <a:ext cx="45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Exon D</a:t>
              </a:r>
            </a:p>
          </p:txBody>
        </p:sp>
        <p:sp>
          <p:nvSpPr>
            <p:cNvPr id="18509" name="Line 77"/>
            <p:cNvSpPr>
              <a:spLocks noChangeShapeType="1"/>
            </p:cNvSpPr>
            <p:nvPr/>
          </p:nvSpPr>
          <p:spPr bwMode="auto">
            <a:xfrm>
              <a:off x="3040" y="853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10" name="Line 78"/>
            <p:cNvSpPr>
              <a:spLocks noChangeShapeType="1"/>
            </p:cNvSpPr>
            <p:nvPr/>
          </p:nvSpPr>
          <p:spPr bwMode="auto">
            <a:xfrm>
              <a:off x="3144" y="1013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11" name="Line 79"/>
            <p:cNvSpPr>
              <a:spLocks noChangeShapeType="1"/>
            </p:cNvSpPr>
            <p:nvPr/>
          </p:nvSpPr>
          <p:spPr bwMode="auto">
            <a:xfrm>
              <a:off x="3096" y="959"/>
              <a:ext cx="264" cy="2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12" name="Line 80"/>
            <p:cNvSpPr>
              <a:spLocks noChangeShapeType="1"/>
            </p:cNvSpPr>
            <p:nvPr/>
          </p:nvSpPr>
          <p:spPr bwMode="auto">
            <a:xfrm>
              <a:off x="3144" y="906"/>
              <a:ext cx="264" cy="1"/>
            </a:xfrm>
            <a:prstGeom prst="line">
              <a:avLst/>
            </a:prstGeom>
            <a:noFill/>
            <a:ln w="38100" cap="flat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13" name="Oval 81"/>
            <p:cNvSpPr>
              <a:spLocks/>
            </p:cNvSpPr>
            <p:nvPr/>
          </p:nvSpPr>
          <p:spPr bwMode="auto">
            <a:xfrm>
              <a:off x="2984" y="693"/>
              <a:ext cx="584" cy="480"/>
            </a:xfrm>
            <a:prstGeom prst="ellipse">
              <a:avLst/>
            </a:prstGeom>
            <a:noFill/>
            <a:ln w="9525" cap="flat">
              <a:solidFill>
                <a:srgbClr val="333333"/>
              </a:solidFill>
              <a:prstDash val="dashDot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14" name="Line 82"/>
            <p:cNvSpPr>
              <a:spLocks noChangeShapeType="1"/>
            </p:cNvSpPr>
            <p:nvPr/>
          </p:nvSpPr>
          <p:spPr bwMode="auto">
            <a:xfrm rot="10800000" flipH="1">
              <a:off x="3072" y="480"/>
              <a:ext cx="128" cy="28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15" name="Rectangle 83"/>
            <p:cNvSpPr>
              <a:spLocks/>
            </p:cNvSpPr>
            <p:nvPr/>
          </p:nvSpPr>
          <p:spPr bwMode="auto">
            <a:xfrm>
              <a:off x="2984" y="480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516" name="Rectangle 84"/>
            <p:cNvSpPr>
              <a:spLocks/>
            </p:cNvSpPr>
            <p:nvPr/>
          </p:nvSpPr>
          <p:spPr bwMode="auto">
            <a:xfrm>
              <a:off x="3464" y="639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517" name="Rectangle 85"/>
            <p:cNvSpPr>
              <a:spLocks/>
            </p:cNvSpPr>
            <p:nvPr/>
          </p:nvSpPr>
          <p:spPr bwMode="auto">
            <a:xfrm>
              <a:off x="3464" y="853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518" name="Rectangle 86"/>
            <p:cNvSpPr>
              <a:spLocks/>
            </p:cNvSpPr>
            <p:nvPr/>
          </p:nvSpPr>
          <p:spPr bwMode="auto">
            <a:xfrm>
              <a:off x="3256" y="586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  <p:sp>
          <p:nvSpPr>
            <p:cNvPr id="18519" name="Rectangle 87"/>
            <p:cNvSpPr>
              <a:spLocks/>
            </p:cNvSpPr>
            <p:nvPr/>
          </p:nvSpPr>
          <p:spPr bwMode="auto">
            <a:xfrm>
              <a:off x="3360" y="1013"/>
              <a:ext cx="2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>
                  <a:latin typeface="Calibri" charset="0"/>
                  <a:cs typeface="Calibri" charset="0"/>
                  <a:sym typeface="Calibri" charset="0"/>
                </a:rPr>
                <a:t>?</a:t>
              </a:r>
            </a:p>
          </p:txBody>
        </p:sp>
      </p:grpSp>
      <p:sp>
        <p:nvSpPr>
          <p:cNvPr id="18521" name="Rectangle 89"/>
          <p:cNvSpPr>
            <a:spLocks/>
          </p:cNvSpPr>
          <p:nvPr/>
        </p:nvSpPr>
        <p:spPr bwMode="auto">
          <a:xfrm>
            <a:off x="8601075" y="6480810"/>
            <a:ext cx="422910" cy="217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r>
              <a:rPr lang="en-US" sz="1000">
                <a:latin typeface="Calibri" charset="0"/>
                <a:cs typeface="Calibri" charset="0"/>
                <a:sym typeface="Calibri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40936516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RNA-</a:t>
            </a:r>
            <a:r>
              <a:rPr lang="en-US" dirty="0" err="1" smtClean="0"/>
              <a:t>Seq</a:t>
            </a:r>
            <a:r>
              <a:rPr lang="en-US" dirty="0" smtClean="0"/>
              <a:t> Analysis Pipeline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04800" y="1578543"/>
            <a:ext cx="1578543" cy="56789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TopHat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3033564"/>
            <a:ext cx="1578543" cy="56789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Cufflinks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4483767"/>
            <a:ext cx="1578543" cy="56789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Cuffmerge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04800" y="5985309"/>
            <a:ext cx="1578543" cy="56789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Cuffdiff</a:t>
            </a:r>
            <a:endParaRPr lang="en-US" dirty="0"/>
          </a:p>
        </p:txBody>
      </p:sp>
      <p:cxnSp>
        <p:nvCxnSpPr>
          <p:cNvPr id="8" name="Straight Arrow Connector 7"/>
          <p:cNvCxnSpPr>
            <a:stCxn id="3" idx="2"/>
            <a:endCxn id="4" idx="0"/>
          </p:cNvCxnSpPr>
          <p:nvPr/>
        </p:nvCxnSpPr>
        <p:spPr>
          <a:xfrm>
            <a:off x="1094072" y="2146434"/>
            <a:ext cx="0" cy="8871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5" idx="0"/>
          </p:cNvCxnSpPr>
          <p:nvPr/>
        </p:nvCxnSpPr>
        <p:spPr>
          <a:xfrm>
            <a:off x="1094072" y="3601455"/>
            <a:ext cx="0" cy="882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2"/>
            <a:endCxn id="6" idx="0"/>
          </p:cNvCxnSpPr>
          <p:nvPr/>
        </p:nvCxnSpPr>
        <p:spPr>
          <a:xfrm>
            <a:off x="1094072" y="5051658"/>
            <a:ext cx="0" cy="9336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62200" y="16764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Align reads &amp; discover transcriptome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362200" y="3086556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Assemble reads into isoforms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62200" y="4496712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Build consensus transcriptome across samples and replicates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362200" y="5906869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Quantify and compare transcript expression levels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615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See </a:t>
            </a:r>
            <a:r>
              <a:rPr lang="en-US" i="1" dirty="0" err="1" smtClean="0"/>
              <a:t>Trapnell</a:t>
            </a:r>
            <a:r>
              <a:rPr lang="en-US" i="1" dirty="0" smtClean="0"/>
              <a:t> et al, 2012, Nat Protocols</a:t>
            </a:r>
            <a:endParaRPr lang="en-US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4157" t="12981" r="1966"/>
          <a:stretch/>
        </p:blipFill>
        <p:spPr bwMode="auto">
          <a:xfrm>
            <a:off x="193431" y="1524000"/>
            <a:ext cx="8932984" cy="636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6170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FASTA	&lt;1G		Genomes</a:t>
            </a:r>
            <a:endParaRPr lang="en-US" dirty="0"/>
          </a:p>
          <a:p>
            <a:r>
              <a:rPr lang="en-US" dirty="0" smtClean="0"/>
              <a:t>FASTQ	1-12G/ea	Sequencing reads </a:t>
            </a:r>
          </a:p>
          <a:p>
            <a:r>
              <a:rPr lang="en-US" dirty="0" smtClean="0"/>
              <a:t>BAM	1-5G/ea	Mapped Reads (</a:t>
            </a:r>
            <a:r>
              <a:rPr lang="en-US" i="1" dirty="0" smtClean="0"/>
              <a:t>binary</a:t>
            </a:r>
            <a:r>
              <a:rPr lang="en-US" dirty="0" smtClean="0"/>
              <a:t>)</a:t>
            </a:r>
          </a:p>
          <a:p>
            <a:r>
              <a:rPr lang="en-US" dirty="0" smtClean="0"/>
              <a:t>BED	&lt;1G		Genomic intervals</a:t>
            </a:r>
          </a:p>
          <a:p>
            <a:r>
              <a:rPr lang="en-US" dirty="0" smtClean="0"/>
              <a:t>GTF	&lt; 1G		Gene/transcript location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2-Condition Differential Expression </a:t>
            </a:r>
            <a:br>
              <a:rPr lang="en-US" dirty="0" smtClean="0"/>
            </a:br>
            <a:r>
              <a:rPr lang="en-US" dirty="0" smtClean="0"/>
              <a:t>Protocol Overview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4724400" y="1886711"/>
            <a:ext cx="3581400" cy="4971289"/>
            <a:chOff x="4724400" y="1706733"/>
            <a:chExt cx="3581400" cy="497128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48142"/>
            <a:stretch/>
          </p:blipFill>
          <p:spPr bwMode="auto">
            <a:xfrm rot="5400000">
              <a:off x="4029455" y="2401678"/>
              <a:ext cx="4971289" cy="3581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5791200" y="1706733"/>
              <a:ext cx="1524000" cy="6554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26820" y="1475379"/>
            <a:ext cx="3625703" cy="5334002"/>
            <a:chOff x="426820" y="1295401"/>
            <a:chExt cx="3625703" cy="5334002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r="45039"/>
            <a:stretch/>
          </p:blipFill>
          <p:spPr bwMode="auto">
            <a:xfrm rot="5400000">
              <a:off x="-427329" y="2149550"/>
              <a:ext cx="5334002" cy="36257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ectangle 18"/>
            <p:cNvSpPr/>
            <p:nvPr/>
          </p:nvSpPr>
          <p:spPr>
            <a:xfrm>
              <a:off x="1447800" y="5973936"/>
              <a:ext cx="1524000" cy="6554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" name="Curved Connector 8"/>
          <p:cNvCxnSpPr>
            <a:stCxn id="19" idx="3"/>
            <a:endCxn id="16" idx="1"/>
          </p:cNvCxnSpPr>
          <p:nvPr/>
        </p:nvCxnSpPr>
        <p:spPr>
          <a:xfrm flipV="1">
            <a:off x="2971800" y="2214445"/>
            <a:ext cx="2819400" cy="4267203"/>
          </a:xfrm>
          <a:prstGeom prst="curvedConnector3">
            <a:avLst>
              <a:gd name="adj1" fmla="val 43073"/>
            </a:avLst>
          </a:prstGeom>
          <a:ln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20000" y="5955268"/>
            <a:ext cx="1447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</a:t>
            </a:r>
            <a:r>
              <a:rPr lang="en-US" sz="1400" dirty="0" err="1" smtClean="0"/>
              <a:t>Trapnell</a:t>
            </a:r>
            <a:r>
              <a:rPr lang="en-US" sz="1400" dirty="0" smtClean="0"/>
              <a:t> et al, Nat Protocols, 2012)</a:t>
            </a:r>
            <a:endParaRPr lang="en-US" sz="1400" dirty="0"/>
          </a:p>
        </p:txBody>
      </p:sp>
      <p:sp>
        <p:nvSpPr>
          <p:cNvPr id="25" name="Rectangle 24"/>
          <p:cNvSpPr/>
          <p:nvPr/>
        </p:nvSpPr>
        <p:spPr>
          <a:xfrm>
            <a:off x="5410200" y="5105400"/>
            <a:ext cx="2209800" cy="170398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4965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4712</TotalTime>
  <Words>1544</Words>
  <Application>Microsoft Macintosh PowerPoint</Application>
  <PresentationFormat>On-screen Show (4:3)</PresentationFormat>
  <Paragraphs>294</Paragraphs>
  <Slides>34</Slides>
  <Notes>33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GCC Workshop 9 RNA-Seq with Galaxy</vt:lpstr>
      <vt:lpstr>Agenda</vt:lpstr>
      <vt:lpstr>Why RNA-Seq?</vt:lpstr>
      <vt:lpstr>What type of analysis?</vt:lpstr>
      <vt:lpstr>Reads in RNA-seq</vt:lpstr>
      <vt:lpstr>An RNA-Seq Analysis Pipeline</vt:lpstr>
      <vt:lpstr>See Trapnell et al, 2012, Nat Protocols</vt:lpstr>
      <vt:lpstr>Types of data</vt:lpstr>
      <vt:lpstr>2-Condition Differential Expression  Protocol Overview</vt:lpstr>
      <vt:lpstr>2-Condition Differential Expression  Protocol Overview</vt:lpstr>
      <vt:lpstr>Random Galaxy icons/colors</vt:lpstr>
      <vt:lpstr>In the beginning there were reads…</vt:lpstr>
      <vt:lpstr>So we used FASTQC to QC them…</vt:lpstr>
      <vt:lpstr>Slide 14</vt:lpstr>
      <vt:lpstr>Tophat: map reads, create transcriptome</vt:lpstr>
      <vt:lpstr>Launched 2 tophats (4 outputs each)</vt:lpstr>
      <vt:lpstr>Launch 2 flagstats: QC mapping</vt:lpstr>
      <vt:lpstr>Viewing Alignments</vt:lpstr>
      <vt:lpstr>Display mapped BAM &amp; BAI Visually validate in IGV, or like</vt:lpstr>
      <vt:lpstr>Cufflink: Construct Transcripts</vt:lpstr>
      <vt:lpstr>Cufflinks: discovery</vt:lpstr>
      <vt:lpstr>Cufflinks outputs</vt:lpstr>
      <vt:lpstr>assembled_transcripts Visualization</vt:lpstr>
      <vt:lpstr>Cuffmerge: combine transcripts  samples &amp; replicates -&gt; complete transcriptome</vt:lpstr>
      <vt:lpstr>Cuffdiff: Quantize Transcripts Compute fold change between conditions</vt:lpstr>
      <vt:lpstr>Cuffdiff: Fold Change Between Conditions</vt:lpstr>
      <vt:lpstr>Cuffdiff output (   &gt; view structure)</vt:lpstr>
      <vt:lpstr>Cuffdiff “gene diff”: 23,113 lines! (    -&gt; value for all genes in gene.gtf)</vt:lpstr>
      <vt:lpstr>Gene diff: genes with enough reads 14 genes</vt:lpstr>
      <vt:lpstr>Gene diff: statistically significant 9 genes</vt:lpstr>
      <vt:lpstr>“Final” gene list</vt:lpstr>
      <vt:lpstr>Visualization of Gene Expression cummeRbund in Galaxy</vt:lpstr>
      <vt:lpstr>References and web links</vt:lpstr>
      <vt:lpstr>Thanks!  Questions?  Contact info: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Tutorial: RNAseq with Galaxy</dc:title>
  <dc:creator>Curtis Hendrickson</dc:creator>
  <cp:lastModifiedBy>Dave Clements</cp:lastModifiedBy>
  <cp:revision>195</cp:revision>
  <dcterms:created xsi:type="dcterms:W3CDTF">2012-07-25T12:38:13Z</dcterms:created>
  <dcterms:modified xsi:type="dcterms:W3CDTF">2012-07-25T12:38:45Z</dcterms:modified>
</cp:coreProperties>
</file>