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Default Extension="jpeg" ContentType="image/jpeg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64" r:id="rId3"/>
    <p:sldId id="265" r:id="rId4"/>
    <p:sldId id="268" r:id="rId5"/>
    <p:sldId id="258" r:id="rId6"/>
    <p:sldId id="259" r:id="rId7"/>
    <p:sldId id="260" r:id="rId8"/>
    <p:sldId id="261" r:id="rId9"/>
    <p:sldId id="262" r:id="rId10"/>
    <p:sldId id="273" r:id="rId11"/>
    <p:sldId id="263" r:id="rId12"/>
    <p:sldId id="266" r:id="rId13"/>
    <p:sldId id="288" r:id="rId14"/>
    <p:sldId id="267" r:id="rId15"/>
    <p:sldId id="269" r:id="rId16"/>
    <p:sldId id="270" r:id="rId17"/>
    <p:sldId id="289" r:id="rId18"/>
    <p:sldId id="271" r:id="rId19"/>
    <p:sldId id="272" r:id="rId20"/>
    <p:sldId id="274" r:id="rId21"/>
    <p:sldId id="275" r:id="rId22"/>
    <p:sldId id="276" r:id="rId23"/>
    <p:sldId id="277" r:id="rId24"/>
    <p:sldId id="278" r:id="rId25"/>
    <p:sldId id="279" r:id="rId26"/>
    <p:sldId id="282" r:id="rId27"/>
    <p:sldId id="283" r:id="rId28"/>
    <p:sldId id="285" r:id="rId29"/>
    <p:sldId id="286" r:id="rId30"/>
    <p:sldId id="284" r:id="rId31"/>
    <p:sldId id="287" r:id="rId32"/>
    <p:sldId id="280" r:id="rId33"/>
    <p:sldId id="281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1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7FEE0-09CE-1748-A0ED-F5C66E70C21E}" type="datetimeFigureOut">
              <a:rPr lang="en-US" smtClean="0"/>
              <a:pPr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C6BE1-6A19-934A-85AC-F9E3CBF047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7FEE0-09CE-1748-A0ED-F5C66E70C21E}" type="datetimeFigureOut">
              <a:rPr lang="en-US" smtClean="0"/>
              <a:pPr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C6BE1-6A19-934A-85AC-F9E3CBF047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7FEE0-09CE-1748-A0ED-F5C66E70C21E}" type="datetimeFigureOut">
              <a:rPr lang="en-US" smtClean="0"/>
              <a:pPr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C6BE1-6A19-934A-85AC-F9E3CBF047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7FEE0-09CE-1748-A0ED-F5C66E70C21E}" type="datetimeFigureOut">
              <a:rPr lang="en-US" smtClean="0"/>
              <a:pPr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C6BE1-6A19-934A-85AC-F9E3CBF047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7FEE0-09CE-1748-A0ED-F5C66E70C21E}" type="datetimeFigureOut">
              <a:rPr lang="en-US" smtClean="0"/>
              <a:pPr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C6BE1-6A19-934A-85AC-F9E3CBF047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7FEE0-09CE-1748-A0ED-F5C66E70C21E}" type="datetimeFigureOut">
              <a:rPr lang="en-US" smtClean="0"/>
              <a:pPr/>
              <a:t>7/23/12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C6BE1-6A19-934A-85AC-F9E3CBF047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7FEE0-09CE-1748-A0ED-F5C66E70C21E}" type="datetimeFigureOut">
              <a:rPr lang="en-US" smtClean="0"/>
              <a:pPr/>
              <a:t>7/23/12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C6BE1-6A19-934A-85AC-F9E3CBF047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7FEE0-09CE-1748-A0ED-F5C66E70C21E}" type="datetimeFigureOut">
              <a:rPr lang="en-US" smtClean="0"/>
              <a:pPr/>
              <a:t>7/23/12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C6BE1-6A19-934A-85AC-F9E3CBF047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7FEE0-09CE-1748-A0ED-F5C66E70C21E}" type="datetimeFigureOut">
              <a:rPr lang="en-US" smtClean="0"/>
              <a:pPr/>
              <a:t>7/23/12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C6BE1-6A19-934A-85AC-F9E3CBF047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7FEE0-09CE-1748-A0ED-F5C66E70C21E}" type="datetimeFigureOut">
              <a:rPr lang="en-US" smtClean="0"/>
              <a:pPr/>
              <a:t>7/23/12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C6BE1-6A19-934A-85AC-F9E3CBF047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7FEE0-09CE-1748-A0ED-F5C66E70C21E}" type="datetimeFigureOut">
              <a:rPr lang="en-US" smtClean="0"/>
              <a:pPr/>
              <a:t>7/23/12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C6BE1-6A19-934A-85AC-F9E3CBF047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1">
          <a:blip r:embed="rId13">
            <a:alphaModFix amt="15000"/>
            <a:lum/>
          </a:blip>
          <a:srcRect/>
          <a:stretch>
            <a:fillRect l="8000" r="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7FEE0-09CE-1748-A0ED-F5C66E70C21E}" type="datetimeFigureOut">
              <a:rPr lang="en-US" smtClean="0"/>
              <a:pPr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C6BE1-6A19-934A-85AC-F9E3CBF0473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jpeg"/><Relationship Id="rId3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useast.ensembl.org/info/data/ftp/index.html" TargetMode="External"/><Relationship Id="rId4" Type="http://schemas.openxmlformats.org/officeDocument/2006/relationships/hyperlink" Target="http://cufflinks.cbcb.umd.edu/igenomes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ncbi.nlm.nih.gov/genome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jpeg"/><Relationship Id="rId3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jpeg"/><Relationship Id="rId3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genome" TargetMode="External"/><Relationship Id="rId4" Type="http://schemas.openxmlformats.org/officeDocument/2006/relationships/hyperlink" Target="http://useast.ensembl.org/info/data/ftp/index.html" TargetMode="External"/><Relationship Id="rId5" Type="http://schemas.openxmlformats.org/officeDocument/2006/relationships/hyperlink" Target="http://cufflinks.cbcb.umd.edu/igenomes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main.g2.bx.psu.edu/u/jeremy/w/make-ensembl-gtf-compatible-with-cufflinks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4.jpeg"/><Relationship Id="rId3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jpeg"/><Relationship Id="rId3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8.jpeg"/><Relationship Id="rId3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jpeg"/><Relationship Id="rId3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2.jpeg"/><Relationship Id="rId3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4.jpeg"/><Relationship Id="rId3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jpeg"/><Relationship Id="rId3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7" Type="http://schemas.openxmlformats.org/officeDocument/2006/relationships/image" Target="../media/image8.jpeg"/><Relationship Id="rId8" Type="http://schemas.openxmlformats.org/officeDocument/2006/relationships/image" Target="../media/image9.jpeg"/><Relationship Id="rId9" Type="http://schemas.openxmlformats.org/officeDocument/2006/relationships/image" Target="../media/image10.jpeg"/><Relationship Id="rId10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jpeg"/></Relationships>
</file>

<file path=ppt/slides/_rels/slide32.xml.rels><?xml version="1.0" encoding="UTF-8" standalone="yes"?>
<Relationships xmlns="http://schemas.openxmlformats.org/package/2006/relationships"><Relationship Id="rId11" Type="http://schemas.openxmlformats.org/officeDocument/2006/relationships/hyperlink" Target="http://www.genomebiology.com/" TargetMode="External"/><Relationship Id="rId12" Type="http://schemas.openxmlformats.org/officeDocument/2006/relationships/hyperlink" Target="http://bioinformatics.oxfordjournals.org/content/early/2011/06/21/bioinformatics.btr355.abstract" TargetMode="External"/><Relationship Id="rId13" Type="http://schemas.openxmlformats.org/officeDocument/2006/relationships/hyperlink" Target="http://cufflinks.cbcb.umd.edu/" TargetMode="External"/><Relationship Id="rId14" Type="http://schemas.openxmlformats.org/officeDocument/2006/relationships/hyperlink" Target="http://www.nature.com/nprot/journal/v7/n3/full/nprot.2012.016.html" TargetMode="External"/><Relationship Id="rId15" Type="http://schemas.openxmlformats.org/officeDocument/2006/relationships/hyperlink" Target="http://www.nature.com/nprot/index.html" TargetMode="External"/><Relationship Id="rId16" Type="http://schemas.openxmlformats.org/officeDocument/2006/relationships/hyperlink" Target="http://www.broadinstitute.org/igv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bioinformatics.oxfordjournals.org/cgi/content/abstract/btp120" TargetMode="External"/><Relationship Id="rId3" Type="http://schemas.openxmlformats.org/officeDocument/2006/relationships/hyperlink" Target="http://bioinformatics.oxfordjournals.org/" TargetMode="External"/><Relationship Id="rId4" Type="http://schemas.openxmlformats.org/officeDocument/2006/relationships/hyperlink" Target="http://tophat.cbcb.umd.edu/" TargetMode="External"/><Relationship Id="rId5" Type="http://schemas.openxmlformats.org/officeDocument/2006/relationships/hyperlink" Target="http://genomebiology.com/2009/10/3/R25" TargetMode="External"/><Relationship Id="rId6" Type="http://schemas.openxmlformats.org/officeDocument/2006/relationships/hyperlink" Target="http://genomebiology.com/" TargetMode="External"/><Relationship Id="rId7" Type="http://schemas.openxmlformats.org/officeDocument/2006/relationships/hyperlink" Target="http://bowtie-bio.sourceforge.net/index.shtml" TargetMode="External"/><Relationship Id="rId8" Type="http://schemas.openxmlformats.org/officeDocument/2006/relationships/hyperlink" Target="http://dx.doi.org/10.1038/nbt.1621" TargetMode="External"/><Relationship Id="rId9" Type="http://schemas.openxmlformats.org/officeDocument/2006/relationships/hyperlink" Target="http://www.nature.com/nbt" TargetMode="External"/><Relationship Id="rId10" Type="http://schemas.openxmlformats.org/officeDocument/2006/relationships/hyperlink" Target="http://genomebiology.com/2011/12/3/R22/abstract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heflingenetics.uab.edu/" TargetMode="External"/><Relationship Id="rId3" Type="http://schemas.openxmlformats.org/officeDocument/2006/relationships/hyperlink" Target="mailto:dkcrossm@uab.ed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jpeg"/><Relationship Id="rId3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jpeg"/><Relationship Id="rId3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0705" y="2050473"/>
            <a:ext cx="7772400" cy="101392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bg2">
                      <a:lumMod val="50000"/>
                      <a:alpha val="40000"/>
                    </a:schemeClr>
                  </a:glow>
                </a:effectLst>
              </a:rPr>
              <a:t>WS9: RNA-</a:t>
            </a:r>
            <a:r>
              <a:rPr lang="en-US" sz="3600" b="1" dirty="0" err="1" smtClean="0"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bg2">
                      <a:lumMod val="50000"/>
                      <a:alpha val="40000"/>
                    </a:schemeClr>
                  </a:glow>
                </a:effectLst>
              </a:rPr>
              <a:t>Seq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bg2">
                      <a:lumMod val="50000"/>
                      <a:alpha val="40000"/>
                    </a:schemeClr>
                  </a:glow>
                </a:effectLst>
              </a:rPr>
              <a:t> Analysis with Galaxy</a:t>
            </a:r>
            <a:br>
              <a:rPr lang="en-US" sz="3600" b="1" dirty="0" smtClean="0"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bg2">
                      <a:lumMod val="50000"/>
                      <a:alpha val="40000"/>
                    </a:schemeClr>
                  </a:glow>
                </a:effectLst>
              </a:rPr>
            </a:b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  <a:effectLst>
                  <a:glow rad="63500">
                    <a:schemeClr val="bg2">
                      <a:lumMod val="50000"/>
                      <a:alpha val="40000"/>
                    </a:schemeClr>
                  </a:glow>
                </a:effectLst>
              </a:rPr>
              <a:t>(non-model organism	)</a:t>
            </a:r>
            <a:endParaRPr lang="en-US" sz="3600" b="1" dirty="0">
              <a:solidFill>
                <a:schemeClr val="bg2">
                  <a:lumMod val="25000"/>
                </a:schemeClr>
              </a:solidFill>
              <a:effectLst>
                <a:glow rad="63500">
                  <a:schemeClr val="bg2">
                    <a:lumMod val="50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480782" y="3611418"/>
            <a:ext cx="6400800" cy="1752600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300"/>
              </a:spcBef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David Crossman, Ph.D.</a:t>
            </a:r>
          </a:p>
          <a:p>
            <a:pPr>
              <a:spcBef>
                <a:spcPts val="300"/>
              </a:spcBef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UAB Heflin Center for Genomic Science</a:t>
            </a:r>
          </a:p>
          <a:p>
            <a:pPr>
              <a:spcBef>
                <a:spcPts val="300"/>
              </a:spcBef>
            </a:pPr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spcBef>
                <a:spcPts val="300"/>
              </a:spcBef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GCC2012</a:t>
            </a:r>
          </a:p>
          <a:p>
            <a:pPr>
              <a:spcBef>
                <a:spcPts val="300"/>
              </a:spcBef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Wednesday, July 25, 2012</a:t>
            </a:r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RNA-</a:t>
            </a:r>
            <a:r>
              <a:rPr lang="en-US" dirty="0" err="1" smtClean="0"/>
              <a:t>Seq</a:t>
            </a:r>
            <a:r>
              <a:rPr lang="en-US" dirty="0" smtClean="0"/>
              <a:t> Analysis Pipeline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3792355" y="1578543"/>
            <a:ext cx="1578543" cy="56789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TopHat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792355" y="3033564"/>
            <a:ext cx="1578543" cy="56789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Cufflinks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792355" y="4483767"/>
            <a:ext cx="1578543" cy="56789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Cuffmerge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3792355" y="5985309"/>
            <a:ext cx="1578543" cy="56789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Cuffdiff</a:t>
            </a:r>
            <a:endParaRPr lang="en-US" dirty="0"/>
          </a:p>
        </p:txBody>
      </p:sp>
      <p:cxnSp>
        <p:nvCxnSpPr>
          <p:cNvPr id="8" name="Straight Arrow Connector 7"/>
          <p:cNvCxnSpPr>
            <a:stCxn id="3" idx="2"/>
            <a:endCxn id="4" idx="0"/>
          </p:cNvCxnSpPr>
          <p:nvPr/>
        </p:nvCxnSpPr>
        <p:spPr>
          <a:xfrm>
            <a:off x="4581627" y="2146434"/>
            <a:ext cx="0" cy="8871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2"/>
            <a:endCxn id="5" idx="0"/>
          </p:cNvCxnSpPr>
          <p:nvPr/>
        </p:nvCxnSpPr>
        <p:spPr>
          <a:xfrm>
            <a:off x="4581627" y="3601455"/>
            <a:ext cx="0" cy="8823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2"/>
            <a:endCxn id="6" idx="0"/>
          </p:cNvCxnSpPr>
          <p:nvPr/>
        </p:nvCxnSpPr>
        <p:spPr>
          <a:xfrm>
            <a:off x="4581627" y="5051658"/>
            <a:ext cx="0" cy="9336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710293" y="1417638"/>
            <a:ext cx="33204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Aligns raw reads to reference genome, identifies splice junctions between exons.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10293" y="2994343"/>
            <a:ext cx="2838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Assembles transcripts, and estimates their abundances.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10293" y="4444546"/>
            <a:ext cx="3192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Merges together several Cufflinks files.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710293" y="5807589"/>
            <a:ext cx="34337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Finds significant changes in transcript expression, splicing, and promoter use.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93805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TopHat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54000" y="1428750"/>
            <a:ext cx="2352675" cy="4000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400682" y="1478681"/>
            <a:ext cx="5133975" cy="38862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7373" y="1282725"/>
            <a:ext cx="1491916" cy="391911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23523" y="1759661"/>
            <a:ext cx="2196168" cy="550404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6" idx="6"/>
            <a:endCxn id="4" idx="1"/>
          </p:cNvCxnSpPr>
          <p:nvPr/>
        </p:nvCxnSpPr>
        <p:spPr>
          <a:xfrm>
            <a:off x="2319691" y="2034863"/>
            <a:ext cx="1080991" cy="13869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59289" y="115175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1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56477" y="162116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37468" y="1536136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31441" y="5639707"/>
            <a:ext cx="4043479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Click on “NGS: RNA Analysis”</a:t>
            </a:r>
          </a:p>
          <a:p>
            <a:pPr marL="342900" indent="-342900">
              <a:buAutoNum type="arabicPeriod"/>
            </a:pPr>
            <a:r>
              <a:rPr lang="en-US" dirty="0" smtClean="0"/>
              <a:t>Click on “</a:t>
            </a:r>
            <a:r>
              <a:rPr lang="en-US" dirty="0" err="1" smtClean="0"/>
              <a:t>Tophat</a:t>
            </a:r>
            <a:r>
              <a:rPr lang="en-US" dirty="0" smtClean="0"/>
              <a:t> for Illumina”</a:t>
            </a:r>
          </a:p>
          <a:p>
            <a:pPr marL="342900" indent="-342900">
              <a:buAutoNum type="arabicPeriod"/>
            </a:pPr>
            <a:r>
              <a:rPr lang="en-US" dirty="0" smtClean="0"/>
              <a:t>Default window with options appears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74792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TopHat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14713" y="1240456"/>
            <a:ext cx="5133975" cy="4800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2503" y="180626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1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65680" y="2451161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2a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68325" y="3057553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2b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6075" y="3560006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2503" y="402007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3191" y="4674597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71226" y="5146235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22601" y="2449157"/>
            <a:ext cx="3324752" cy="249299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200" dirty="0" smtClean="0"/>
              <a:t>Select forward </a:t>
            </a:r>
            <a:r>
              <a:rPr lang="en-US" sz="1200" dirty="0" err="1" smtClean="0"/>
              <a:t>fastq</a:t>
            </a:r>
            <a:r>
              <a:rPr lang="en-US" sz="1200" dirty="0" smtClean="0"/>
              <a:t> read file</a:t>
            </a:r>
          </a:p>
          <a:p>
            <a:pPr marL="342900" indent="-342900">
              <a:buAutoNum type="arabicPeriod"/>
            </a:pPr>
            <a:r>
              <a:rPr lang="en-US" sz="1200" dirty="0" smtClean="0"/>
              <a:t>Select reference genome: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200" dirty="0" smtClean="0"/>
              <a:t>Choose “Use one from the history”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200" dirty="0" smtClean="0"/>
              <a:t>Select the reference genome </a:t>
            </a:r>
            <a:r>
              <a:rPr lang="en-US" sz="1200" dirty="0" err="1" smtClean="0"/>
              <a:t>fasta</a:t>
            </a:r>
            <a:endParaRPr lang="en-US" sz="1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/>
              <a:t>Select “Paired-end”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/>
              <a:t>Select reverse </a:t>
            </a:r>
            <a:r>
              <a:rPr lang="en-US" sz="1200" dirty="0" err="1" smtClean="0"/>
              <a:t>fastq</a:t>
            </a:r>
            <a:r>
              <a:rPr lang="en-US" sz="1200" dirty="0" smtClean="0"/>
              <a:t> read file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/>
              <a:t>Input “150” (ask sequencing center for this info)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/>
              <a:t>Can choose “Default settings” or “Full parameter list”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/>
              <a:t>Click “Execute”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/>
              <a:t>Do the exact same thing for the other sample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1032861" y="571252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7</a:t>
            </a:r>
            <a:endParaRPr lang="en-US" sz="1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61002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Note about FASTA files not already indexed in Galaxy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If a FASTA is not indexed in Galaxy, then it is easy to upload the appropriate FASTA file into Galaxy. (Get Data -&gt; Upload File)</a:t>
            </a:r>
          </a:p>
          <a:p>
            <a:r>
              <a:rPr lang="en-US" dirty="0" smtClean="0"/>
              <a:t>However, it can take up to 5 hours extra to run </a:t>
            </a:r>
            <a:r>
              <a:rPr lang="en-US" dirty="0" err="1" smtClean="0"/>
              <a:t>TopHat</a:t>
            </a:r>
            <a:r>
              <a:rPr lang="en-US" dirty="0" smtClean="0"/>
              <a:t> because Bowtie has to index your uploaded FASTA file (best to have your own instance of Galaxy) each time you run </a:t>
            </a:r>
            <a:r>
              <a:rPr lang="en-US" dirty="0" err="1" smtClean="0"/>
              <a:t>TopHat</a:t>
            </a:r>
            <a:r>
              <a:rPr lang="en-US" dirty="0" smtClean="0"/>
              <a:t>!</a:t>
            </a:r>
          </a:p>
          <a:p>
            <a:r>
              <a:rPr lang="en-US" dirty="0" smtClean="0"/>
              <a:t>Where do I go to get a non-model organism FASTA file?</a:t>
            </a:r>
          </a:p>
          <a:p>
            <a:pPr lvl="1"/>
            <a:r>
              <a:rPr lang="en-US" dirty="0" smtClean="0"/>
              <a:t>NCBI: </a:t>
            </a:r>
            <a:r>
              <a:rPr lang="en-US" dirty="0">
                <a:hlinkClick r:id="rId2"/>
              </a:rPr>
              <a:t>http://www.ncbi.nlm.nih.gov/genome</a:t>
            </a:r>
            <a:endParaRPr lang="en-US" dirty="0" smtClean="0"/>
          </a:p>
          <a:p>
            <a:pPr lvl="1"/>
            <a:r>
              <a:rPr lang="en-US" dirty="0" err="1" smtClean="0"/>
              <a:t>Ensembl</a:t>
            </a:r>
            <a:r>
              <a:rPr lang="en-US" dirty="0" smtClean="0"/>
              <a:t>: </a:t>
            </a:r>
            <a:r>
              <a:rPr lang="en-US" dirty="0">
                <a:hlinkClick r:id="rId3"/>
              </a:rPr>
              <a:t>http://useast.ensembl.org/info/data/ftp/index.html</a:t>
            </a:r>
            <a:endParaRPr lang="en-US" dirty="0" smtClean="0"/>
          </a:p>
          <a:p>
            <a:pPr lvl="1"/>
            <a:r>
              <a:rPr lang="en-US" dirty="0" err="1" smtClean="0"/>
              <a:t>iGenome</a:t>
            </a:r>
            <a:r>
              <a:rPr lang="en-US" dirty="0" smtClean="0"/>
              <a:t>: </a:t>
            </a:r>
            <a:r>
              <a:rPr lang="en-US" dirty="0">
                <a:hlinkClick r:id="rId4"/>
              </a:rPr>
              <a:t>http://cufflinks.cbcb.umd.edu/igenomes.html</a:t>
            </a:r>
            <a:endParaRPr lang="en-US" dirty="0" smtClean="0"/>
          </a:p>
          <a:p>
            <a:pPr lvl="1"/>
            <a:r>
              <a:rPr lang="en-US" dirty="0" smtClean="0"/>
              <a:t>Your favorite species website: http://www...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18922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241658" y="708146"/>
            <a:ext cx="6631806" cy="14615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655337" y="2163213"/>
            <a:ext cx="1821437" cy="46322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3997" y="-10205"/>
            <a:ext cx="45663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/>
              <a:t>TopHat</a:t>
            </a:r>
            <a:r>
              <a:rPr lang="en-US" sz="4400" dirty="0" smtClean="0"/>
              <a:t> output files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67063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Cufflinks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54000" y="1428750"/>
            <a:ext cx="2352675" cy="40005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67373" y="1282725"/>
            <a:ext cx="1491916" cy="391911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23523" y="2192615"/>
            <a:ext cx="2196168" cy="646838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559289" y="115175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1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88084" y="2142543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057271" y="1566765"/>
            <a:ext cx="5913715" cy="37244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94057" y="1564506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31441" y="5639707"/>
            <a:ext cx="4043479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Click on “NGS: RNA Analysis”</a:t>
            </a:r>
          </a:p>
          <a:p>
            <a:pPr marL="342900" indent="-342900">
              <a:buAutoNum type="arabicPeriod"/>
            </a:pPr>
            <a:r>
              <a:rPr lang="en-US" dirty="0" smtClean="0"/>
              <a:t>Click on “Cufflinks”</a:t>
            </a:r>
          </a:p>
          <a:p>
            <a:pPr marL="342900" indent="-342900">
              <a:buAutoNum type="arabicPeriod"/>
            </a:pPr>
            <a:r>
              <a:rPr lang="en-US" dirty="0" smtClean="0"/>
              <a:t>Default window with options appears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5" idx="6"/>
            <a:endCxn id="8" idx="1"/>
          </p:cNvCxnSpPr>
          <p:nvPr/>
        </p:nvCxnSpPr>
        <p:spPr>
          <a:xfrm>
            <a:off x="2319691" y="2516034"/>
            <a:ext cx="737580" cy="9129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38883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Cufflinks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15503" y="1417638"/>
            <a:ext cx="6132344" cy="39881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11676" y="180626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1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3660" y="3273222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1676" y="375859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3a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91980" y="4124353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3b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3660" y="4586365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60022" y="2283319"/>
            <a:ext cx="2656159" cy="2862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200" dirty="0" smtClean="0"/>
              <a:t>Choose </a:t>
            </a:r>
            <a:r>
              <a:rPr lang="en-US" sz="1200" dirty="0" err="1" smtClean="0"/>
              <a:t>TopHat</a:t>
            </a:r>
            <a:r>
              <a:rPr lang="en-US" sz="1200" dirty="0" smtClean="0"/>
              <a:t> accepted hits file</a:t>
            </a:r>
          </a:p>
          <a:p>
            <a:pPr marL="342900" indent="-342900">
              <a:buAutoNum type="arabicPeriod"/>
            </a:pPr>
            <a:r>
              <a:rPr lang="en-US" sz="1200" dirty="0" smtClean="0"/>
              <a:t>Perform quartile normalization (for this demo sample, choose “No”)</a:t>
            </a:r>
          </a:p>
          <a:p>
            <a:pPr marL="342900" indent="-342900">
              <a:buAutoNum type="arabicPeriod"/>
            </a:pPr>
            <a:r>
              <a:rPr lang="en-US" sz="1200" dirty="0" smtClean="0"/>
              <a:t>Reference Annotation: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200" dirty="0" smtClean="0"/>
              <a:t>For genomes in scaffolds, choose “Use reference annotation”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200" dirty="0" smtClean="0"/>
              <a:t>Choose GTF file from history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/>
              <a:t>Perform Bias Correction (for this demo, choose “No”)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/>
              <a:t>Click “Execute”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/>
              <a:t>Do the exact same thing for the other </a:t>
            </a:r>
            <a:r>
              <a:rPr lang="en-US" sz="1200" dirty="0" err="1" smtClean="0"/>
              <a:t>TopHat</a:t>
            </a:r>
            <a:r>
              <a:rPr lang="en-US" sz="1200" dirty="0" smtClean="0"/>
              <a:t> accepted hits file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68113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 about GTF files for Cuff*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If you use a GTF file from </a:t>
            </a:r>
            <a:r>
              <a:rPr lang="en-US" dirty="0" err="1" smtClean="0"/>
              <a:t>Ensembl</a:t>
            </a:r>
            <a:r>
              <a:rPr lang="en-US" dirty="0" smtClean="0"/>
              <a:t>, then you need to convert the chromosome column (column 1) to include ‘</a:t>
            </a:r>
            <a:r>
              <a:rPr lang="en-US" dirty="0" err="1" smtClean="0"/>
              <a:t>chr</a:t>
            </a:r>
            <a:r>
              <a:rPr lang="en-US" dirty="0" smtClean="0"/>
              <a:t>’ in front of the chromosome #.  You can do this by:</a:t>
            </a:r>
          </a:p>
          <a:p>
            <a:pPr lvl="1"/>
            <a:r>
              <a:rPr lang="en-US" dirty="0" smtClean="0"/>
              <a:t>Using Jeremy’s published workflow “Make </a:t>
            </a:r>
            <a:r>
              <a:rPr lang="en-US" dirty="0" err="1" smtClean="0"/>
              <a:t>Ensembl</a:t>
            </a:r>
            <a:r>
              <a:rPr lang="en-US" dirty="0" smtClean="0"/>
              <a:t> GTF compatible with Cufflinks” in Galaxy: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main.g2.bx.psu.edu/u/jeremy/w/make-ensembl-gtf-compatible-with-cufflinks</a:t>
            </a:r>
            <a:endParaRPr lang="en-US" dirty="0" smtClean="0"/>
          </a:p>
          <a:p>
            <a:pPr lvl="1"/>
            <a:r>
              <a:rPr lang="en-US" dirty="0" smtClean="0"/>
              <a:t>Use ‘</a:t>
            </a:r>
            <a:r>
              <a:rPr lang="en-US" dirty="0" err="1" smtClean="0"/>
              <a:t>awk</a:t>
            </a:r>
            <a:r>
              <a:rPr lang="en-US" dirty="0" smtClean="0"/>
              <a:t>’ to add ‘</a:t>
            </a:r>
            <a:r>
              <a:rPr lang="en-US" dirty="0" err="1" smtClean="0"/>
              <a:t>chr</a:t>
            </a:r>
            <a:r>
              <a:rPr lang="en-US" dirty="0" smtClean="0"/>
              <a:t>’ to column 1 (if using Mac or Linux)</a:t>
            </a:r>
          </a:p>
          <a:p>
            <a:r>
              <a:rPr lang="en-US" dirty="0"/>
              <a:t>Where do I go to get </a:t>
            </a:r>
            <a:r>
              <a:rPr lang="en-US" dirty="0" smtClean="0"/>
              <a:t>a GTF </a:t>
            </a:r>
            <a:r>
              <a:rPr lang="en-US" dirty="0"/>
              <a:t>file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NCBI: </a:t>
            </a:r>
            <a:r>
              <a:rPr lang="en-US" dirty="0">
                <a:hlinkClick r:id="rId3"/>
              </a:rPr>
              <a:t>http://www.ncbi.nlm.nih.gov/genome</a:t>
            </a:r>
            <a:endParaRPr lang="en-US" dirty="0"/>
          </a:p>
          <a:p>
            <a:pPr lvl="1"/>
            <a:r>
              <a:rPr lang="en-US" dirty="0" err="1"/>
              <a:t>Ensembl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http://useast.ensembl.org/info/data/ftp/index.html</a:t>
            </a:r>
            <a:endParaRPr lang="en-US" dirty="0"/>
          </a:p>
          <a:p>
            <a:pPr lvl="1"/>
            <a:r>
              <a:rPr lang="en-US" dirty="0" err="1"/>
              <a:t>iGenome</a:t>
            </a:r>
            <a:r>
              <a:rPr lang="en-US" dirty="0"/>
              <a:t>: </a:t>
            </a:r>
            <a:r>
              <a:rPr lang="en-US" dirty="0">
                <a:hlinkClick r:id="rId5"/>
              </a:rPr>
              <a:t>http://cufflinks.cbcb.umd.edu/igenomes.html</a:t>
            </a:r>
            <a:endParaRPr lang="en-US" dirty="0"/>
          </a:p>
          <a:p>
            <a:pPr lvl="1"/>
            <a:r>
              <a:rPr lang="en-US" dirty="0"/>
              <a:t>Your favorite species website: http://www</a:t>
            </a:r>
            <a:r>
              <a:rPr lang="en-US" dirty="0" smtClean="0"/>
              <a:t>...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8569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27183" y="0"/>
            <a:ext cx="49043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Cufflinks output files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130399" y="688463"/>
            <a:ext cx="6897924" cy="1477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390900" y="2228850"/>
            <a:ext cx="23622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92793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Cuffmerge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54000" y="1428750"/>
            <a:ext cx="2352675" cy="40005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67373" y="1282725"/>
            <a:ext cx="1491916" cy="391911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93098" y="4242796"/>
            <a:ext cx="2196168" cy="646838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559289" y="115175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1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57659" y="4192724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772076" y="2181290"/>
            <a:ext cx="6341862" cy="249541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31441" y="5639707"/>
            <a:ext cx="4043479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Click on “NGS: RNA Analysis”</a:t>
            </a:r>
          </a:p>
          <a:p>
            <a:pPr marL="342900" indent="-342900">
              <a:buAutoNum type="arabicPeriod"/>
            </a:pPr>
            <a:r>
              <a:rPr lang="en-US" dirty="0" smtClean="0"/>
              <a:t>Click on “</a:t>
            </a:r>
            <a:r>
              <a:rPr lang="en-US" dirty="0" err="1" smtClean="0"/>
              <a:t>Cuffmerge</a:t>
            </a:r>
            <a:r>
              <a:rPr lang="en-US" dirty="0" smtClean="0"/>
              <a:t>”</a:t>
            </a:r>
          </a:p>
          <a:p>
            <a:pPr marL="342900" indent="-342900">
              <a:buAutoNum type="arabicPeriod"/>
            </a:pPr>
            <a:r>
              <a:rPr lang="en-US" dirty="0" smtClean="0"/>
              <a:t>Default window with options appears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5" idx="6"/>
            <a:endCxn id="8" idx="1"/>
          </p:cNvCxnSpPr>
          <p:nvPr/>
        </p:nvCxnSpPr>
        <p:spPr>
          <a:xfrm flipV="1">
            <a:off x="2289266" y="3429000"/>
            <a:ext cx="482810" cy="11372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90047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Galaxy Splash Page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1188720"/>
            <a:ext cx="9144000" cy="566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263236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Cuffmerge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7377" y="1559292"/>
            <a:ext cx="5845902" cy="43136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6430" y="1941022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1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7153" y="3258079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2a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36359" y="2690188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2b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034" y="3596853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3a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95308" y="3951098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3b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4034" y="4441987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4a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86047" y="4923250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4b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95308" y="5279384"/>
            <a:ext cx="327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4c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9374" y="5595915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12042" y="2015896"/>
            <a:ext cx="2858703" cy="32316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1200" dirty="0" smtClean="0"/>
              <a:t>Choose GTF file produced by Cufflinks</a:t>
            </a:r>
          </a:p>
          <a:p>
            <a:pPr marL="228600" indent="-228600">
              <a:buAutoNum type="arabicPeriod"/>
            </a:pPr>
            <a:r>
              <a:rPr lang="en-US" sz="1200" dirty="0" smtClean="0"/>
              <a:t>Additional GTF Input Files: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dirty="0" smtClean="0"/>
              <a:t>Click on “Add new Additional GTF Input Files”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dirty="0" smtClean="0"/>
              <a:t>Choose other GTF file produced by Cufflinks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/>
              <a:t>Reference Annotation: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dirty="0" smtClean="0"/>
              <a:t>Select “Yes” to Use Reference Annotation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dirty="0" smtClean="0"/>
              <a:t>Choose GTF Reference Annotation file from history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/>
              <a:t>Sequence Data: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dirty="0" err="1" smtClean="0"/>
              <a:t>Slect</a:t>
            </a:r>
            <a:r>
              <a:rPr lang="en-US" sz="1200" dirty="0" smtClean="0"/>
              <a:t> “Yes” to Use Sequence Data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dirty="0" smtClean="0"/>
              <a:t>Choose “History”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dirty="0" smtClean="0"/>
              <a:t>Choose FASTA file from history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/>
              <a:t>Click “</a:t>
            </a:r>
            <a:r>
              <a:rPr lang="en-US" sz="1200" dirty="0" err="1" smtClean="0"/>
              <a:t>Excecute</a:t>
            </a:r>
            <a:r>
              <a:rPr lang="en-US" sz="1200" dirty="0" smtClean="0"/>
              <a:t>”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51629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Cuffmerge</a:t>
            </a:r>
            <a:r>
              <a:rPr lang="en-US" dirty="0" smtClean="0"/>
              <a:t> output files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760395" y="1786226"/>
            <a:ext cx="7642459" cy="8796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452911" y="3429000"/>
            <a:ext cx="2257425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716430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Cuffdiff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50846" y="1428750"/>
            <a:ext cx="2352675" cy="40005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67373" y="1282725"/>
            <a:ext cx="1491916" cy="391911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5347" y="3576708"/>
            <a:ext cx="2327775" cy="850914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559289" y="115175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1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57659" y="3545886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675822" y="1243302"/>
            <a:ext cx="6263389" cy="43713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31441" y="5639707"/>
            <a:ext cx="4043479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Click on “NGS: RNA Analysis”</a:t>
            </a:r>
          </a:p>
          <a:p>
            <a:pPr marL="342900" indent="-342900">
              <a:buAutoNum type="arabicPeriod"/>
            </a:pPr>
            <a:r>
              <a:rPr lang="en-US" dirty="0" smtClean="0"/>
              <a:t>Click on “</a:t>
            </a:r>
            <a:r>
              <a:rPr lang="en-US" dirty="0" err="1" smtClean="0"/>
              <a:t>Cuffdiff</a:t>
            </a:r>
            <a:r>
              <a:rPr lang="en-US" dirty="0" smtClean="0"/>
              <a:t>”</a:t>
            </a:r>
          </a:p>
          <a:p>
            <a:pPr marL="342900" indent="-342900">
              <a:buAutoNum type="arabicPeriod"/>
            </a:pPr>
            <a:r>
              <a:rPr lang="en-US" dirty="0" smtClean="0"/>
              <a:t>Default window with options appears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5" idx="6"/>
            <a:endCxn id="8" idx="1"/>
          </p:cNvCxnSpPr>
          <p:nvPr/>
        </p:nvCxnSpPr>
        <p:spPr>
          <a:xfrm flipV="1">
            <a:off x="2363122" y="3429000"/>
            <a:ext cx="312700" cy="5731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953768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664143"/>
            <a:ext cx="5251631" cy="61938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38350" y="-11365"/>
            <a:ext cx="18694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/>
              <a:t>Cuffdiff</a:t>
            </a:r>
            <a:endParaRPr lang="en-US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1684599" y="923343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1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3133" y="1290250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2a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9093" y="4693848"/>
            <a:ext cx="735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2b, 2f, 2j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7942" y="1902521"/>
            <a:ext cx="327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2c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32574" y="2441536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2d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52682" y="2807296"/>
            <a:ext cx="340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2e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4981" y="3413687"/>
            <a:ext cx="3369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2g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32574" y="3933452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2h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618" y="4965432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0243" y="5319490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3133" y="568524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3133" y="6041384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6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2952" y="6581001"/>
            <a:ext cx="2569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7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61273" y="857125"/>
            <a:ext cx="3667224" cy="526297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1200" dirty="0" smtClean="0"/>
              <a:t>Choose GTF transcript file from either </a:t>
            </a:r>
            <a:r>
              <a:rPr lang="en-US" sz="1200" dirty="0" err="1" smtClean="0"/>
              <a:t>Cuffmerge</a:t>
            </a:r>
            <a:r>
              <a:rPr lang="en-US" sz="1200" dirty="0" smtClean="0"/>
              <a:t> or </a:t>
            </a:r>
            <a:r>
              <a:rPr lang="en-US" sz="1200" dirty="0" err="1" smtClean="0"/>
              <a:t>Cuffcompare</a:t>
            </a:r>
            <a:endParaRPr lang="en-US" sz="1200" dirty="0" smtClean="0"/>
          </a:p>
          <a:p>
            <a:pPr marL="228600" indent="-228600">
              <a:buAutoNum type="arabicPeriod"/>
            </a:pPr>
            <a:r>
              <a:rPr lang="en-US" sz="1200" dirty="0" smtClean="0"/>
              <a:t>Perform replicate analysis: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dirty="0" smtClean="0"/>
              <a:t>Choose “Yes”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dirty="0" smtClean="0"/>
              <a:t>Click “Add new Group”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dirty="0" smtClean="0"/>
              <a:t>Select a name to give the Group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dirty="0" smtClean="0"/>
              <a:t>Choose </a:t>
            </a:r>
            <a:r>
              <a:rPr lang="en-US" sz="1200" dirty="0" err="1" smtClean="0"/>
              <a:t>TopHat</a:t>
            </a:r>
            <a:r>
              <a:rPr lang="en-US" sz="1200" dirty="0" smtClean="0"/>
              <a:t> accepted hits file associated with this Group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dirty="0" smtClean="0"/>
              <a:t>If you have more than one </a:t>
            </a:r>
            <a:r>
              <a:rPr lang="en-US" sz="1200" dirty="0" err="1" smtClean="0"/>
              <a:t>TopHat</a:t>
            </a:r>
            <a:r>
              <a:rPr lang="en-US" sz="1200" dirty="0" smtClean="0"/>
              <a:t> accepted hits file associated with this Group, then click “Add new Replicate”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dirty="0" smtClean="0"/>
              <a:t>Click “Add new Group”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dirty="0" smtClean="0"/>
              <a:t>Select a name to give the Group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dirty="0" smtClean="0"/>
              <a:t>Choose </a:t>
            </a:r>
            <a:r>
              <a:rPr lang="en-US" sz="1200" dirty="0" err="1" smtClean="0"/>
              <a:t>TopHat</a:t>
            </a:r>
            <a:r>
              <a:rPr lang="en-US" sz="1200" dirty="0" smtClean="0"/>
              <a:t> accepted hits file associated with this Group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dirty="0" smtClean="0"/>
              <a:t>If you have more than one </a:t>
            </a:r>
            <a:r>
              <a:rPr lang="en-US" sz="1200" dirty="0" err="1" smtClean="0"/>
              <a:t>TopHat</a:t>
            </a:r>
            <a:r>
              <a:rPr lang="en-US" sz="1200" dirty="0" smtClean="0"/>
              <a:t> accepted hits file associated with this Group, then click “Add new Replicate”</a:t>
            </a:r>
          </a:p>
          <a:p>
            <a:pPr marL="685800" lvl="1" indent="-228600">
              <a:buFont typeface="+mj-lt"/>
              <a:buAutoNum type="alphaLcParenR"/>
            </a:pPr>
            <a:r>
              <a:rPr lang="en-US" sz="1200" dirty="0" smtClean="0"/>
              <a:t>Click “Add new Group” if you have another Group you want to add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/>
              <a:t>Select a False Discovery Rate cutoff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/>
              <a:t>Select the minimum # of reads that will align to a locus in order to perform significant testing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/>
              <a:t>Perform quartile normalization (for this demo, choose “No”)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/>
              <a:t>Perform bias correction (for this demo, choose “No”)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 smtClean="0"/>
              <a:t>Click “Execute”</a:t>
            </a:r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933018" y="4327570"/>
            <a:ext cx="3016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2i</a:t>
            </a:r>
            <a:endParaRPr lang="en-US" sz="1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582985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52312" y="0"/>
            <a:ext cx="462498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/>
              <a:t>Cuffdiff</a:t>
            </a:r>
            <a:r>
              <a:rPr lang="en-US" sz="4400" dirty="0" smtClean="0"/>
              <a:t> output files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706101" y="677999"/>
            <a:ext cx="5717406" cy="25615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102395" y="3429000"/>
            <a:ext cx="924817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750932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96766"/>
            <a:ext cx="4629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Transcript differential expression testing output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1156964"/>
            <a:ext cx="9144000" cy="8094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041583"/>
            <a:ext cx="4204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Gene differential expression testing output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3534705"/>
            <a:ext cx="9144000" cy="78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45302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3871" t="5847" r="15355" b="17036"/>
          <a:stretch/>
        </p:blipFill>
        <p:spPr bwMode="auto">
          <a:xfrm>
            <a:off x="653843" y="980221"/>
            <a:ext cx="7826477" cy="5457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6756" y="0"/>
            <a:ext cx="51806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Create genome in IGV</a:t>
            </a:r>
            <a:endParaRPr lang="en-US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390629" y="1136028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1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0629" y="2694392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2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28724" y="3243714"/>
            <a:ext cx="296747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Click on “File”</a:t>
            </a:r>
          </a:p>
          <a:p>
            <a:pPr marL="342900" indent="-342900">
              <a:buAutoNum type="arabicPeriod"/>
            </a:pPr>
            <a:r>
              <a:rPr lang="en-US" dirty="0" smtClean="0"/>
              <a:t>Choose “Import Genome”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76847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76756" y="0"/>
            <a:ext cx="51806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Create genome in IGV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795413" y="706777"/>
            <a:ext cx="5048150" cy="24950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795413" y="4099013"/>
            <a:ext cx="5052962" cy="2497441"/>
          </a:xfrm>
          <a:prstGeom prst="rect">
            <a:avLst/>
          </a:prstGeom>
        </p:spPr>
      </p:pic>
      <p:cxnSp>
        <p:nvCxnSpPr>
          <p:cNvPr id="7" name="Straight Arrow Connector 6"/>
          <p:cNvCxnSpPr>
            <a:stCxn id="4" idx="2"/>
            <a:endCxn id="5" idx="0"/>
          </p:cNvCxnSpPr>
          <p:nvPr/>
        </p:nvCxnSpPr>
        <p:spPr>
          <a:xfrm>
            <a:off x="4319488" y="3201840"/>
            <a:ext cx="2406" cy="8971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Left Brace 7"/>
          <p:cNvSpPr/>
          <p:nvPr/>
        </p:nvSpPr>
        <p:spPr>
          <a:xfrm>
            <a:off x="1795413" y="1183907"/>
            <a:ext cx="181343" cy="587141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e 8"/>
          <p:cNvSpPr/>
          <p:nvPr/>
        </p:nvSpPr>
        <p:spPr>
          <a:xfrm>
            <a:off x="1795412" y="1942698"/>
            <a:ext cx="181343" cy="587141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73768" y="1292811"/>
            <a:ext cx="1032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Required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92395" y="2051602"/>
            <a:ext cx="994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Optional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013026" y="2357764"/>
            <a:ext cx="1986595" cy="258532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Need:</a:t>
            </a:r>
          </a:p>
          <a:p>
            <a:pPr marL="342900" indent="-342900">
              <a:buAutoNum type="arabicPeriod"/>
            </a:pPr>
            <a:r>
              <a:rPr lang="en-US" dirty="0" smtClean="0"/>
              <a:t>FASTA file (required)</a:t>
            </a:r>
          </a:p>
          <a:p>
            <a:endParaRPr lang="en-US" dirty="0"/>
          </a:p>
          <a:p>
            <a:r>
              <a:rPr lang="en-US" dirty="0" smtClean="0"/>
              <a:t>Optional:</a:t>
            </a:r>
          </a:p>
          <a:p>
            <a:pPr marL="342900" indent="-342900">
              <a:buAutoNum type="arabicPeriod"/>
            </a:pPr>
            <a:r>
              <a:rPr lang="en-US" dirty="0" err="1" smtClean="0"/>
              <a:t>Cytoband</a:t>
            </a:r>
            <a:r>
              <a:rPr lang="en-US" dirty="0" smtClean="0"/>
              <a:t> file</a:t>
            </a:r>
          </a:p>
          <a:p>
            <a:pPr marL="342900" indent="-342900">
              <a:buAutoNum type="arabicPeriod"/>
            </a:pPr>
            <a:r>
              <a:rPr lang="en-US" dirty="0" smtClean="0"/>
              <a:t>Gene file (can use GTF)</a:t>
            </a:r>
          </a:p>
          <a:p>
            <a:pPr marL="342900" indent="-342900">
              <a:buAutoNum type="arabicPeriod"/>
            </a:pPr>
            <a:r>
              <a:rPr lang="en-US" dirty="0" smtClean="0"/>
              <a:t>Alias file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071238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724025" y="1357312"/>
            <a:ext cx="5695950" cy="41433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6756" y="0"/>
            <a:ext cx="51806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Create genome in IGV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7786838" y="2877953"/>
            <a:ext cx="1280160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Save the *.genome 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418255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498728"/>
            <a:ext cx="9144000" cy="63610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6756" y="0"/>
            <a:ext cx="51806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Create genome in IGV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08048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 Galaxy icons/colors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23173" y="1585008"/>
            <a:ext cx="2381250" cy="561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13648" y="2187890"/>
            <a:ext cx="2400300" cy="5524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08886" y="2799043"/>
            <a:ext cx="2409825" cy="5429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r="58448"/>
          <a:stretch/>
        </p:blipFill>
        <p:spPr>
          <a:xfrm>
            <a:off x="136961" y="5316103"/>
            <a:ext cx="511415" cy="6153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271059" y="1583702"/>
            <a:ext cx="2257425" cy="34194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751922" y="1577088"/>
            <a:ext cx="2266950" cy="34671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85086" y="3381374"/>
            <a:ext cx="2257425" cy="6667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56572" y="1681329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Queued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645350" y="2279449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Running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645350" y="2885839"/>
            <a:ext cx="1214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Completed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656572" y="3530083"/>
            <a:ext cx="737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Failed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02645" y="1122037"/>
            <a:ext cx="9823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Colors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561798" y="1136523"/>
            <a:ext cx="2220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Download/Save</a:t>
            </a:r>
            <a:endParaRPr lang="en-US" sz="2400" b="1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32885" r="33557"/>
          <a:stretch/>
        </p:blipFill>
        <p:spPr>
          <a:xfrm>
            <a:off x="3046281" y="5299499"/>
            <a:ext cx="413022" cy="61539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59894"/>
          <a:stretch/>
        </p:blipFill>
        <p:spPr>
          <a:xfrm>
            <a:off x="4906156" y="5318750"/>
            <a:ext cx="493615" cy="6153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36961" y="4772344"/>
            <a:ext cx="8468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Icons</a:t>
            </a:r>
            <a:endParaRPr lang="en-US" sz="2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48376" y="5439135"/>
            <a:ext cx="237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Display data in browser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459303" y="5422531"/>
            <a:ext cx="1513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Edit attributes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399771" y="5422531"/>
            <a:ext cx="799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Delete</a:t>
            </a:r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4251809" y="4038499"/>
            <a:ext cx="608949" cy="485375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35138" r="32431"/>
          <a:stretch/>
        </p:blipFill>
        <p:spPr>
          <a:xfrm>
            <a:off x="185086" y="6329963"/>
            <a:ext cx="362395" cy="48422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62649"/>
          <a:stretch/>
        </p:blipFill>
        <p:spPr>
          <a:xfrm>
            <a:off x="1983230" y="6329963"/>
            <a:ext cx="417378" cy="48422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60378" y="6387408"/>
            <a:ext cx="1317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View details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2399507" y="6387408"/>
            <a:ext cx="1852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Run this job again</a:t>
            </a:r>
            <a:endParaRPr lang="en-US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90231"/>
          <a:stretch/>
        </p:blipFill>
        <p:spPr>
          <a:xfrm>
            <a:off x="6327687" y="5361011"/>
            <a:ext cx="401593" cy="52557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81070" r="9465"/>
          <a:stretch/>
        </p:blipFill>
        <p:spPr>
          <a:xfrm>
            <a:off x="6477595" y="6288606"/>
            <a:ext cx="389077" cy="52557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24269" r="64746"/>
          <a:stretch/>
        </p:blipFill>
        <p:spPr>
          <a:xfrm>
            <a:off x="4251809" y="6307856"/>
            <a:ext cx="451564" cy="525579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703373" y="6387408"/>
            <a:ext cx="1769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View in </a:t>
            </a:r>
            <a:r>
              <a:rPr lang="en-US" dirty="0" err="1" smtClean="0"/>
              <a:t>Trackster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866672" y="6366729"/>
            <a:ext cx="1730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Edit dataset tags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6751922" y="5439134"/>
            <a:ext cx="2379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Edit dataset annotation</a:t>
            </a:r>
            <a:endParaRPr lang="en-US" dirty="0"/>
          </a:p>
        </p:txBody>
      </p:sp>
      <p:sp>
        <p:nvSpPr>
          <p:cNvPr id="33" name="Oval 32"/>
          <p:cNvSpPr/>
          <p:nvPr/>
        </p:nvSpPr>
        <p:spPr>
          <a:xfrm>
            <a:off x="6672134" y="4104272"/>
            <a:ext cx="1807723" cy="1054869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70372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3806" t="5746" r="15096" b="16935"/>
          <a:stretch/>
        </p:blipFill>
        <p:spPr bwMode="auto">
          <a:xfrm>
            <a:off x="712269" y="1091173"/>
            <a:ext cx="7518061" cy="523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4843" y="0"/>
            <a:ext cx="73615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Load aligned BAM files into IGV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438754" y="1155278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1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8754" y="1411140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2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5802" y="4004110"/>
            <a:ext cx="6143926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Click “File”</a:t>
            </a:r>
          </a:p>
          <a:p>
            <a:pPr marL="342900" indent="-342900">
              <a:buAutoNum type="arabicPeriod"/>
            </a:pPr>
            <a:r>
              <a:rPr lang="en-US" dirty="0" smtClean="0"/>
              <a:t>Choose “Load from File”</a:t>
            </a:r>
          </a:p>
          <a:p>
            <a:pPr marL="342900" indent="-342900">
              <a:buAutoNum type="arabicPeriod"/>
            </a:pPr>
            <a:r>
              <a:rPr lang="en-US" dirty="0" smtClean="0"/>
              <a:t>Choose *.bam files (*.</a:t>
            </a:r>
            <a:r>
              <a:rPr lang="en-US" dirty="0" err="1" smtClean="0"/>
              <a:t>bai</a:t>
            </a:r>
            <a:r>
              <a:rPr lang="en-US" dirty="0" smtClean="0"/>
              <a:t> files need to be in the same folder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254957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94162" y="768861"/>
            <a:ext cx="8755684" cy="60909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71483" y="-580"/>
            <a:ext cx="10010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IGV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448223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and web links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err="1" smtClean="0"/>
              <a:t>TopHat</a:t>
            </a:r>
            <a:endParaRPr lang="en-US" dirty="0" smtClean="0"/>
          </a:p>
          <a:p>
            <a:pPr lvl="1"/>
            <a:r>
              <a:rPr lang="en-US" dirty="0" err="1"/>
              <a:t>Trapnell</a:t>
            </a:r>
            <a:r>
              <a:rPr lang="en-US" dirty="0"/>
              <a:t> C, </a:t>
            </a:r>
            <a:r>
              <a:rPr lang="en-US" dirty="0" err="1"/>
              <a:t>Pachter</a:t>
            </a:r>
            <a:r>
              <a:rPr lang="en-US" dirty="0"/>
              <a:t> L, </a:t>
            </a:r>
            <a:r>
              <a:rPr lang="en-US" dirty="0" err="1"/>
              <a:t>Salzberg</a:t>
            </a:r>
            <a:r>
              <a:rPr lang="en-US" dirty="0"/>
              <a:t> SL. </a:t>
            </a:r>
            <a:r>
              <a:rPr lang="en-US" b="1" dirty="0" err="1">
                <a:hlinkClick r:id="rId2"/>
              </a:rPr>
              <a:t>TopHat</a:t>
            </a:r>
            <a:r>
              <a:rPr lang="en-US" b="1" dirty="0">
                <a:hlinkClick r:id="rId2"/>
              </a:rPr>
              <a:t>: discovering splice junctions with RNA-</a:t>
            </a:r>
            <a:r>
              <a:rPr lang="en-US" b="1" dirty="0" err="1">
                <a:hlinkClick r:id="rId2"/>
              </a:rPr>
              <a:t>Seq</a:t>
            </a:r>
            <a:r>
              <a:rPr lang="en-US" dirty="0" err="1"/>
              <a:t>.</a:t>
            </a:r>
            <a:r>
              <a:rPr lang="en-US" i="1" dirty="0" err="1">
                <a:hlinkClick r:id="rId3"/>
              </a:rPr>
              <a:t>Bioinformatics</a:t>
            </a:r>
            <a:r>
              <a:rPr lang="en-US" dirty="0"/>
              <a:t> </a:t>
            </a:r>
            <a:r>
              <a:rPr lang="en-US" dirty="0" smtClean="0"/>
              <a:t>doi:10.1093/bioinformatics/btp120</a:t>
            </a:r>
          </a:p>
          <a:p>
            <a:pPr lvl="1"/>
            <a:r>
              <a:rPr lang="en-US" dirty="0" smtClean="0">
                <a:hlinkClick r:id="rId4"/>
              </a:rPr>
              <a:t>http</a:t>
            </a:r>
            <a:r>
              <a:rPr lang="en-US" dirty="0">
                <a:hlinkClick r:id="rId4"/>
              </a:rPr>
              <a:t>://tophat.cbcb.umd.edu/</a:t>
            </a:r>
            <a:endParaRPr lang="en-US" dirty="0" smtClean="0"/>
          </a:p>
          <a:p>
            <a:r>
              <a:rPr lang="en-US" dirty="0" smtClean="0"/>
              <a:t>Bowtie</a:t>
            </a:r>
          </a:p>
          <a:p>
            <a:pPr lvl="1"/>
            <a:r>
              <a:rPr lang="en-US" dirty="0" err="1"/>
              <a:t>Langmead</a:t>
            </a:r>
            <a:r>
              <a:rPr lang="en-US" dirty="0"/>
              <a:t> B, </a:t>
            </a:r>
            <a:r>
              <a:rPr lang="en-US" dirty="0" err="1"/>
              <a:t>Trapnell</a:t>
            </a:r>
            <a:r>
              <a:rPr lang="en-US" dirty="0"/>
              <a:t> C, Pop M, </a:t>
            </a:r>
            <a:r>
              <a:rPr lang="en-US" dirty="0" err="1"/>
              <a:t>Salzberg</a:t>
            </a:r>
            <a:r>
              <a:rPr lang="en-US" dirty="0"/>
              <a:t> SL. </a:t>
            </a:r>
            <a:r>
              <a:rPr lang="en-US" dirty="0">
                <a:hlinkClick r:id="rId5"/>
              </a:rPr>
              <a:t>Ultrafast and memory-efficient alignment of short DNA sequences to the human genome</a:t>
            </a:r>
            <a:r>
              <a:rPr lang="en-US" dirty="0"/>
              <a:t>. </a:t>
            </a:r>
            <a:r>
              <a:rPr lang="en-US" i="1" dirty="0">
                <a:hlinkClick r:id="rId6"/>
              </a:rPr>
              <a:t>Genome </a:t>
            </a:r>
            <a:r>
              <a:rPr lang="en-US" i="1" dirty="0" err="1">
                <a:hlinkClick r:id="rId6"/>
              </a:rPr>
              <a:t>Biol</a:t>
            </a:r>
            <a:r>
              <a:rPr lang="en-US" dirty="0"/>
              <a:t> 10:R25.</a:t>
            </a:r>
            <a:endParaRPr lang="en-US" dirty="0" smtClean="0"/>
          </a:p>
          <a:p>
            <a:pPr lvl="1"/>
            <a:r>
              <a:rPr lang="en-US" dirty="0">
                <a:hlinkClick r:id="rId7"/>
              </a:rPr>
              <a:t>http://bowtie-bio.sourceforge.net/index.shtml</a:t>
            </a:r>
            <a:endParaRPr lang="en-US" dirty="0" smtClean="0"/>
          </a:p>
          <a:p>
            <a:r>
              <a:rPr lang="en-US" dirty="0" smtClean="0"/>
              <a:t>Cufflinks</a:t>
            </a:r>
          </a:p>
          <a:p>
            <a:pPr lvl="1"/>
            <a:r>
              <a:rPr lang="en-US" dirty="0" err="1"/>
              <a:t>Trapnell</a:t>
            </a:r>
            <a:r>
              <a:rPr lang="en-US" dirty="0"/>
              <a:t> C, Williams BA, </a:t>
            </a:r>
            <a:r>
              <a:rPr lang="en-US" dirty="0" err="1"/>
              <a:t>Pertea</a:t>
            </a:r>
            <a:r>
              <a:rPr lang="en-US" dirty="0"/>
              <a:t> G, </a:t>
            </a:r>
            <a:r>
              <a:rPr lang="en-US" dirty="0" err="1"/>
              <a:t>Mortazavi</a:t>
            </a:r>
            <a:r>
              <a:rPr lang="en-US" dirty="0"/>
              <a:t> AM, Kwan G, van </a:t>
            </a:r>
            <a:r>
              <a:rPr lang="en-US" dirty="0" err="1"/>
              <a:t>Baren</a:t>
            </a:r>
            <a:r>
              <a:rPr lang="en-US" dirty="0"/>
              <a:t> MJ, </a:t>
            </a:r>
            <a:r>
              <a:rPr lang="en-US" dirty="0" err="1"/>
              <a:t>Salzberg</a:t>
            </a:r>
            <a:r>
              <a:rPr lang="en-US" dirty="0"/>
              <a:t> SL, </a:t>
            </a:r>
            <a:r>
              <a:rPr lang="en-US" dirty="0" err="1"/>
              <a:t>Wold</a:t>
            </a:r>
            <a:r>
              <a:rPr lang="en-US" dirty="0"/>
              <a:t> B, </a:t>
            </a:r>
            <a:r>
              <a:rPr lang="en-US" dirty="0" err="1"/>
              <a:t>Pachter</a:t>
            </a:r>
            <a:r>
              <a:rPr lang="en-US" dirty="0"/>
              <a:t> L.</a:t>
            </a:r>
            <a:r>
              <a:rPr lang="en-US" b="1" dirty="0"/>
              <a:t> </a:t>
            </a:r>
            <a:r>
              <a:rPr lang="en-US" b="1" dirty="0">
                <a:hlinkClick r:id="rId8"/>
              </a:rPr>
              <a:t>Transcript assembly and quantification by RNA-</a:t>
            </a:r>
            <a:r>
              <a:rPr lang="en-US" b="1" dirty="0" err="1">
                <a:hlinkClick r:id="rId8"/>
              </a:rPr>
              <a:t>Seq</a:t>
            </a:r>
            <a:r>
              <a:rPr lang="en-US" b="1" dirty="0">
                <a:hlinkClick r:id="rId8"/>
              </a:rPr>
              <a:t> reveals </a:t>
            </a:r>
            <a:r>
              <a:rPr lang="en-US" b="1" dirty="0" err="1">
                <a:hlinkClick r:id="rId8"/>
              </a:rPr>
              <a:t>unannotated</a:t>
            </a:r>
            <a:r>
              <a:rPr lang="en-US" b="1" dirty="0">
                <a:hlinkClick r:id="rId8"/>
              </a:rPr>
              <a:t> transcripts and isoform switching during cell differentiation</a:t>
            </a:r>
            <a:r>
              <a:rPr lang="en-US" dirty="0"/>
              <a:t> </a:t>
            </a:r>
            <a:r>
              <a:rPr lang="en-US" i="1" dirty="0" smtClean="0">
                <a:hlinkClick r:id="rId9"/>
              </a:rPr>
              <a:t>Nature </a:t>
            </a:r>
            <a:r>
              <a:rPr lang="en-US" i="1" dirty="0">
                <a:hlinkClick r:id="rId9"/>
              </a:rPr>
              <a:t>Biotechnology</a:t>
            </a:r>
            <a:r>
              <a:rPr lang="en-US" dirty="0"/>
              <a:t> </a:t>
            </a:r>
            <a:r>
              <a:rPr lang="en-US" dirty="0" smtClean="0"/>
              <a:t>doi:10.1038/nbt.1621</a:t>
            </a:r>
          </a:p>
          <a:p>
            <a:pPr lvl="1"/>
            <a:r>
              <a:rPr lang="en-US" dirty="0"/>
              <a:t>Roberts A, </a:t>
            </a:r>
            <a:r>
              <a:rPr lang="en-US" dirty="0" err="1"/>
              <a:t>Trapnell</a:t>
            </a:r>
            <a:r>
              <a:rPr lang="en-US" dirty="0"/>
              <a:t> C, </a:t>
            </a:r>
            <a:r>
              <a:rPr lang="en-US" dirty="0" err="1"/>
              <a:t>Donaghey</a:t>
            </a:r>
            <a:r>
              <a:rPr lang="en-US" dirty="0"/>
              <a:t> J, </a:t>
            </a:r>
            <a:r>
              <a:rPr lang="en-US" dirty="0" err="1"/>
              <a:t>Rinn</a:t>
            </a:r>
            <a:r>
              <a:rPr lang="en-US" dirty="0"/>
              <a:t> JL, </a:t>
            </a:r>
            <a:r>
              <a:rPr lang="en-US" dirty="0" err="1"/>
              <a:t>Pachter</a:t>
            </a:r>
            <a:r>
              <a:rPr lang="en-US" dirty="0"/>
              <a:t> L.</a:t>
            </a:r>
            <a:r>
              <a:rPr lang="en-US" b="1" dirty="0"/>
              <a:t> </a:t>
            </a:r>
            <a:r>
              <a:rPr lang="en-US" b="1" dirty="0">
                <a:hlinkClick r:id="rId10"/>
              </a:rPr>
              <a:t>Improving RNA-</a:t>
            </a:r>
            <a:r>
              <a:rPr lang="en-US" b="1" dirty="0" err="1">
                <a:hlinkClick r:id="rId10"/>
              </a:rPr>
              <a:t>Seq</a:t>
            </a:r>
            <a:r>
              <a:rPr lang="en-US" b="1" dirty="0">
                <a:hlinkClick r:id="rId10"/>
              </a:rPr>
              <a:t> expression estimates by correcting for fragment bias</a:t>
            </a:r>
            <a:r>
              <a:rPr lang="en-US" dirty="0"/>
              <a:t> </a:t>
            </a:r>
            <a:r>
              <a:rPr lang="en-US" i="1" dirty="0" smtClean="0">
                <a:hlinkClick r:id="rId11"/>
              </a:rPr>
              <a:t>Genome </a:t>
            </a:r>
            <a:r>
              <a:rPr lang="en-US" i="1" dirty="0">
                <a:hlinkClick r:id="rId11"/>
              </a:rPr>
              <a:t>Biology</a:t>
            </a:r>
            <a:r>
              <a:rPr lang="en-US" dirty="0"/>
              <a:t> </a:t>
            </a:r>
            <a:r>
              <a:rPr lang="en-US" dirty="0" smtClean="0"/>
              <a:t>doi:10.1186/gb-2011-12-3-r22</a:t>
            </a:r>
          </a:p>
          <a:p>
            <a:pPr lvl="1"/>
            <a:r>
              <a:rPr lang="en-US" dirty="0"/>
              <a:t>Roberts A, Pimentel H, </a:t>
            </a:r>
            <a:r>
              <a:rPr lang="en-US" dirty="0" err="1"/>
              <a:t>Trapnell</a:t>
            </a:r>
            <a:r>
              <a:rPr lang="en-US" dirty="0"/>
              <a:t> C, </a:t>
            </a:r>
            <a:r>
              <a:rPr lang="en-US" dirty="0" err="1"/>
              <a:t>Pachter</a:t>
            </a:r>
            <a:r>
              <a:rPr lang="en-US" dirty="0"/>
              <a:t> </a:t>
            </a:r>
            <a:r>
              <a:rPr lang="en-US" dirty="0" err="1"/>
              <a:t>L.</a:t>
            </a:r>
            <a:r>
              <a:rPr lang="en-US" b="1" dirty="0" err="1">
                <a:hlinkClick r:id="rId12"/>
              </a:rPr>
              <a:t>Identification</a:t>
            </a:r>
            <a:r>
              <a:rPr lang="en-US" b="1" dirty="0">
                <a:hlinkClick r:id="rId12"/>
              </a:rPr>
              <a:t> of novel transcripts in annotated genomes using RNA-</a:t>
            </a:r>
            <a:r>
              <a:rPr lang="en-US" b="1" dirty="0" err="1">
                <a:hlinkClick r:id="rId12"/>
              </a:rPr>
              <a:t>Seq</a:t>
            </a:r>
            <a:r>
              <a:rPr lang="en-US" dirty="0"/>
              <a:t> </a:t>
            </a:r>
            <a:r>
              <a:rPr lang="en-US" i="1" dirty="0" smtClean="0">
                <a:hlinkClick r:id="rId3"/>
              </a:rPr>
              <a:t>Bioinformatics</a:t>
            </a:r>
            <a:r>
              <a:rPr lang="en-US" dirty="0"/>
              <a:t> doi:10.1093/bioinformatics/btr355</a:t>
            </a:r>
            <a:endParaRPr lang="en-US" dirty="0" smtClean="0">
              <a:hlinkClick r:id="rId13"/>
            </a:endParaRPr>
          </a:p>
          <a:p>
            <a:pPr lvl="1"/>
            <a:r>
              <a:rPr lang="en-US" dirty="0" smtClean="0">
                <a:hlinkClick r:id="rId13"/>
              </a:rPr>
              <a:t>http</a:t>
            </a:r>
            <a:r>
              <a:rPr lang="en-US" dirty="0">
                <a:hlinkClick r:id="rId13"/>
              </a:rPr>
              <a:t>://cufflinks.cbcb.umd.edu/</a:t>
            </a:r>
            <a:endParaRPr lang="en-US" dirty="0" smtClean="0"/>
          </a:p>
          <a:p>
            <a:r>
              <a:rPr lang="en-US" dirty="0" err="1" smtClean="0"/>
              <a:t>TopHat</a:t>
            </a:r>
            <a:r>
              <a:rPr lang="en-US" dirty="0" smtClean="0"/>
              <a:t> and Cufflinks protocol</a:t>
            </a:r>
          </a:p>
          <a:p>
            <a:pPr lvl="1"/>
            <a:r>
              <a:rPr lang="en-US" dirty="0" err="1" smtClean="0"/>
              <a:t>Trapnell</a:t>
            </a:r>
            <a:r>
              <a:rPr lang="en-US" dirty="0" smtClean="0"/>
              <a:t> C, Roberts A, Goff L, </a:t>
            </a:r>
            <a:r>
              <a:rPr lang="en-US" dirty="0" err="1" smtClean="0"/>
              <a:t>Pertea</a:t>
            </a:r>
            <a:r>
              <a:rPr lang="en-US" dirty="0" smtClean="0"/>
              <a:t> G, Kim D, Kelley DR, Pimentel H, </a:t>
            </a:r>
            <a:r>
              <a:rPr lang="en-US" dirty="0" err="1" smtClean="0"/>
              <a:t>Salzberg</a:t>
            </a:r>
            <a:r>
              <a:rPr lang="en-US" dirty="0" smtClean="0"/>
              <a:t> SL, </a:t>
            </a:r>
            <a:r>
              <a:rPr lang="en-US" dirty="0" err="1" smtClean="0"/>
              <a:t>Rinn</a:t>
            </a:r>
            <a:r>
              <a:rPr lang="en-US" dirty="0" smtClean="0"/>
              <a:t> JL, </a:t>
            </a:r>
            <a:r>
              <a:rPr lang="en-US" dirty="0" err="1" smtClean="0"/>
              <a:t>Pachter</a:t>
            </a:r>
            <a:r>
              <a:rPr lang="en-US" dirty="0" smtClean="0"/>
              <a:t> L.  </a:t>
            </a:r>
            <a:r>
              <a:rPr lang="en-US" b="1" dirty="0" smtClean="0">
                <a:hlinkClick r:id="rId14"/>
              </a:rPr>
              <a:t>Differential gene and transcript expression analysis of RNA-</a:t>
            </a:r>
            <a:r>
              <a:rPr lang="en-US" b="1" dirty="0" err="1" smtClean="0">
                <a:hlinkClick r:id="rId14"/>
              </a:rPr>
              <a:t>seq</a:t>
            </a:r>
            <a:r>
              <a:rPr lang="en-US" b="1" dirty="0" smtClean="0">
                <a:hlinkClick r:id="rId14"/>
              </a:rPr>
              <a:t> experiments with </a:t>
            </a:r>
            <a:r>
              <a:rPr lang="en-US" b="1" dirty="0" err="1" smtClean="0">
                <a:hlinkClick r:id="rId14"/>
              </a:rPr>
              <a:t>TopHat</a:t>
            </a:r>
            <a:r>
              <a:rPr lang="en-US" b="1" dirty="0" smtClean="0">
                <a:hlinkClick r:id="rId14"/>
              </a:rPr>
              <a:t> and Cufflinks</a:t>
            </a:r>
            <a:r>
              <a:rPr lang="en-US" b="1" dirty="0" smtClean="0"/>
              <a:t> </a:t>
            </a:r>
            <a:r>
              <a:rPr lang="en-US" dirty="0" smtClean="0">
                <a:hlinkClick r:id="rId15"/>
              </a:rPr>
              <a:t>Nature Protocols</a:t>
            </a:r>
            <a:r>
              <a:rPr lang="en-US" dirty="0" smtClean="0"/>
              <a:t> </a:t>
            </a:r>
            <a:r>
              <a:rPr lang="en-US" b="1" dirty="0" smtClean="0"/>
              <a:t>7</a:t>
            </a:r>
            <a:r>
              <a:rPr lang="en-US" dirty="0" smtClean="0"/>
              <a:t>, 562-578 (2012) doi:10.1038/nprot.2012.016</a:t>
            </a:r>
          </a:p>
          <a:p>
            <a:r>
              <a:rPr lang="en-US" dirty="0" smtClean="0"/>
              <a:t>IGV</a:t>
            </a:r>
          </a:p>
          <a:p>
            <a:pPr lvl="1"/>
            <a:r>
              <a:rPr lang="en-US" dirty="0">
                <a:hlinkClick r:id="rId16"/>
              </a:rPr>
              <a:t>http://www.broadinstitute.org/igv/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971192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Thanks!  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Contact info:</a:t>
            </a:r>
          </a:p>
          <a:p>
            <a:pPr marL="0" indent="0">
              <a:buNone/>
            </a:pPr>
            <a:r>
              <a:rPr lang="en-US" dirty="0" smtClean="0"/>
              <a:t>David K. Crossman, Ph.D.</a:t>
            </a:r>
          </a:p>
          <a:p>
            <a:pPr marL="0" indent="0">
              <a:buNone/>
            </a:pPr>
            <a:r>
              <a:rPr lang="en-US" dirty="0" smtClean="0"/>
              <a:t>Bioinformatics Director</a:t>
            </a:r>
          </a:p>
          <a:p>
            <a:pPr marL="0" indent="0">
              <a:buNone/>
            </a:pPr>
            <a:r>
              <a:rPr lang="en-US" dirty="0" smtClean="0"/>
              <a:t>Heflin Center for Genomic Science</a:t>
            </a:r>
          </a:p>
          <a:p>
            <a:pPr marL="0" indent="0">
              <a:buNone/>
            </a:pPr>
            <a:r>
              <a:rPr lang="en-US" dirty="0" smtClean="0"/>
              <a:t>University of Alabama at Birmingham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http://www.heflingenetics.uab.edu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hlinkClick r:id="rId3"/>
              </a:rPr>
              <a:t>dkcrossm@uab.edu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78980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Edit files in History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27334" y="3464510"/>
            <a:ext cx="2247900" cy="628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966534" y="1913941"/>
            <a:ext cx="3159690" cy="37297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686801" y="3454985"/>
            <a:ext cx="2219325" cy="647700"/>
          </a:xfrm>
          <a:prstGeom prst="rect">
            <a:avLst/>
          </a:prstGeom>
        </p:spPr>
      </p:pic>
      <p:cxnSp>
        <p:nvCxnSpPr>
          <p:cNvPr id="7" name="Straight Arrow Connector 6"/>
          <p:cNvCxnSpPr>
            <a:stCxn id="3" idx="3"/>
            <a:endCxn id="4" idx="1"/>
          </p:cNvCxnSpPr>
          <p:nvPr/>
        </p:nvCxnSpPr>
        <p:spPr>
          <a:xfrm>
            <a:off x="2375234" y="3778835"/>
            <a:ext cx="5913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>
          <a:xfrm>
            <a:off x="6126224" y="3778835"/>
            <a:ext cx="56057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042611" y="213680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*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5855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Upload/Import Data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25141" y="1227221"/>
            <a:ext cx="1905790" cy="56110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194648" y="1356302"/>
            <a:ext cx="6756845" cy="5352909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5141" y="1417638"/>
            <a:ext cx="539002" cy="237907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63631" y="1588170"/>
            <a:ext cx="1366787" cy="356135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>
            <a:stCxn id="7" idx="6"/>
          </p:cNvCxnSpPr>
          <p:nvPr/>
        </p:nvCxnSpPr>
        <p:spPr>
          <a:xfrm flipV="1">
            <a:off x="1530418" y="1655545"/>
            <a:ext cx="664230" cy="110693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32536" y="1217802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1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79152" y="1517045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2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96331" y="1657156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3a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24727" y="2028804"/>
            <a:ext cx="4716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3b-1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14207" y="2537339"/>
            <a:ext cx="4716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3b-2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16655" y="4032757"/>
            <a:ext cx="4716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3b-3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06102" y="6140924"/>
            <a:ext cx="327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3c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74449" y="6432212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3d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4408" y="2675838"/>
            <a:ext cx="3255891" cy="2862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Click “Get Data”</a:t>
            </a:r>
          </a:p>
          <a:p>
            <a:pPr marL="342900" indent="-342900">
              <a:buAutoNum type="arabicPeriod"/>
            </a:pPr>
            <a:r>
              <a:rPr lang="en-US" dirty="0" smtClean="0"/>
              <a:t>Click “Upload File”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Boxes to be aware of: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 smtClean="0"/>
              <a:t>File Format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 smtClean="0"/>
              <a:t>File to be uploaded:</a:t>
            </a:r>
          </a:p>
          <a:p>
            <a:pPr marL="1257300" lvl="2" indent="-342900">
              <a:buFont typeface="+mj-lt"/>
              <a:buAutoNum type="arabicParenR"/>
            </a:pPr>
            <a:r>
              <a:rPr lang="en-US" dirty="0" smtClean="0"/>
              <a:t>File from computer</a:t>
            </a:r>
          </a:p>
          <a:p>
            <a:pPr marL="1257300" lvl="2" indent="-342900">
              <a:buFont typeface="+mj-lt"/>
              <a:buAutoNum type="arabicParenR"/>
            </a:pPr>
            <a:r>
              <a:rPr lang="en-US" dirty="0" smtClean="0"/>
              <a:t>URL/text</a:t>
            </a:r>
          </a:p>
          <a:p>
            <a:pPr marL="1257300" lvl="2" indent="-342900">
              <a:buFont typeface="+mj-lt"/>
              <a:buAutoNum type="arabicParenR"/>
            </a:pPr>
            <a:r>
              <a:rPr lang="en-US" dirty="0" smtClean="0"/>
              <a:t>FTP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 smtClean="0"/>
              <a:t>Genome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Click “Execute”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94422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862137" y="496138"/>
            <a:ext cx="5419725" cy="4762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995486" y="1355032"/>
            <a:ext cx="5153025" cy="18383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2688687"/>
            <a:ext cx="9144000" cy="4175683"/>
          </a:xfrm>
          <a:prstGeom prst="rect">
            <a:avLst/>
          </a:prstGeom>
        </p:spPr>
      </p:pic>
      <p:cxnSp>
        <p:nvCxnSpPr>
          <p:cNvPr id="7" name="Straight Arrow Connector 6"/>
          <p:cNvCxnSpPr>
            <a:stCxn id="12" idx="4"/>
            <a:endCxn id="11" idx="0"/>
          </p:cNvCxnSpPr>
          <p:nvPr/>
        </p:nvCxnSpPr>
        <p:spPr>
          <a:xfrm>
            <a:off x="4416397" y="874538"/>
            <a:ext cx="1600" cy="8320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214962" y="-79305"/>
            <a:ext cx="2714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Shared Data</a:t>
            </a:r>
            <a:endParaRPr lang="en-US" sz="4000" dirty="0"/>
          </a:p>
        </p:txBody>
      </p:sp>
      <p:sp>
        <p:nvSpPr>
          <p:cNvPr id="11" name="Oval 10"/>
          <p:cNvSpPr/>
          <p:nvPr/>
        </p:nvSpPr>
        <p:spPr>
          <a:xfrm>
            <a:off x="3840481" y="1706614"/>
            <a:ext cx="1155032" cy="343807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838881" y="530731"/>
            <a:ext cx="1155032" cy="343807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>
            <a:stCxn id="11" idx="4"/>
          </p:cNvCxnSpPr>
          <p:nvPr/>
        </p:nvCxnSpPr>
        <p:spPr>
          <a:xfrm flipH="1">
            <a:off x="1607419" y="2050421"/>
            <a:ext cx="2810578" cy="6382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843056" y="82639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1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45316" y="1740017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571" y="242581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54218" y="3549467"/>
            <a:ext cx="3494293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Click on “Shared Data” (located on top toolbar)</a:t>
            </a:r>
          </a:p>
          <a:p>
            <a:pPr marL="342900" indent="-342900">
              <a:buAutoNum type="arabicPeriod"/>
            </a:pPr>
            <a:r>
              <a:rPr lang="en-US" dirty="0" smtClean="0"/>
              <a:t>Drop down box appears; click on “Data Libraries”</a:t>
            </a:r>
          </a:p>
          <a:p>
            <a:pPr marL="342900" indent="-342900">
              <a:buAutoNum type="arabicPeriod"/>
            </a:pPr>
            <a:r>
              <a:rPr lang="en-US" dirty="0" smtClean="0"/>
              <a:t>Will see this Data Library.  Click on it to expand (as shown)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70337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Import Shared Data to Current History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1585193"/>
            <a:ext cx="9144000" cy="17433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308194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1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5241" y="3076918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2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543067" y="3470712"/>
            <a:ext cx="2390775" cy="33623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79853" y="3506317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3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33996" y="4413210"/>
            <a:ext cx="4810004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Check boxes of files you want to import</a:t>
            </a:r>
          </a:p>
          <a:p>
            <a:pPr marL="342900" indent="-342900">
              <a:buAutoNum type="arabicPeriod"/>
            </a:pPr>
            <a:r>
              <a:rPr lang="en-US" dirty="0" smtClean="0"/>
              <a:t>Choose “Import to current history” and then click “Go”</a:t>
            </a:r>
          </a:p>
          <a:p>
            <a:pPr marL="342900" indent="-342900">
              <a:buAutoNum type="arabicPeriod"/>
            </a:pPr>
            <a:r>
              <a:rPr lang="en-US" dirty="0" smtClean="0"/>
              <a:t>Will see the files in the right-hand pane of the Galaxy window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79637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 Control of raw </a:t>
            </a:r>
            <a:r>
              <a:rPr lang="en-US" dirty="0" err="1" smtClean="0"/>
              <a:t>fastq</a:t>
            </a:r>
            <a:r>
              <a:rPr lang="en-US" dirty="0" smtClean="0"/>
              <a:t> reads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1283718"/>
            <a:ext cx="2381250" cy="43338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r="24316"/>
          <a:stretch/>
        </p:blipFill>
        <p:spPr>
          <a:xfrm>
            <a:off x="2885809" y="1283718"/>
            <a:ext cx="5536295" cy="18934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r="23684"/>
          <a:stretch/>
        </p:blipFill>
        <p:spPr>
          <a:xfrm>
            <a:off x="2885809" y="3492349"/>
            <a:ext cx="6252529" cy="2125244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0" y="1578543"/>
            <a:ext cx="1838425" cy="346510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0" y="2056598"/>
            <a:ext cx="1934678" cy="455595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stCxn id="8" idx="6"/>
            <a:endCxn id="5" idx="1"/>
          </p:cNvCxnSpPr>
          <p:nvPr/>
        </p:nvCxnSpPr>
        <p:spPr>
          <a:xfrm flipV="1">
            <a:off x="1934678" y="2230445"/>
            <a:ext cx="951131" cy="5395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2"/>
          </p:cNvCxnSpPr>
          <p:nvPr/>
        </p:nvCxnSpPr>
        <p:spPr>
          <a:xfrm>
            <a:off x="5653957" y="3177171"/>
            <a:ext cx="0" cy="4034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861007" y="1578543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1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34678" y="2007942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45177" y="130154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3a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48509" y="3517487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accent1"/>
                </a:solidFill>
              </a:rPr>
              <a:t>3b</a:t>
            </a:r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74452" y="5425809"/>
            <a:ext cx="4286879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200" dirty="0" smtClean="0"/>
              <a:t>Click on “NGS: QC and manipulation”</a:t>
            </a:r>
          </a:p>
          <a:p>
            <a:pPr marL="342900" indent="-342900">
              <a:buAutoNum type="arabicPeriod"/>
            </a:pPr>
            <a:r>
              <a:rPr lang="en-US" sz="1200" dirty="0" smtClean="0"/>
              <a:t>Click on “</a:t>
            </a:r>
            <a:r>
              <a:rPr lang="en-US" sz="1200" dirty="0" err="1" smtClean="0"/>
              <a:t>Fastqc</a:t>
            </a:r>
            <a:r>
              <a:rPr lang="en-US" sz="1200" dirty="0" smtClean="0"/>
              <a:t>: </a:t>
            </a:r>
            <a:r>
              <a:rPr lang="en-US" sz="1200" dirty="0" err="1" smtClean="0"/>
              <a:t>Fastqc</a:t>
            </a:r>
            <a:r>
              <a:rPr lang="en-US" sz="1200" dirty="0" smtClean="0"/>
              <a:t> QC</a:t>
            </a:r>
          </a:p>
          <a:p>
            <a:pPr marL="342900" indent="-342900">
              <a:buAutoNum type="arabicPeriod"/>
            </a:pPr>
            <a:r>
              <a:rPr lang="en-US" sz="1200" dirty="0" smtClean="0"/>
              <a:t>Select options: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200" dirty="0" smtClean="0"/>
              <a:t>This is what the window looks like when first opened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200" dirty="0" smtClean="0"/>
              <a:t>Choose </a:t>
            </a:r>
            <a:r>
              <a:rPr lang="en-US" sz="1200" dirty="0" err="1" smtClean="0"/>
              <a:t>fastq</a:t>
            </a:r>
            <a:r>
              <a:rPr lang="en-US" sz="1200" dirty="0" smtClean="0"/>
              <a:t> file and give it a useful name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/>
              <a:t>Click “Execute”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200" dirty="0" smtClean="0"/>
              <a:t>Do the exact same thing for the other 3 </a:t>
            </a:r>
            <a:r>
              <a:rPr lang="en-US" sz="1200" dirty="0" err="1" smtClean="0"/>
              <a:t>fastq</a:t>
            </a:r>
            <a:r>
              <a:rPr lang="en-US" sz="1200" dirty="0" smtClean="0"/>
              <a:t> files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3543824" y="532723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74452" y="3954379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30908" y="4349015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53298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915941" y="724416"/>
            <a:ext cx="3208809" cy="61335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47514" y="-580"/>
            <a:ext cx="52411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/>
              <a:t>FastQC</a:t>
            </a:r>
            <a:r>
              <a:rPr lang="en-US" sz="4400" dirty="0" smtClean="0"/>
              <a:t> Output Report</a:t>
            </a:r>
            <a:endParaRPr lang="en-US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75554" y="2691558"/>
            <a:ext cx="2666819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This data looks awful because this is filtered data from a much larger </a:t>
            </a:r>
            <a:r>
              <a:rPr lang="en-US" dirty="0" err="1" smtClean="0"/>
              <a:t>fastq</a:t>
            </a:r>
            <a:r>
              <a:rPr lang="en-US" dirty="0" smtClean="0"/>
              <a:t> file.  Better results when using entire file!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998546" y="1192361"/>
            <a:ext cx="2390775" cy="51435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697128" y="3474709"/>
            <a:ext cx="356135" cy="350138"/>
          </a:xfrm>
          <a:prstGeom prst="ellipse">
            <a:avLst/>
          </a:pr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stCxn id="8" idx="6"/>
            <a:endCxn id="3" idx="1"/>
          </p:cNvCxnSpPr>
          <p:nvPr/>
        </p:nvCxnSpPr>
        <p:spPr>
          <a:xfrm>
            <a:off x="5053263" y="3649778"/>
            <a:ext cx="862678" cy="1414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18132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1424</TotalTime>
  <Words>1616</Words>
  <Application>Microsoft Macintosh PowerPoint</Application>
  <PresentationFormat>On-screen Show (4:3)</PresentationFormat>
  <Paragraphs>271</Paragraphs>
  <Slides>33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WS9: RNA-Seq Analysis with Galaxy (non-model organism )</vt:lpstr>
      <vt:lpstr>Galaxy Splash Page</vt:lpstr>
      <vt:lpstr>Random Galaxy icons/colors</vt:lpstr>
      <vt:lpstr>Edit files in History</vt:lpstr>
      <vt:lpstr>Upload/Import Data</vt:lpstr>
      <vt:lpstr>Slide 6</vt:lpstr>
      <vt:lpstr>Import Shared Data to Current History</vt:lpstr>
      <vt:lpstr>Quality Control of raw fastq reads</vt:lpstr>
      <vt:lpstr>Slide 9</vt:lpstr>
      <vt:lpstr>RNA-Seq Analysis Pipeline</vt:lpstr>
      <vt:lpstr>TopHat</vt:lpstr>
      <vt:lpstr>TopHat</vt:lpstr>
      <vt:lpstr>Note about FASTA files not already indexed in Galaxy</vt:lpstr>
      <vt:lpstr>Slide 14</vt:lpstr>
      <vt:lpstr>Cufflinks</vt:lpstr>
      <vt:lpstr>Cufflinks</vt:lpstr>
      <vt:lpstr>Note about GTF files for Cuff*</vt:lpstr>
      <vt:lpstr>Slide 18</vt:lpstr>
      <vt:lpstr>Cuffmerge</vt:lpstr>
      <vt:lpstr>Cuffmerge</vt:lpstr>
      <vt:lpstr>Cuffmerge output files</vt:lpstr>
      <vt:lpstr>Cuffdiff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References and web links</vt:lpstr>
      <vt:lpstr>Thanks!  Questions?</vt:lpstr>
    </vt:vector>
  </TitlesOfParts>
  <Company>University of Alabama at Birmingham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Crowley</dc:creator>
  <cp:lastModifiedBy>Dave Clements</cp:lastModifiedBy>
  <cp:revision>73</cp:revision>
  <dcterms:created xsi:type="dcterms:W3CDTF">2012-07-23T19:56:59Z</dcterms:created>
  <dcterms:modified xsi:type="dcterms:W3CDTF">2012-07-23T20:47:57Z</dcterms:modified>
</cp:coreProperties>
</file>