
<file path=[Content_Types].xml><?xml version="1.0" encoding="utf-8"?>
<Types xmlns="http://schemas.openxmlformats.org/package/2006/content-types"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Default Extension="png" ContentType="image/png"/>
  <Default Extension="rels" ContentType="application/vnd.openxmlformats-package.relationships+xml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notesSlides/notesSlide3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notesSlides/notesSlide6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notesSlides/notesSlide4.xml" ContentType="application/vnd.openxmlformats-officedocument.presentationml.notesSlide+xml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Default Extension="gif" ContentType="image/gif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648" r:id="rId1"/>
  </p:sldMasterIdLst>
  <p:notesMasterIdLst>
    <p:notesMasterId r:id="rId19"/>
  </p:notesMasterIdLst>
  <p:sldIdLst>
    <p:sldId id="257" r:id="rId2"/>
    <p:sldId id="268" r:id="rId3"/>
    <p:sldId id="265" r:id="rId4"/>
    <p:sldId id="260" r:id="rId5"/>
    <p:sldId id="272" r:id="rId6"/>
    <p:sldId id="267" r:id="rId7"/>
    <p:sldId id="266" r:id="rId8"/>
    <p:sldId id="263" r:id="rId9"/>
    <p:sldId id="264" r:id="rId10"/>
    <p:sldId id="262" r:id="rId11"/>
    <p:sldId id="261" r:id="rId12"/>
    <p:sldId id="269" r:id="rId13"/>
    <p:sldId id="274" r:id="rId14"/>
    <p:sldId id="271" r:id="rId15"/>
    <p:sldId id="273" r:id="rId16"/>
    <p:sldId id="270" r:id="rId17"/>
    <p:sldId id="258" r:id="rId18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ACDB00"/>
  </p:clrMru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827" autoAdjust="0"/>
    <p:restoredTop sz="66404" autoAdjust="0"/>
  </p:normalViewPr>
  <p:slideViewPr>
    <p:cSldViewPr>
      <p:cViewPr varScale="1">
        <p:scale>
          <a:sx n="79" d="100"/>
          <a:sy n="79" d="100"/>
        </p:scale>
        <p:origin x="-160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68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/>
            </a:lvl1pPr>
          </a:lstStyle>
          <a:p>
            <a:endParaRPr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/>
            </a:lvl1pPr>
          </a:lstStyle>
          <a:p>
            <a:endParaRPr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noProof="1"/>
              <a:t>Click to edit Master text styles</a:t>
            </a:r>
          </a:p>
          <a:p>
            <a:pPr lvl="1"/>
            <a:r>
              <a:rPr noProof="1"/>
              <a:t>Second level</a:t>
            </a:r>
          </a:p>
          <a:p>
            <a:pPr lvl="2"/>
            <a:r>
              <a:rPr noProof="1"/>
              <a:t>Third level</a:t>
            </a:r>
          </a:p>
          <a:p>
            <a:pPr lvl="3"/>
            <a:r>
              <a:rPr noProof="1"/>
              <a:t>Fourth level</a:t>
            </a:r>
          </a:p>
          <a:p>
            <a:pPr lvl="4"/>
            <a:r>
              <a:rPr noProof="1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/>
            </a:lvl1pPr>
          </a:lstStyle>
          <a:p>
            <a:endParaRPr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noProof="1"/>
            </a:lvl1pPr>
          </a:lstStyle>
          <a:p>
            <a:fld id="{BCF1148D-EEE0-DE4B-B0D4-F48062F57DF8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476802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426EE8-EA40-1946-8456-F7AD1F7CDBD2}" type="slidenum">
              <a:rPr/>
              <a:pPr/>
              <a:t>1</a:t>
            </a:fld>
            <a:endParaRPr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Training: Galaxy training, NGS training</a:t>
            </a:r>
          </a:p>
          <a:p>
            <a:r>
              <a:rPr lang="en-GB" dirty="0" smtClean="0"/>
              <a:t>Collaboration:</a:t>
            </a:r>
            <a:r>
              <a:rPr lang="en-GB" baseline="0" dirty="0" smtClean="0"/>
              <a:t> CTMM </a:t>
            </a:r>
            <a:r>
              <a:rPr lang="en-GB" baseline="0" dirty="0" err="1" smtClean="0"/>
              <a:t>TraIT</a:t>
            </a:r>
            <a:r>
              <a:rPr lang="en-GB" baseline="0" dirty="0" smtClean="0"/>
              <a:t>: evaluated as the platform to run NGS pipelines</a:t>
            </a:r>
          </a:p>
          <a:p>
            <a:r>
              <a:rPr lang="en-GB" baseline="0" dirty="0" smtClean="0"/>
              <a:t>Sharing: - avoid duplication, dissemination of knowledge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F1148D-EEE0-DE4B-B0D4-F48062F57DF8}" type="slidenum">
              <a:rPr lang="nl-NL" smtClean="0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78560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dirty="0" smtClean="0"/>
              <a:t>Galaxy on the HPC cloud (under</a:t>
            </a:r>
            <a:r>
              <a:rPr lang="en-GB" baseline="0" dirty="0" smtClean="0"/>
              <a:t> development)</a:t>
            </a:r>
            <a:endParaRPr lang="en-GB" dirty="0" smtClean="0"/>
          </a:p>
          <a:p>
            <a:pPr marL="171450" indent="-171450">
              <a:buFontTx/>
              <a:buChar char="-"/>
            </a:pPr>
            <a:r>
              <a:rPr lang="en-GB" dirty="0" smtClean="0"/>
              <a:t>Galaxy</a:t>
            </a:r>
            <a:r>
              <a:rPr lang="en-GB" baseline="0" dirty="0" smtClean="0"/>
              <a:t> for running tools on the LISA national cluster (being discussed) – haplotype tool http://</a:t>
            </a:r>
            <a:r>
              <a:rPr lang="en-GB" baseline="0" dirty="0" err="1" smtClean="0"/>
              <a:t>www.e-biogrid.nl</a:t>
            </a:r>
            <a:r>
              <a:rPr lang="en-GB" baseline="0" dirty="0" smtClean="0"/>
              <a:t>/</a:t>
            </a:r>
            <a:r>
              <a:rPr lang="en-GB" baseline="0" dirty="0" err="1" smtClean="0"/>
              <a:t>project.html?pid</a:t>
            </a:r>
            <a:r>
              <a:rPr lang="en-GB" baseline="0" dirty="0" smtClean="0"/>
              <a:t>=34</a:t>
            </a:r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F1148D-EEE0-DE4B-B0D4-F48062F57DF8}" type="slidenum">
              <a:rPr lang="nl-NL" smtClean="0"/>
              <a:pPr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36378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F1148D-EEE0-DE4B-B0D4-F48062F57DF8}" type="slidenum">
              <a:rPr lang="nl-NL" smtClean="0"/>
              <a:pPr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597249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F1148D-EEE0-DE4B-B0D4-F48062F57DF8}" type="slidenum">
              <a:rPr lang="nl-NL" smtClean="0"/>
              <a:pPr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857625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A0CE5D-FA05-764F-A651-DF9DD315B71A}" type="slidenum">
              <a:rPr/>
              <a:pPr/>
              <a:t>17</a:t>
            </a:fld>
            <a:endParaRPr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0" name="Picture 10" descr="NBICSlideRightBan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75388" y="0"/>
            <a:ext cx="28686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2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579438" y="4419600"/>
            <a:ext cx="5943600" cy="1752600"/>
          </a:xfrm>
        </p:spPr>
        <p:txBody>
          <a:bodyPr/>
          <a:lstStyle>
            <a:lvl1pPr marL="0" indent="0">
              <a:buFontTx/>
              <a:buNone/>
              <a:defRPr sz="2000" noProof="1">
                <a:latin typeface="Trebuchet MS" charset="0"/>
              </a:defRPr>
            </a:lvl1pPr>
          </a:lstStyle>
          <a:p>
            <a:pPr lvl="0"/>
            <a:r>
              <a:rPr noProof="1" smtClean="0"/>
              <a:t>Click to edit Master subtitle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579438" y="2362200"/>
            <a:ext cx="5943600" cy="2057400"/>
          </a:xfrm>
        </p:spPr>
        <p:txBody>
          <a:bodyPr/>
          <a:lstStyle>
            <a:lvl1pPr>
              <a:defRPr noProof="1"/>
            </a:lvl1pPr>
          </a:lstStyle>
          <a:p>
            <a:pPr lvl="0"/>
            <a:r>
              <a:rPr noProof="1" smtClean="0"/>
              <a:t>Click to edit Master title style</a:t>
            </a:r>
          </a:p>
        </p:txBody>
      </p:sp>
      <p:pic>
        <p:nvPicPr>
          <p:cNvPr id="5127" name="Picture 7" descr="NBICLogo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685800"/>
            <a:ext cx="3124200" cy="922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en-GB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03454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67500" y="304800"/>
            <a:ext cx="2095500" cy="5562600"/>
          </a:xfrm>
        </p:spPr>
        <p:txBody>
          <a:bodyPr vert="eaVert"/>
          <a:lstStyle/>
          <a:p>
            <a:r>
              <a:rPr lang="nl-NL" smtClean="0"/>
              <a:t>Titelstijl van model bewerken</a:t>
            </a:r>
            <a:endParaRPr lang="en-GB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381000" y="304800"/>
            <a:ext cx="6134100" cy="5562600"/>
          </a:xfrm>
        </p:spPr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4845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0039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nl-NL" smtClean="0"/>
              <a:t>Titelstijl van model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8153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41148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1148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23084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Titelstijl van model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48798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95079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70529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Titelstijl van model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61371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Titelstijl van model bewerken</a:t>
            </a:r>
            <a:endParaRPr lang="en-GB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19917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3820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noProof="1"/>
              <a:t>Click to edit Master text styles</a:t>
            </a:r>
          </a:p>
          <a:p>
            <a:pPr lvl="1"/>
            <a:r>
              <a:rPr noProof="1"/>
              <a:t>Second level</a:t>
            </a:r>
          </a:p>
          <a:p>
            <a:pPr lvl="2"/>
            <a:r>
              <a:rPr noProof="1"/>
              <a:t>Third level</a:t>
            </a:r>
          </a:p>
          <a:p>
            <a:pPr lvl="3"/>
            <a:r>
              <a:rPr noProof="1"/>
              <a:t>Fourth level</a:t>
            </a:r>
          </a:p>
          <a:p>
            <a:pPr lvl="4"/>
            <a:r>
              <a:rPr noProof="1"/>
              <a:t>Fifth level</a:t>
            </a:r>
          </a:p>
        </p:txBody>
      </p:sp>
      <p:pic>
        <p:nvPicPr>
          <p:cNvPr id="1031" name="Picture 7" descr="NBICLogoSmall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96000"/>
            <a:ext cx="19812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04800"/>
            <a:ext cx="8382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noProof="1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rebuchet MS" charset="0"/>
          <a:ea typeface="ヒラギノ角ゴ Pro W3" charset="0"/>
          <a:cs typeface="ヒラギノ角ゴ Pro W3" charset="0"/>
        </a:defRPr>
      </a:lvl2pPr>
      <a:lvl3pPr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rebuchet MS" charset="0"/>
          <a:ea typeface="ヒラギノ角ゴ Pro W3" charset="0"/>
          <a:cs typeface="ヒラギノ角ゴ Pro W3" charset="0"/>
        </a:defRPr>
      </a:lvl3pPr>
      <a:lvl4pPr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rebuchet MS" charset="0"/>
          <a:ea typeface="ヒラギノ角ゴ Pro W3" charset="0"/>
          <a:cs typeface="ヒラギノ角ゴ Pro W3" charset="0"/>
        </a:defRPr>
      </a:lvl4pPr>
      <a:lvl5pPr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rebuchet MS" charset="0"/>
          <a:ea typeface="ヒラギノ角ゴ Pro W3" charset="0"/>
          <a:cs typeface="ヒラギノ角ゴ Pro W3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rebuchet MS" charset="0"/>
          <a:ea typeface="ヒラギノ角ゴ Pro W3" charset="0"/>
          <a:cs typeface="ヒラギノ角ゴ Pro W3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rebuchet MS" charset="0"/>
          <a:ea typeface="ヒラギノ角ゴ Pro W3" charset="0"/>
          <a:cs typeface="ヒラギノ角ゴ Pro W3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rebuchet MS" charset="0"/>
          <a:ea typeface="ヒラギノ角ゴ Pro W3" charset="0"/>
          <a:cs typeface="ヒラギノ角ゴ Pro W3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rebuchet MS" charset="0"/>
          <a:ea typeface="ヒラギノ角ゴ Pro W3" charset="0"/>
          <a:cs typeface="ヒラギノ角ゴ Pro W3" charset="0"/>
        </a:defRPr>
      </a:lvl9pPr>
    </p:titleStyle>
    <p:bodyStyle>
      <a:lvl1pPr marL="342900" indent="-3429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36A2F5"/>
        </a:buClr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E7207B"/>
        </a:buClr>
        <a:buFont typeface="Times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C2D73C"/>
        </a:buClr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110000"/>
        </a:lnSpc>
        <a:spcBef>
          <a:spcPct val="20000"/>
        </a:spcBef>
        <a:spcAft>
          <a:spcPct val="0"/>
        </a:spcAft>
        <a:buFont typeface="Time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chemeClr val="bg2"/>
        </a:buClr>
        <a:buFont typeface="Times" charset="0"/>
        <a:buChar char="•"/>
        <a:defRPr sz="14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chemeClr val="bg2"/>
        </a:buClr>
        <a:buFont typeface="Times" charset="0"/>
        <a:buChar char="•"/>
        <a:defRPr sz="14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chemeClr val="bg2"/>
        </a:buClr>
        <a:buFont typeface="Times" charset="0"/>
        <a:buChar char="•"/>
        <a:defRPr sz="14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chemeClr val="bg2"/>
        </a:buClr>
        <a:buFont typeface="Times" charset="0"/>
        <a:buChar char="•"/>
        <a:defRPr sz="14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chemeClr val="bg2"/>
        </a:buClr>
        <a:buFont typeface="Times" charset="0"/>
        <a:buChar char="•"/>
        <a:defRPr sz="1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galaxy.nbic.nl/" TargetMode="External"/><Relationship Id="rId4" Type="http://schemas.openxmlformats.org/officeDocument/2006/relationships/hyperlink" Target="https://trac.nbic.nl/" TargetMode="External"/><Relationship Id="rId5" Type="http://schemas.openxmlformats.org/officeDocument/2006/relationships/hyperlink" Target="https://wiki.nbic.nl/index.php/Galaxy_VM" TargetMode="External"/><Relationship Id="rId6" Type="http://schemas.openxmlformats.org/officeDocument/2006/relationships/hyperlink" Target="https://wiki.nbic.nl/index.php/Category:NBIC_Galaxy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trac.nbic.nl/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cli-mate.lumc.nl/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gif"/><Relationship Id="rId3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NBIC Galaxy to Strengthen the Bioinformatics Community in the Netherlands </a:t>
            </a:r>
            <a:endParaRPr lang="en-GB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09600" y="4038600"/>
            <a:ext cx="5943600" cy="1752600"/>
          </a:xfrm>
        </p:spPr>
        <p:txBody>
          <a:bodyPr/>
          <a:lstStyle/>
          <a:p>
            <a:r>
              <a:rPr lang="en-US" dirty="0" smtClean="0"/>
              <a:t>Hailiang Mei</a:t>
            </a:r>
          </a:p>
          <a:p>
            <a:r>
              <a:rPr lang="en-US" dirty="0" smtClean="0"/>
              <a:t>(hailiang.mei@nbic.nl)</a:t>
            </a:r>
          </a:p>
          <a:p>
            <a:r>
              <a:rPr lang="en-US" b="1" dirty="0" smtClean="0"/>
              <a:t>David van Enckevort</a:t>
            </a:r>
          </a:p>
          <a:p>
            <a:r>
              <a:rPr lang="en-US" dirty="0" smtClean="0"/>
              <a:t>(david.van.enckevort@nbic.nl)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Where does Galaxy fit in?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Provisioning of tools developed by BRS</a:t>
            </a:r>
          </a:p>
          <a:p>
            <a:r>
              <a:rPr lang="en-GB" dirty="0" smtClean="0"/>
              <a:t>Persistence of tools and publications</a:t>
            </a:r>
            <a:endParaRPr lang="en-GB" dirty="0"/>
          </a:p>
        </p:txBody>
      </p:sp>
      <p:pic>
        <p:nvPicPr>
          <p:cNvPr id="5" name="Afbeelding 4" descr="StructureOfBioAssis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524000" y="3200400"/>
            <a:ext cx="6350000" cy="2654300"/>
          </a:xfrm>
          <a:prstGeom prst="rect">
            <a:avLst/>
          </a:prstGeom>
        </p:spPr>
      </p:pic>
      <p:sp>
        <p:nvSpPr>
          <p:cNvPr id="6" name="Rechthoek 5"/>
          <p:cNvSpPr/>
          <p:nvPr/>
        </p:nvSpPr>
        <p:spPr bwMode="auto">
          <a:xfrm>
            <a:off x="6629400" y="3733800"/>
            <a:ext cx="1143000" cy="198120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noProof="1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4277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do we have?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Running several galaxy instances (Task forces, BRS)</a:t>
            </a:r>
          </a:p>
          <a:p>
            <a:r>
              <a:rPr lang="en-GB" dirty="0" smtClean="0"/>
              <a:t>Running a public instance (</a:t>
            </a:r>
            <a:r>
              <a:rPr lang="en-GB" dirty="0" smtClean="0">
                <a:hlinkClick r:id="rId3"/>
              </a:rPr>
              <a:t>http://galaxy.nbic.nl/</a:t>
            </a:r>
            <a:r>
              <a:rPr lang="en-GB" dirty="0" smtClean="0"/>
              <a:t>)</a:t>
            </a:r>
          </a:p>
          <a:p>
            <a:r>
              <a:rPr lang="en-GB" dirty="0" smtClean="0"/>
              <a:t>Host a public subversion repository with several Galaxy related tools (</a:t>
            </a:r>
            <a:r>
              <a:rPr lang="en-GB" dirty="0" smtClean="0">
                <a:hlinkClick r:id="rId4"/>
              </a:rPr>
              <a:t>https://trac.nbic.nl/</a:t>
            </a:r>
            <a:r>
              <a:rPr lang="en-GB" dirty="0" smtClean="0"/>
              <a:t>)</a:t>
            </a:r>
          </a:p>
          <a:p>
            <a:r>
              <a:rPr lang="en-GB" dirty="0" smtClean="0"/>
              <a:t>Galaxy </a:t>
            </a:r>
            <a:r>
              <a:rPr lang="en-GB" dirty="0"/>
              <a:t>VM </a:t>
            </a:r>
            <a:r>
              <a:rPr lang="en-GB" dirty="0" smtClean="0"/>
              <a:t>(</a:t>
            </a:r>
            <a:r>
              <a:rPr lang="en-GB" dirty="0">
                <a:hlinkClick r:id="rId5"/>
              </a:rPr>
              <a:t>https://wiki.nbic.nl/index.php/</a:t>
            </a:r>
            <a:r>
              <a:rPr lang="en-GB" dirty="0" smtClean="0">
                <a:hlinkClick r:id="rId5"/>
              </a:rPr>
              <a:t>Galaxy_VM</a:t>
            </a:r>
            <a:r>
              <a:rPr lang="en-GB" dirty="0" smtClean="0"/>
              <a:t>)</a:t>
            </a:r>
          </a:p>
          <a:p>
            <a:r>
              <a:rPr lang="en-GB" dirty="0"/>
              <a:t>Wiki (</a:t>
            </a:r>
            <a:r>
              <a:rPr lang="en-GB" dirty="0">
                <a:hlinkClick r:id="rId6"/>
              </a:rPr>
              <a:t>https://wiki.nbic.nl/index.php/</a:t>
            </a:r>
            <a:r>
              <a:rPr lang="en-GB" dirty="0" smtClean="0">
                <a:hlinkClick r:id="rId6"/>
              </a:rPr>
              <a:t>Category:NBIC_Galaxy</a:t>
            </a:r>
            <a:r>
              <a:rPr lang="en-GB" dirty="0" smtClean="0"/>
              <a:t>) 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9231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1" smtClean="0"/>
              <a:t>Galaxy.nbic.nl</a:t>
            </a:r>
            <a:endParaRPr lang="en-GB" noProof="1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r>
              <a:rPr lang="en-GB" dirty="0" smtClean="0"/>
              <a:t>8 cores, 24GB RAM, 1.5TB disk</a:t>
            </a:r>
          </a:p>
          <a:p>
            <a:pPr>
              <a:buFont typeface="Arial"/>
              <a:buChar char="•"/>
            </a:pPr>
            <a:r>
              <a:rPr lang="en-GB" dirty="0" smtClean="0"/>
              <a:t>10GB quota for users, extendable upon request</a:t>
            </a:r>
          </a:p>
          <a:p>
            <a:pPr>
              <a:buFont typeface="Arial"/>
              <a:buChar char="•"/>
            </a:pPr>
            <a:r>
              <a:rPr lang="en-GB" dirty="0" smtClean="0"/>
              <a:t>Pipelines and Tools from NBIC &amp; partners</a:t>
            </a:r>
          </a:p>
          <a:p>
            <a:pPr lvl="1">
              <a:buFont typeface="Arial"/>
              <a:buChar char="•"/>
            </a:pPr>
            <a:r>
              <a:rPr lang="en-GB" dirty="0" smtClean="0"/>
              <a:t>NGS, Proteomics, etc.</a:t>
            </a:r>
          </a:p>
          <a:p>
            <a:pPr>
              <a:buFont typeface="Arial"/>
              <a:buChar char="•"/>
            </a:pPr>
            <a:r>
              <a:rPr lang="en-GB" dirty="0" smtClean="0"/>
              <a:t>Flexible access:</a:t>
            </a:r>
          </a:p>
          <a:p>
            <a:pPr lvl="1">
              <a:buFont typeface="Arial"/>
              <a:buChar char="•"/>
            </a:pPr>
            <a:r>
              <a:rPr lang="en-GB" dirty="0" smtClean="0"/>
              <a:t>FTP, API access</a:t>
            </a:r>
          </a:p>
          <a:p>
            <a:pPr>
              <a:buFont typeface="Arial"/>
              <a:buChar char="•"/>
            </a:pPr>
            <a:r>
              <a:rPr lang="en-GB" dirty="0" smtClean="0"/>
              <a:t>Extended from demo to production level in 2011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1915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Usage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451 registered users</a:t>
            </a:r>
          </a:p>
          <a:p>
            <a:r>
              <a:rPr lang="en-GB" dirty="0" smtClean="0"/>
              <a:t>900GB data</a:t>
            </a:r>
          </a:p>
          <a:p>
            <a:r>
              <a:rPr lang="en-GB" dirty="0" smtClean="0"/>
              <a:t>Steady growth in usage</a:t>
            </a:r>
          </a:p>
          <a:p>
            <a:endParaRPr lang="en-GB" dirty="0"/>
          </a:p>
        </p:txBody>
      </p:sp>
      <p:pic>
        <p:nvPicPr>
          <p:cNvPr id="4" name="Afbeelding 3" descr="galaxy-usag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3200400"/>
            <a:ext cx="9144000" cy="1794541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152400" y="5105400"/>
            <a:ext cx="883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(# processes over the last year)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0863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Some of the NBIC Tools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Benchmarking Wrapper – benchmarks several alignment and </a:t>
            </a:r>
            <a:r>
              <a:rPr lang="en-GB" dirty="0" err="1" smtClean="0"/>
              <a:t>denovo</a:t>
            </a:r>
            <a:r>
              <a:rPr lang="en-GB" dirty="0" smtClean="0"/>
              <a:t> assembly pipelines (Bowtie, BWA, Abyss, Velvet)</a:t>
            </a:r>
          </a:p>
          <a:p>
            <a:r>
              <a:rPr lang="en-GB" dirty="0"/>
              <a:t>MS compare  </a:t>
            </a:r>
            <a:r>
              <a:rPr lang="en-GB" dirty="0" smtClean="0"/>
              <a:t>– proteomics benchmarking</a:t>
            </a:r>
          </a:p>
          <a:p>
            <a:r>
              <a:rPr lang="en-GB" dirty="0" err="1" smtClean="0"/>
              <a:t>Taverna</a:t>
            </a:r>
            <a:r>
              <a:rPr lang="en-GB" dirty="0" smtClean="0"/>
              <a:t> workflows</a:t>
            </a:r>
            <a:r>
              <a:rPr lang="en-GB" dirty="0"/>
              <a:t> </a:t>
            </a:r>
            <a:r>
              <a:rPr lang="en-GB" dirty="0" smtClean="0"/>
              <a:t>– run </a:t>
            </a:r>
            <a:r>
              <a:rPr lang="en-GB" dirty="0" err="1"/>
              <a:t>T</a:t>
            </a:r>
            <a:r>
              <a:rPr lang="en-GB" dirty="0" err="1" smtClean="0"/>
              <a:t>averna</a:t>
            </a:r>
            <a:r>
              <a:rPr lang="en-GB" dirty="0" smtClean="0"/>
              <a:t> workflows from within Galaxy </a:t>
            </a:r>
          </a:p>
          <a:p>
            <a:r>
              <a:rPr lang="en-GB" dirty="0" smtClean="0"/>
              <a:t>Genome of the Netherlands Alignment pipeline (planned)</a:t>
            </a:r>
          </a:p>
          <a:p>
            <a:r>
              <a:rPr lang="en-GB" dirty="0" smtClean="0"/>
              <a:t>And many more…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i="1" dirty="0"/>
              <a:t>Available at </a:t>
            </a:r>
            <a:r>
              <a:rPr lang="en-GB" i="1" dirty="0">
                <a:hlinkClick r:id="rId2"/>
              </a:rPr>
              <a:t>https://</a:t>
            </a:r>
            <a:r>
              <a:rPr lang="en-GB" i="1" dirty="0" smtClean="0">
                <a:hlinkClick r:id="rId2"/>
              </a:rPr>
              <a:t>trac.nbic.nl/</a:t>
            </a:r>
            <a:endParaRPr lang="en-GB" i="1" dirty="0" smtClean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9923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More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CLI-Mate – generate tool wrappers </a:t>
            </a:r>
            <a:r>
              <a:rPr lang="en-GB" dirty="0" smtClean="0"/>
              <a:t>(LUMC)</a:t>
            </a:r>
          </a:p>
          <a:p>
            <a:pPr marL="0" indent="0">
              <a:buNone/>
            </a:pPr>
            <a:r>
              <a:rPr lang="en-GB" dirty="0" smtClean="0"/>
              <a:t>	(</a:t>
            </a:r>
            <a:r>
              <a:rPr lang="en-GB" dirty="0">
                <a:hlinkClick r:id="rId2"/>
              </a:rPr>
              <a:t>http://cli-mate.lumc.nl/</a:t>
            </a:r>
            <a:r>
              <a:rPr lang="en-GB" dirty="0"/>
              <a:t>)</a:t>
            </a:r>
          </a:p>
          <a:p>
            <a:r>
              <a:rPr lang="en-GB" dirty="0" smtClean="0"/>
              <a:t>Courses, e.g.:</a:t>
            </a:r>
          </a:p>
          <a:p>
            <a:pPr lvl="1"/>
            <a:r>
              <a:rPr lang="en-GB" dirty="0" smtClean="0"/>
              <a:t>GAPSS tutorial (LUMC)</a:t>
            </a:r>
          </a:p>
          <a:p>
            <a:pPr lvl="1"/>
            <a:r>
              <a:rPr lang="en-GB" dirty="0" smtClean="0"/>
              <a:t>RNA-</a:t>
            </a:r>
            <a:r>
              <a:rPr lang="en-GB" dirty="0" err="1" smtClean="0"/>
              <a:t>Seq</a:t>
            </a:r>
            <a:r>
              <a:rPr lang="en-GB" dirty="0" smtClean="0"/>
              <a:t> data analysis (NBIC </a:t>
            </a:r>
            <a:r>
              <a:rPr lang="en-GB" dirty="0" err="1" smtClean="0"/>
              <a:t>BioWise</a:t>
            </a:r>
            <a:r>
              <a:rPr lang="en-GB" dirty="0" smtClean="0"/>
              <a:t>)</a:t>
            </a:r>
          </a:p>
          <a:p>
            <a:r>
              <a:rPr lang="en-GB" dirty="0" smtClean="0"/>
              <a:t>Galaxy </a:t>
            </a:r>
            <a:r>
              <a:rPr lang="en-GB" dirty="0" err="1" smtClean="0"/>
              <a:t>hackathon</a:t>
            </a:r>
            <a:r>
              <a:rPr lang="en-GB" dirty="0" smtClean="0"/>
              <a:t> (together with the main Galaxy Team – Sorry, I should have brought some </a:t>
            </a:r>
            <a:r>
              <a:rPr lang="en-GB" dirty="0" err="1" smtClean="0"/>
              <a:t>stroopwafels</a:t>
            </a:r>
            <a:r>
              <a:rPr lang="en-GB" dirty="0" smtClean="0"/>
              <a:t> for you guys)</a:t>
            </a:r>
          </a:p>
          <a:p>
            <a:r>
              <a:rPr lang="en-GB" dirty="0" smtClean="0"/>
              <a:t>Organized the </a:t>
            </a:r>
            <a:r>
              <a:rPr lang="en-GB" smtClean="0"/>
              <a:t>2011 GCC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8674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Near Future: Galaxy at the SARA HPC Cloud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HPC Cloud: 608 cores 4.75TB RAM, 400TB shared resource provided by SARA</a:t>
            </a:r>
          </a:p>
          <a:p>
            <a:r>
              <a:rPr lang="en-GB" dirty="0" smtClean="0"/>
              <a:t>Galaxy installed with </a:t>
            </a:r>
            <a:r>
              <a:rPr lang="en-GB" dirty="0" err="1" smtClean="0"/>
              <a:t>CloudMan</a:t>
            </a:r>
            <a:r>
              <a:rPr lang="en-GB" dirty="0" smtClean="0"/>
              <a:t> and the NBIC Galaxy Tools</a:t>
            </a:r>
          </a:p>
          <a:p>
            <a:r>
              <a:rPr lang="en-GB" dirty="0" smtClean="0"/>
              <a:t>Auto scaling</a:t>
            </a:r>
          </a:p>
          <a:p>
            <a:r>
              <a:rPr lang="en-GB" dirty="0" err="1" smtClean="0"/>
              <a:t>BigGrid</a:t>
            </a:r>
            <a:r>
              <a:rPr lang="en-GB" dirty="0" smtClean="0"/>
              <a:t> project in collaboration with SARA (</a:t>
            </a:r>
            <a:r>
              <a:rPr lang="en-GB" dirty="0" err="1" smtClean="0"/>
              <a:t>Niek</a:t>
            </a:r>
            <a:r>
              <a:rPr lang="en-GB" dirty="0" smtClean="0"/>
              <a:t> Bosch), Netherlands Institute for Ecology (</a:t>
            </a:r>
            <a:r>
              <a:rPr lang="en-GB" dirty="0" err="1" smtClean="0"/>
              <a:t>Mattias</a:t>
            </a:r>
            <a:r>
              <a:rPr lang="en-GB" dirty="0" smtClean="0"/>
              <a:t> de Hollander)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i="1" dirty="0" smtClean="0"/>
              <a:t>Expected to be available Mid 2012</a:t>
            </a:r>
            <a:endParaRPr lang="en-GB" i="1" dirty="0"/>
          </a:p>
        </p:txBody>
      </p:sp>
      <p:pic>
        <p:nvPicPr>
          <p:cNvPr id="4" name="Afbeelding 3" descr="biggrid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410200" y="3429000"/>
            <a:ext cx="3365500" cy="2540000"/>
          </a:xfrm>
          <a:prstGeom prst="rect">
            <a:avLst/>
          </a:prstGeom>
        </p:spPr>
      </p:pic>
      <p:pic>
        <p:nvPicPr>
          <p:cNvPr id="5" name="Afbeelding 4" descr="sar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276600" y="4572000"/>
            <a:ext cx="1828800" cy="123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2761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1" smtClean="0"/>
              <a:t>Acknowledgements</a:t>
            </a:r>
            <a:endParaRPr noProof="1"/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381000" y="1143000"/>
            <a:ext cx="8382000" cy="5334000"/>
          </a:xfrm>
        </p:spPr>
        <p:txBody>
          <a:bodyPr numCol="2"/>
          <a:lstStyle/>
          <a:p>
            <a:pPr marL="0" indent="0">
              <a:buNone/>
            </a:pPr>
            <a:r>
              <a:rPr lang="en-GB" b="1" noProof="1" smtClean="0"/>
              <a:t>NBIC</a:t>
            </a:r>
          </a:p>
          <a:p>
            <a:pPr marL="0" indent="0">
              <a:buNone/>
            </a:pPr>
            <a:r>
              <a:rPr lang="en-GB" noProof="1" smtClean="0"/>
              <a:t>Leon Mei</a:t>
            </a:r>
          </a:p>
          <a:p>
            <a:pPr marL="0" indent="0">
              <a:buNone/>
            </a:pPr>
            <a:r>
              <a:rPr lang="en-GB" noProof="1" smtClean="0"/>
              <a:t>Freek de Bruijn</a:t>
            </a:r>
          </a:p>
          <a:p>
            <a:pPr marL="0" indent="0">
              <a:buNone/>
            </a:pPr>
            <a:r>
              <a:rPr lang="en-GB" noProof="1" smtClean="0"/>
              <a:t>Rob Hooft</a:t>
            </a:r>
          </a:p>
          <a:p>
            <a:pPr marL="0" indent="0">
              <a:buNone/>
            </a:pPr>
            <a:r>
              <a:rPr lang="en-GB" noProof="1" smtClean="0"/>
              <a:t>Mark van Driel</a:t>
            </a:r>
          </a:p>
          <a:p>
            <a:pPr marL="0" indent="0">
              <a:buNone/>
            </a:pPr>
            <a:endParaRPr lang="en-GB" noProof="1" smtClean="0"/>
          </a:p>
          <a:p>
            <a:pPr marL="0" indent="0">
              <a:buNone/>
            </a:pPr>
            <a:r>
              <a:rPr lang="en-GB" b="1" noProof="1"/>
              <a:t>Netherlands Institute of </a:t>
            </a:r>
            <a:r>
              <a:rPr lang="en-GB" b="1" noProof="1" smtClean="0"/>
              <a:t>Ecology (NIOO</a:t>
            </a:r>
            <a:r>
              <a:rPr lang="en-GB" b="1" noProof="1"/>
              <a:t>-</a:t>
            </a:r>
            <a:r>
              <a:rPr lang="en-GB" b="1" noProof="1" smtClean="0"/>
              <a:t>KNAW)</a:t>
            </a:r>
            <a:endParaRPr lang="en-GB" b="1" noProof="1"/>
          </a:p>
          <a:p>
            <a:pPr marL="0" indent="0">
              <a:buNone/>
            </a:pPr>
            <a:r>
              <a:rPr lang="en-GB" noProof="1"/>
              <a:t>Mattias de Hollander</a:t>
            </a:r>
          </a:p>
          <a:p>
            <a:pPr marL="0" indent="0">
              <a:buNone/>
            </a:pPr>
            <a:endParaRPr lang="en-GB" noProof="1"/>
          </a:p>
          <a:p>
            <a:pPr marL="0" indent="0">
              <a:buNone/>
            </a:pPr>
            <a:r>
              <a:rPr lang="en-GB" b="1" dirty="0"/>
              <a:t>Erasmus MC</a:t>
            </a:r>
            <a:endParaRPr lang="en-GB" b="1" noProof="1"/>
          </a:p>
          <a:p>
            <a:pPr marL="0" indent="0">
              <a:buNone/>
            </a:pPr>
            <a:r>
              <a:rPr lang="en-GB" dirty="0" err="1"/>
              <a:t>Saskia</a:t>
            </a:r>
            <a:r>
              <a:rPr lang="en-GB" dirty="0"/>
              <a:t> </a:t>
            </a:r>
            <a:r>
              <a:rPr lang="en-GB" dirty="0" err="1"/>
              <a:t>Hiltemann</a:t>
            </a:r>
            <a:endParaRPr lang="en-GB" noProof="1"/>
          </a:p>
          <a:p>
            <a:pPr marL="0" indent="0">
              <a:buNone/>
            </a:pPr>
            <a:r>
              <a:rPr lang="en-GB" b="1" noProof="1" smtClean="0"/>
              <a:t>Galaxy Admin Team</a:t>
            </a:r>
          </a:p>
          <a:p>
            <a:pPr marL="0" indent="0">
              <a:buNone/>
            </a:pPr>
            <a:r>
              <a:rPr lang="en-GB" noProof="1" smtClean="0">
                <a:solidFill>
                  <a:schemeClr val="tx1"/>
                </a:solidFill>
              </a:rPr>
              <a:t>Pieter Neerincx (UMCG)</a:t>
            </a:r>
          </a:p>
          <a:p>
            <a:pPr marL="0" indent="0">
              <a:buNone/>
            </a:pPr>
            <a:r>
              <a:rPr lang="en-GB" noProof="1" smtClean="0">
                <a:solidFill>
                  <a:schemeClr val="tx1"/>
                </a:solidFill>
              </a:rPr>
              <a:t>Jeroen Laros (LUMC)</a:t>
            </a:r>
          </a:p>
          <a:p>
            <a:pPr marL="0" indent="0">
              <a:buNone/>
            </a:pPr>
            <a:r>
              <a:rPr lang="en-GB" noProof="1" smtClean="0">
                <a:solidFill>
                  <a:schemeClr val="tx1"/>
                </a:solidFill>
              </a:rPr>
              <a:t>Ishtiaq Ahmad (AMC/RUG)</a:t>
            </a:r>
          </a:p>
          <a:p>
            <a:pPr marL="0" indent="0">
              <a:buNone/>
            </a:pPr>
            <a:endParaRPr lang="en-GB" b="1" noProof="1" smtClean="0"/>
          </a:p>
          <a:p>
            <a:pPr marL="0" indent="0">
              <a:buNone/>
            </a:pPr>
            <a:r>
              <a:rPr lang="en-GB" b="1" noProof="1" smtClean="0"/>
              <a:t>SARA</a:t>
            </a:r>
          </a:p>
          <a:p>
            <a:pPr marL="0" indent="0">
              <a:buNone/>
            </a:pPr>
            <a:r>
              <a:rPr lang="en-GB" noProof="1" smtClean="0"/>
              <a:t>Niek Bosch</a:t>
            </a:r>
          </a:p>
          <a:p>
            <a:pPr marL="0" indent="0">
              <a:buNone/>
            </a:pPr>
            <a:r>
              <a:rPr lang="en-GB" noProof="1" smtClean="0"/>
              <a:t>Machiel Jansen</a:t>
            </a:r>
          </a:p>
          <a:p>
            <a:pPr marL="0" indent="0">
              <a:buNone/>
            </a:pPr>
            <a:endParaRPr lang="en-GB" noProof="1" smtClean="0"/>
          </a:p>
          <a:p>
            <a:pPr marL="0" indent="0">
              <a:buNone/>
            </a:pPr>
            <a:r>
              <a:rPr lang="en-GB" b="1" noProof="1" smtClean="0"/>
              <a:t>eBio-Grid</a:t>
            </a:r>
          </a:p>
          <a:p>
            <a:pPr marL="0" indent="0">
              <a:buNone/>
            </a:pPr>
            <a:r>
              <a:rPr lang="en-GB" b="1" noProof="1" smtClean="0"/>
              <a:t>BigGrid</a:t>
            </a:r>
          </a:p>
          <a:p>
            <a:pPr marL="0" indent="0">
              <a:buNone/>
            </a:pPr>
            <a:r>
              <a:rPr lang="en-GB" b="1" noProof="1" smtClean="0"/>
              <a:t>CTTM TraIT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Introduction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1000" y="1143000"/>
            <a:ext cx="6934200" cy="4724400"/>
          </a:xfrm>
        </p:spPr>
        <p:txBody>
          <a:bodyPr/>
          <a:lstStyle/>
          <a:p>
            <a:r>
              <a:rPr lang="en-GB" dirty="0" smtClean="0"/>
              <a:t>Working for NBIC since 2010</a:t>
            </a:r>
          </a:p>
          <a:p>
            <a:pPr lvl="1"/>
            <a:r>
              <a:rPr lang="en-GB" dirty="0" smtClean="0"/>
              <a:t>Scientific programmer</a:t>
            </a:r>
          </a:p>
          <a:p>
            <a:pPr lvl="1"/>
            <a:r>
              <a:rPr lang="en-GB" dirty="0" smtClean="0"/>
              <a:t>Technical project leader for the NBIC Biobanks Task Force</a:t>
            </a:r>
          </a:p>
          <a:p>
            <a:r>
              <a:rPr lang="en-GB" dirty="0" smtClean="0"/>
              <a:t>Worked for 11 years as developer and system administrator at several companies</a:t>
            </a:r>
          </a:p>
          <a:p>
            <a:r>
              <a:rPr lang="en-GB" dirty="0" smtClean="0"/>
              <a:t>Classical Archaeologist by education </a:t>
            </a:r>
            <a:endParaRPr lang="en-GB" dirty="0"/>
          </a:p>
        </p:txBody>
      </p:sp>
      <p:pic>
        <p:nvPicPr>
          <p:cNvPr id="5" name="Afbeelding 4" descr="ik 0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7315200" y="1248000"/>
            <a:ext cx="144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1424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About NBIC BioAssist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1000" y="1143000"/>
            <a:ext cx="8382000" cy="1981200"/>
          </a:xfrm>
        </p:spPr>
        <p:txBody>
          <a:bodyPr/>
          <a:lstStyle/>
          <a:p>
            <a:r>
              <a:rPr lang="en-GB" dirty="0" smtClean="0"/>
              <a:t>One of the 3 pillars of NBIC (next to BioWise (education) and BioRange (research)).</a:t>
            </a:r>
          </a:p>
          <a:p>
            <a:r>
              <a:rPr lang="en-GB" dirty="0" smtClean="0"/>
              <a:t>Goal is to </a:t>
            </a:r>
            <a:r>
              <a:rPr lang="en-GB" i="1" dirty="0" smtClean="0"/>
              <a:t>make other people’s data work</a:t>
            </a:r>
            <a:endParaRPr lang="en-GB" dirty="0" smtClean="0"/>
          </a:p>
        </p:txBody>
      </p:sp>
      <p:pic>
        <p:nvPicPr>
          <p:cNvPr id="4" name="Afbeelding 3" descr="StructureOfBioAssis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371600" y="3200400"/>
            <a:ext cx="6350000" cy="265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4457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About NBIC BioAssist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1000" y="1143000"/>
            <a:ext cx="8382000" cy="1981200"/>
          </a:xfrm>
        </p:spPr>
        <p:txBody>
          <a:bodyPr/>
          <a:lstStyle/>
          <a:p>
            <a:r>
              <a:rPr lang="en-GB" dirty="0" smtClean="0"/>
              <a:t>One of the 3 pillars of NBIC (next to BioWise (education) and BioRange (research)).</a:t>
            </a:r>
          </a:p>
          <a:p>
            <a:r>
              <a:rPr lang="en-GB" dirty="0"/>
              <a:t>Goal is to </a:t>
            </a:r>
            <a:r>
              <a:rPr lang="en-GB" i="1" dirty="0" smtClean="0"/>
              <a:t>make </a:t>
            </a:r>
            <a:r>
              <a:rPr lang="en-GB" i="1" dirty="0"/>
              <a:t>other people’s data </a:t>
            </a:r>
            <a:r>
              <a:rPr lang="en-GB" i="1" dirty="0" smtClean="0"/>
              <a:t>work</a:t>
            </a:r>
            <a:endParaRPr lang="en-GB" dirty="0"/>
          </a:p>
          <a:p>
            <a:r>
              <a:rPr lang="en-GB" dirty="0" smtClean="0"/>
              <a:t>Consists of a </a:t>
            </a:r>
            <a:r>
              <a:rPr lang="en-GB" dirty="0" smtClean="0">
                <a:solidFill>
                  <a:srgbClr val="FF0000"/>
                </a:solidFill>
              </a:rPr>
              <a:t>Central Engineering Team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4" name="Afbeelding 3" descr="StructureOfBioAssis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371600" y="3200400"/>
            <a:ext cx="6350000" cy="265430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 bwMode="auto">
          <a:xfrm>
            <a:off x="4191000" y="3733800"/>
            <a:ext cx="1143000" cy="198120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noProof="1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8945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About NBIC BioAssist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1000" y="1143000"/>
            <a:ext cx="8382000" cy="1981200"/>
          </a:xfrm>
        </p:spPr>
        <p:txBody>
          <a:bodyPr/>
          <a:lstStyle/>
          <a:p>
            <a:r>
              <a:rPr lang="en-GB" dirty="0" smtClean="0"/>
              <a:t>One of the 3 pillars of NBIC (next to BioWise (education) and BioRange (research)).</a:t>
            </a:r>
          </a:p>
          <a:p>
            <a:r>
              <a:rPr lang="en-GB" dirty="0"/>
              <a:t>Goal is to </a:t>
            </a:r>
            <a:r>
              <a:rPr lang="en-GB" i="1" dirty="0" smtClean="0"/>
              <a:t>make </a:t>
            </a:r>
            <a:r>
              <a:rPr lang="en-GB" i="1" dirty="0"/>
              <a:t>other people’s data </a:t>
            </a:r>
            <a:r>
              <a:rPr lang="en-GB" i="1" dirty="0" smtClean="0"/>
              <a:t>work</a:t>
            </a:r>
            <a:endParaRPr lang="en-GB" dirty="0"/>
          </a:p>
          <a:p>
            <a:r>
              <a:rPr lang="en-GB" dirty="0" smtClean="0"/>
              <a:t>Consists of a Central Engineering Team</a:t>
            </a:r>
            <a:r>
              <a:rPr lang="en-GB" dirty="0" smtClean="0">
                <a:solidFill>
                  <a:srgbClr val="000000"/>
                </a:solidFill>
              </a:rPr>
              <a:t>,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err="1" smtClean="0">
                <a:solidFill>
                  <a:srgbClr val="FF0000"/>
                </a:solidFill>
              </a:rPr>
              <a:t>eBioGrid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4" name="Afbeelding 3" descr="StructureOfBioAssis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371600" y="3200400"/>
            <a:ext cx="6350000" cy="265430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 bwMode="auto">
          <a:xfrm>
            <a:off x="5334000" y="3733800"/>
            <a:ext cx="1143000" cy="198120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noProof="1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3289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About NBIC BioAssist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1000" y="1143000"/>
            <a:ext cx="8382000" cy="1981200"/>
          </a:xfrm>
        </p:spPr>
        <p:txBody>
          <a:bodyPr/>
          <a:lstStyle/>
          <a:p>
            <a:r>
              <a:rPr lang="en-GB" dirty="0" smtClean="0"/>
              <a:t>One of the 3 pillars of NBIC (next to BioWise (education) and BioRange (research)).</a:t>
            </a:r>
          </a:p>
          <a:p>
            <a:r>
              <a:rPr lang="en-GB" dirty="0"/>
              <a:t>Goal is to </a:t>
            </a:r>
            <a:r>
              <a:rPr lang="en-GB" i="1" dirty="0" smtClean="0"/>
              <a:t>make </a:t>
            </a:r>
            <a:r>
              <a:rPr lang="en-GB" i="1" dirty="0"/>
              <a:t>other people’s data </a:t>
            </a:r>
            <a:r>
              <a:rPr lang="en-GB" i="1" dirty="0" smtClean="0"/>
              <a:t>work</a:t>
            </a:r>
            <a:endParaRPr lang="en-GB" dirty="0"/>
          </a:p>
          <a:p>
            <a:r>
              <a:rPr lang="en-GB" dirty="0" smtClean="0"/>
              <a:t>Consists of a Central Engineering Team, </a:t>
            </a:r>
            <a:r>
              <a:rPr lang="en-GB" dirty="0" err="1" smtClean="0"/>
              <a:t>eBioGrid</a:t>
            </a:r>
            <a:r>
              <a:rPr lang="en-GB" dirty="0" smtClean="0"/>
              <a:t>, </a:t>
            </a:r>
            <a:r>
              <a:rPr lang="en-GB" dirty="0" smtClean="0">
                <a:solidFill>
                  <a:srgbClr val="FF0000"/>
                </a:solidFill>
              </a:rPr>
              <a:t>Bioinformatics Research Support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4" name="Afbeelding 3" descr="StructureOfBioAssis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371600" y="3200400"/>
            <a:ext cx="6350000" cy="265430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 bwMode="auto">
          <a:xfrm>
            <a:off x="6477000" y="3733800"/>
            <a:ext cx="1143000" cy="198120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noProof="1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9871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About NBIC BioAssist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1000" y="1143000"/>
            <a:ext cx="8382000" cy="1981200"/>
          </a:xfrm>
        </p:spPr>
        <p:txBody>
          <a:bodyPr/>
          <a:lstStyle/>
          <a:p>
            <a:r>
              <a:rPr lang="en-GB" dirty="0" smtClean="0"/>
              <a:t>One of the 3 pillars of NBIC (next to BioWise (education) and BioRange (research)).</a:t>
            </a:r>
          </a:p>
          <a:p>
            <a:r>
              <a:rPr lang="en-GB" dirty="0"/>
              <a:t>Goal is to </a:t>
            </a:r>
            <a:r>
              <a:rPr lang="en-GB" i="1" dirty="0" smtClean="0"/>
              <a:t>make </a:t>
            </a:r>
            <a:r>
              <a:rPr lang="en-GB" i="1" dirty="0"/>
              <a:t>other people’s data </a:t>
            </a:r>
            <a:r>
              <a:rPr lang="en-GB" i="1" dirty="0" smtClean="0"/>
              <a:t>work</a:t>
            </a:r>
            <a:endParaRPr lang="en-GB" dirty="0"/>
          </a:p>
          <a:p>
            <a:r>
              <a:rPr lang="en-GB" dirty="0" smtClean="0"/>
              <a:t>Consists of a Central Engineering Team, </a:t>
            </a:r>
            <a:r>
              <a:rPr lang="en-GB" dirty="0" err="1" smtClean="0"/>
              <a:t>eBioGrid</a:t>
            </a:r>
            <a:r>
              <a:rPr lang="en-GB" dirty="0" smtClean="0"/>
              <a:t>, Bioinformatics Research Support and </a:t>
            </a:r>
            <a:r>
              <a:rPr lang="en-GB" dirty="0" smtClean="0">
                <a:solidFill>
                  <a:srgbClr val="FF0000"/>
                </a:solidFill>
              </a:rPr>
              <a:t>Task Forces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4" name="Afbeelding 3" descr="StructureOfBioAssis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371600" y="3200400"/>
            <a:ext cx="6350000" cy="2654300"/>
          </a:xfrm>
          <a:prstGeom prst="rect">
            <a:avLst/>
          </a:prstGeom>
        </p:spPr>
      </p:pic>
      <p:sp>
        <p:nvSpPr>
          <p:cNvPr id="6" name="Rechthoek 5"/>
          <p:cNvSpPr/>
          <p:nvPr/>
        </p:nvSpPr>
        <p:spPr bwMode="auto">
          <a:xfrm>
            <a:off x="2743200" y="3733800"/>
            <a:ext cx="1295400" cy="198120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noProof="1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422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Where does Galaxy fit in?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Training and </a:t>
            </a:r>
            <a:r>
              <a:rPr lang="en-GB" dirty="0" smtClean="0"/>
              <a:t>demonstration</a:t>
            </a:r>
          </a:p>
          <a:p>
            <a:r>
              <a:rPr lang="en-GB" dirty="0" smtClean="0"/>
              <a:t>Collaboration in several consortia (e.g. CTMM </a:t>
            </a:r>
            <a:r>
              <a:rPr lang="en-GB" dirty="0" err="1" smtClean="0"/>
              <a:t>TraIT</a:t>
            </a:r>
            <a:r>
              <a:rPr lang="en-GB" dirty="0" smtClean="0"/>
              <a:t>)</a:t>
            </a:r>
          </a:p>
          <a:p>
            <a:r>
              <a:rPr lang="en-GB" dirty="0" smtClean="0"/>
              <a:t>Sharing of NBIC developed tools and pipelines</a:t>
            </a:r>
          </a:p>
          <a:p>
            <a:endParaRPr lang="en-GB" dirty="0"/>
          </a:p>
        </p:txBody>
      </p:sp>
      <p:pic>
        <p:nvPicPr>
          <p:cNvPr id="5" name="Afbeelding 4" descr="StructureOfBioAssis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524000" y="3200400"/>
            <a:ext cx="6350000" cy="2654300"/>
          </a:xfrm>
          <a:prstGeom prst="rect">
            <a:avLst/>
          </a:prstGeom>
        </p:spPr>
      </p:pic>
      <p:sp>
        <p:nvSpPr>
          <p:cNvPr id="6" name="Rechthoek 5"/>
          <p:cNvSpPr/>
          <p:nvPr/>
        </p:nvSpPr>
        <p:spPr bwMode="auto">
          <a:xfrm>
            <a:off x="2895600" y="3733800"/>
            <a:ext cx="2590800" cy="198120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noProof="1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4265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Where does Galaxy fit in?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Enabling scientists to run analysis on national HPC infrastructures.</a:t>
            </a:r>
            <a:endParaRPr lang="en-GB" dirty="0"/>
          </a:p>
        </p:txBody>
      </p:sp>
      <p:pic>
        <p:nvPicPr>
          <p:cNvPr id="5" name="Afbeelding 4" descr="StructureOfBioAssis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524000" y="3200400"/>
            <a:ext cx="6350000" cy="2654300"/>
          </a:xfrm>
          <a:prstGeom prst="rect">
            <a:avLst/>
          </a:prstGeom>
        </p:spPr>
      </p:pic>
      <p:sp>
        <p:nvSpPr>
          <p:cNvPr id="6" name="Rechthoek 5"/>
          <p:cNvSpPr/>
          <p:nvPr/>
        </p:nvSpPr>
        <p:spPr bwMode="auto">
          <a:xfrm>
            <a:off x="5486400" y="3733800"/>
            <a:ext cx="1143000" cy="198120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noProof="1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7344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rebuchet MS"/>
        <a:ea typeface="ヒラギノ角ゴ Pro W3"/>
        <a:cs typeface="ヒラギノ角ゴ Pro W3"/>
      </a:majorFont>
      <a:minorFont>
        <a:latin typeface="Arial"/>
        <a:ea typeface="ヒラギノ角ゴ Pro W3"/>
        <a:cs typeface="ヒラギノ角ゴ Pro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:a="http://schemas.openxmlformats.org/drawingml/2006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0" i="0" u="none" strike="noStrike" cap="none" normalizeH="0" baseline="0" noProof="1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  <a:cs typeface="ヒラギノ角ゴ Pro W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:a="http://schemas.openxmlformats.org/drawingml/2006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0" i="0" u="none" strike="noStrike" cap="none" normalizeH="0" baseline="0" noProof="1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  <a:cs typeface="ヒラギノ角ゴ Pro W3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1298</TotalTime>
  <Words>769</Words>
  <Application>Microsoft Macintosh PowerPoint</Application>
  <PresentationFormat>On-screen Show (4:3)</PresentationFormat>
  <Paragraphs>116</Paragraphs>
  <Slides>17</Slides>
  <Notes>6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Blank Presentation</vt:lpstr>
      <vt:lpstr>NBIC Galaxy to Strengthen the Bioinformatics Community in the Netherlands </vt:lpstr>
      <vt:lpstr>Introduction</vt:lpstr>
      <vt:lpstr>About NBIC BioAssist</vt:lpstr>
      <vt:lpstr>About NBIC BioAssist</vt:lpstr>
      <vt:lpstr>About NBIC BioAssist</vt:lpstr>
      <vt:lpstr>About NBIC BioAssist</vt:lpstr>
      <vt:lpstr>About NBIC BioAssist</vt:lpstr>
      <vt:lpstr>Where does Galaxy fit in?</vt:lpstr>
      <vt:lpstr>Where does Galaxy fit in?</vt:lpstr>
      <vt:lpstr>Where does Galaxy fit in?</vt:lpstr>
      <vt:lpstr>What do we have?</vt:lpstr>
      <vt:lpstr>Galaxy.nbic.nl</vt:lpstr>
      <vt:lpstr>Usage</vt:lpstr>
      <vt:lpstr>Some of the NBIC Tools</vt:lpstr>
      <vt:lpstr>More</vt:lpstr>
      <vt:lpstr>Near Future: Galaxy at the SARA HPC Cloud</vt:lpstr>
      <vt:lpstr>Acknowledgements</vt:lpstr>
    </vt:vector>
  </TitlesOfParts>
  <Company>Univerisity Medical Centre Utrecht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Lude Franke</dc:creator>
  <cp:lastModifiedBy>Dave Clements</cp:lastModifiedBy>
  <cp:revision>40</cp:revision>
  <dcterms:created xsi:type="dcterms:W3CDTF">2012-07-30T00:10:24Z</dcterms:created>
  <dcterms:modified xsi:type="dcterms:W3CDTF">2012-07-30T00:11:23Z</dcterms:modified>
</cp:coreProperties>
</file>