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9"/>
  </p:notesMasterIdLst>
  <p:sldIdLst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5F895-8FC4-A644-B4A5-89F3B417E4BC}" type="datetimeFigureOut">
              <a:rPr lang="en-US" smtClean="0"/>
              <a:t>7/1/13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2C5C0-34F5-EF4B-8A4B-8DD2754FA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22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“It is a project with the objective of enabling researchers to </a:t>
            </a:r>
            <a:r>
              <a:rPr lang="en-US" dirty="0" err="1" smtClean="0"/>
              <a:t>utilise</a:t>
            </a:r>
            <a:r>
              <a:rPr lang="en-US" dirty="0" smtClean="0"/>
              <a:t> free federal compute resources in a powerful graphical genomics environment. I don't know of anywhere in the world where you can dial up a free configurable Galaxy instance on federal compute resources.”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546BC7-FBB3-4E43-A8D3-D61528A62685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8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At the moment, the people GVL caters</a:t>
            </a:r>
            <a:r>
              <a:rPr lang="en-US" baseline="0" dirty="0" smtClean="0"/>
              <a:t> to are </a:t>
            </a:r>
            <a:r>
              <a:rPr lang="en-US" dirty="0" smtClean="0"/>
              <a:t>are those </a:t>
            </a:r>
            <a:r>
              <a:rPr lang="en-US" sz="1400" b="1" dirty="0" smtClean="0"/>
              <a:t>people who are looking to build/use genomics platforms </a:t>
            </a:r>
            <a:r>
              <a:rPr lang="en-US" dirty="0" smtClean="0"/>
              <a:t>themselves and have some experience with doing that.</a:t>
            </a:r>
          </a:p>
          <a:p>
            <a:endParaRPr lang="en-US" dirty="0" smtClean="0"/>
          </a:p>
          <a:p>
            <a:r>
              <a:rPr lang="en-US" dirty="0" smtClean="0"/>
              <a:t>There is a </a:t>
            </a:r>
            <a:r>
              <a:rPr lang="en-US" b="1" dirty="0" smtClean="0"/>
              <a:t>big gap between a</a:t>
            </a:r>
            <a:r>
              <a:rPr lang="en-US" b="1" baseline="0" dirty="0" smtClean="0"/>
              <a:t> </a:t>
            </a:r>
            <a:r>
              <a:rPr lang="en-US" b="1" dirty="0" smtClean="0"/>
              <a:t>completely reliable, available platform for genomics, and nothing</a:t>
            </a:r>
            <a:r>
              <a:rPr lang="en-US" b="1" baseline="0" dirty="0" smtClean="0"/>
              <a:t> </a:t>
            </a:r>
            <a:r>
              <a:rPr lang="en-US" baseline="0" dirty="0" smtClean="0"/>
              <a:t>and that is the gap that the GVL is looking to fill.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over the past year, there is a noticeably </a:t>
            </a:r>
            <a:r>
              <a:rPr lang="en-US" b="1" baseline="0" dirty="0" smtClean="0"/>
              <a:t>increasing number of private/institution clouds being setup</a:t>
            </a:r>
            <a:r>
              <a:rPr lang="en-US" baseline="0" dirty="0" smtClean="0"/>
              <a:t>, which is in addition to the available local resources.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Being able to </a:t>
            </a:r>
            <a:r>
              <a:rPr lang="en-US" b="1" baseline="0" dirty="0" smtClean="0"/>
              <a:t>provide genomics workbench (i.e., GVL-clones)</a:t>
            </a:r>
            <a:r>
              <a:rPr lang="en-US" baseline="0" dirty="0" smtClean="0"/>
              <a:t> at those infrastructures is becoming only that much more important. </a:t>
            </a:r>
          </a:p>
          <a:p>
            <a:endParaRPr lang="en-US" dirty="0">
              <a:latin typeface="Calibri" charset="0"/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1pPr>
            <a:lvl2pPr marL="742950" indent="-28575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2pPr>
            <a:lvl3pPr marL="11430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3pPr>
            <a:lvl4pPr marL="16002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4pPr>
            <a:lvl5pPr marL="20574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9pPr>
          </a:lstStyle>
          <a:p>
            <a:pPr eaLnBrk="1" hangingPunct="1"/>
            <a:fld id="{4CEB5F30-3BF2-3648-B6E3-A4BAFFBFF8BD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1677218"/>
            <a:ext cx="7360920" cy="2320290"/>
          </a:xfrm>
        </p:spPr>
        <p:txBody>
          <a:bodyPr/>
          <a:lstStyle>
            <a:lvl1pPr algn="r">
              <a:defRPr sz="49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540" y="4054658"/>
            <a:ext cx="7360920" cy="800100"/>
          </a:xfr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104529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948" y="4406265"/>
            <a:ext cx="7772400" cy="1363028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948" y="2906078"/>
            <a:ext cx="7772400" cy="150018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1480" indent="0">
              <a:buNone/>
              <a:defRPr sz="1600"/>
            </a:lvl2pPr>
            <a:lvl3pPr marL="822960" indent="0">
              <a:buNone/>
              <a:defRPr sz="1400"/>
            </a:lvl3pPr>
            <a:lvl4pPr marL="1234440" indent="0">
              <a:buNone/>
              <a:defRPr sz="1300"/>
            </a:lvl4pPr>
            <a:lvl5pPr marL="1645920" indent="0">
              <a:buNone/>
              <a:defRPr sz="1300"/>
            </a:lvl5pPr>
            <a:lvl6pPr marL="2057400" indent="0">
              <a:buNone/>
              <a:defRPr sz="1300"/>
            </a:lvl6pPr>
            <a:lvl7pPr marL="2468880" indent="0">
              <a:buNone/>
              <a:defRPr sz="1300"/>
            </a:lvl7pPr>
            <a:lvl8pPr marL="2880360" indent="0">
              <a:buNone/>
              <a:defRPr sz="1300"/>
            </a:lvl8pPr>
            <a:lvl9pPr marL="32918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1589926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819235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5" y="274320"/>
            <a:ext cx="85545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25" y="1534478"/>
            <a:ext cx="4202980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76" indent="0">
              <a:buNone/>
              <a:defRPr sz="1800" b="1"/>
            </a:lvl2pPr>
            <a:lvl3pPr marL="822952" indent="0">
              <a:buNone/>
              <a:defRPr sz="1600" b="1"/>
            </a:lvl3pPr>
            <a:lvl4pPr marL="1234427" indent="0">
              <a:buNone/>
              <a:defRPr sz="1400" b="1"/>
            </a:lvl4pPr>
            <a:lvl5pPr marL="1645904" indent="0">
              <a:buNone/>
              <a:defRPr sz="1400" b="1"/>
            </a:lvl5pPr>
            <a:lvl6pPr marL="2057379" indent="0">
              <a:buNone/>
              <a:defRPr sz="1400" b="1"/>
            </a:lvl6pPr>
            <a:lvl7pPr marL="2468856" indent="0">
              <a:buNone/>
              <a:defRPr sz="1400" b="1"/>
            </a:lvl7pPr>
            <a:lvl8pPr marL="2880331" indent="0">
              <a:buNone/>
              <a:defRPr sz="1400" b="1"/>
            </a:lvl8pPr>
            <a:lvl9pPr marL="3291807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725" y="2174559"/>
            <a:ext cx="4202980" cy="442999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68" y="1534478"/>
            <a:ext cx="4204409" cy="64008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1476" indent="0">
              <a:buNone/>
              <a:defRPr sz="1800" b="1"/>
            </a:lvl2pPr>
            <a:lvl3pPr marL="822952" indent="0">
              <a:buNone/>
              <a:defRPr sz="1600" b="1"/>
            </a:lvl3pPr>
            <a:lvl4pPr marL="1234427" indent="0">
              <a:buNone/>
              <a:defRPr sz="1400" b="1"/>
            </a:lvl4pPr>
            <a:lvl5pPr marL="1645904" indent="0">
              <a:buNone/>
              <a:defRPr sz="1400" b="1"/>
            </a:lvl5pPr>
            <a:lvl6pPr marL="2057379" indent="0">
              <a:buNone/>
              <a:defRPr sz="1400" b="1"/>
            </a:lvl6pPr>
            <a:lvl7pPr marL="2468856" indent="0">
              <a:buNone/>
              <a:defRPr sz="1400" b="1"/>
            </a:lvl7pPr>
            <a:lvl8pPr marL="2880331" indent="0">
              <a:buNone/>
              <a:defRPr sz="1400" b="1"/>
            </a:lvl8pPr>
            <a:lvl9pPr marL="3291807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68" y="2174559"/>
            <a:ext cx="4204409" cy="442999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34230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18972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725" y="1549591"/>
            <a:ext cx="8554550" cy="5054962"/>
          </a:xfrm>
        </p:spPr>
        <p:txBody>
          <a:bodyPr/>
          <a:lstStyle>
            <a:lvl1pPr>
              <a:spcBef>
                <a:spcPts val="1080"/>
              </a:spcBef>
              <a:defRPr sz="2900"/>
            </a:lvl1pPr>
            <a:lvl2pPr>
              <a:spcBef>
                <a:spcPts val="1080"/>
              </a:spcBef>
              <a:defRPr sz="2900"/>
            </a:lvl2pPr>
            <a:lvl3pPr>
              <a:spcBef>
                <a:spcPts val="1080"/>
              </a:spcBef>
              <a:defRPr sz="2900"/>
            </a:lvl3pPr>
            <a:lvl4pPr>
              <a:spcBef>
                <a:spcPts val="1080"/>
              </a:spcBef>
              <a:defRPr sz="2900"/>
            </a:lvl4pPr>
            <a:lvl5pPr>
              <a:spcBef>
                <a:spcPts val="1080"/>
              </a:spcBef>
              <a:defRPr sz="2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703400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893"/>
            <a:ext cx="3008948" cy="116157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33" y="272892"/>
            <a:ext cx="5112068" cy="585358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466"/>
            <a:ext cx="3008948" cy="4692015"/>
          </a:xfrm>
        </p:spPr>
        <p:txBody>
          <a:bodyPr/>
          <a:lstStyle>
            <a:lvl1pPr marL="0" indent="0">
              <a:buNone/>
              <a:defRPr sz="1300"/>
            </a:lvl1pPr>
            <a:lvl2pPr marL="411476" indent="0">
              <a:buNone/>
              <a:defRPr sz="1100"/>
            </a:lvl2pPr>
            <a:lvl3pPr marL="822952" indent="0">
              <a:buNone/>
              <a:defRPr sz="900"/>
            </a:lvl3pPr>
            <a:lvl4pPr marL="1234427" indent="0">
              <a:buNone/>
              <a:defRPr sz="800"/>
            </a:lvl4pPr>
            <a:lvl5pPr marL="1645904" indent="0">
              <a:buNone/>
              <a:defRPr sz="800"/>
            </a:lvl5pPr>
            <a:lvl6pPr marL="2057379" indent="0">
              <a:buNone/>
              <a:defRPr sz="800"/>
            </a:lvl6pPr>
            <a:lvl7pPr marL="2468856" indent="0">
              <a:buNone/>
              <a:defRPr sz="800"/>
            </a:lvl7pPr>
            <a:lvl8pPr marL="2880331" indent="0">
              <a:buNone/>
              <a:defRPr sz="800"/>
            </a:lvl8pPr>
            <a:lvl9pPr marL="329180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2901830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91540" y="1154430"/>
            <a:ext cx="7360920" cy="232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4290" tIns="34290" rIns="34290" bIns="3429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yriad Pro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540" y="3531870"/>
            <a:ext cx="736092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4290" tIns="34290" rIns="3429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yriad Pro" charset="0"/>
              </a:rPr>
              <a:t>Click to edit Master text styles</a:t>
            </a:r>
          </a:p>
          <a:p>
            <a:pPr lvl="1"/>
            <a:r>
              <a:rPr lang="en-US">
                <a:sym typeface="Myriad Pro" charset="0"/>
              </a:rPr>
              <a:t>Second level</a:t>
            </a:r>
          </a:p>
          <a:p>
            <a:pPr lvl="2"/>
            <a:r>
              <a:rPr lang="en-US">
                <a:sym typeface="Myriad Pro" charset="0"/>
              </a:rPr>
              <a:t>Third level</a:t>
            </a:r>
          </a:p>
          <a:p>
            <a:pPr lvl="3"/>
            <a:r>
              <a:rPr lang="en-US">
                <a:sym typeface="Myriad Pro" charset="0"/>
              </a:rPr>
              <a:t>Fourth level</a:t>
            </a:r>
          </a:p>
          <a:p>
            <a:pPr lvl="4"/>
            <a:r>
              <a:rPr lang="en-US">
                <a:sym typeface="Myriad Pro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767502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Myriad Pro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5pPr>
      <a:lvl6pPr marL="41148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6pPr>
      <a:lvl7pPr marL="82296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7pPr>
      <a:lvl8pPr marL="123444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8pPr>
      <a:lvl9pPr marL="1645920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9pPr>
    </p:titleStyle>
    <p:bodyStyle>
      <a:lvl1pPr marL="308610" indent="-308610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1pPr>
      <a:lvl2pPr marL="668655" indent="-257175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2pPr>
      <a:lvl3pPr marL="1028700" indent="-205740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3pPr>
      <a:lvl4pPr marL="1440180" indent="-205740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4pPr>
      <a:lvl5pPr marL="1851660" indent="-205740" algn="ctr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5pPr>
      <a:lvl6pPr marL="41148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82296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23444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645920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en-US"/>
      </a:defPPr>
      <a:lvl1pPr marL="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4114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94323" y="182880"/>
            <a:ext cx="8555355" cy="123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4290" tIns="34290" rIns="3429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yriad Pro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323" y="1550194"/>
            <a:ext cx="8555355" cy="505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34290" tIns="34290" rIns="3429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Myriad Pro" charset="0"/>
              </a:rPr>
              <a:t>Click to edit Master text styles</a:t>
            </a:r>
          </a:p>
          <a:p>
            <a:pPr lvl="1"/>
            <a:r>
              <a:rPr lang="en-US">
                <a:sym typeface="Myriad Pro" charset="0"/>
              </a:rPr>
              <a:t>Second level</a:t>
            </a:r>
          </a:p>
          <a:p>
            <a:pPr lvl="2"/>
            <a:r>
              <a:rPr lang="en-US">
                <a:sym typeface="Myriad Pro" charset="0"/>
              </a:rPr>
              <a:t>Third level</a:t>
            </a:r>
          </a:p>
          <a:p>
            <a:pPr lvl="3"/>
            <a:r>
              <a:rPr lang="en-US">
                <a:sym typeface="Myriad Pro" charset="0"/>
              </a:rPr>
              <a:t>Fourth level</a:t>
            </a:r>
          </a:p>
          <a:p>
            <a:pPr lvl="4"/>
            <a:r>
              <a:rPr lang="en-US">
                <a:sym typeface="Myriad Pro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69307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Myriad Pro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5pPr>
      <a:lvl6pPr marL="411476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6pPr>
      <a:lvl7pPr marL="822952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7pPr>
      <a:lvl8pPr marL="1234427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8pPr>
      <a:lvl9pPr marL="1645904" algn="ctr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yriad Pro" charset="0"/>
          <a:ea typeface="ヒラギノ角ゴ ProN W3" charset="0"/>
          <a:cs typeface="ヒラギノ角ゴ ProN W3" charset="0"/>
          <a:sym typeface="Myriad Pro" charset="0"/>
        </a:defRPr>
      </a:lvl9pPr>
    </p:titleStyle>
    <p:bodyStyle>
      <a:lvl1pPr marL="541491" indent="-347183" algn="l" rtl="0" eaLnBrk="0" fontAlgn="base" hangingPunct="0">
        <a:spcBef>
          <a:spcPts val="2700"/>
        </a:spcBef>
        <a:spcAft>
          <a:spcPct val="0"/>
        </a:spcAft>
        <a:buSzPct val="100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1pPr>
      <a:lvl2pPr marL="850099" indent="-347183" algn="l" rtl="0" eaLnBrk="0" fontAlgn="base" hangingPunct="0">
        <a:spcBef>
          <a:spcPts val="2700"/>
        </a:spcBef>
        <a:spcAft>
          <a:spcPct val="0"/>
        </a:spcAft>
        <a:buSzPct val="100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2pPr>
      <a:lvl3pPr marL="1158705" indent="-347183" algn="l" rtl="0" eaLnBrk="0" fontAlgn="base" hangingPunct="0">
        <a:spcBef>
          <a:spcPts val="2700"/>
        </a:spcBef>
        <a:spcAft>
          <a:spcPct val="0"/>
        </a:spcAft>
        <a:buSzPct val="100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3pPr>
      <a:lvl4pPr marL="1478742" indent="-347183" algn="l" rtl="0" eaLnBrk="0" fontAlgn="base" hangingPunct="0">
        <a:spcBef>
          <a:spcPts val="2700"/>
        </a:spcBef>
        <a:spcAft>
          <a:spcPct val="0"/>
        </a:spcAft>
        <a:buSzPct val="100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4pPr>
      <a:lvl5pPr marL="1787349" indent="-347183" algn="l" rtl="0" eaLnBrk="0" fontAlgn="base" hangingPunct="0">
        <a:spcBef>
          <a:spcPts val="2700"/>
        </a:spcBef>
        <a:spcAft>
          <a:spcPct val="0"/>
        </a:spcAft>
        <a:buSzPct val="100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5pPr>
      <a:lvl6pPr marL="2198825" indent="-347183" algn="l" rtl="0" fontAlgn="base">
        <a:spcBef>
          <a:spcPts val="2700"/>
        </a:spcBef>
        <a:spcAft>
          <a:spcPct val="0"/>
        </a:spcAft>
        <a:buSzPct val="171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2610301" indent="-347183" algn="l" rtl="0" fontAlgn="base">
        <a:spcBef>
          <a:spcPts val="2700"/>
        </a:spcBef>
        <a:spcAft>
          <a:spcPct val="0"/>
        </a:spcAft>
        <a:buSzPct val="171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3021777" indent="-347183" algn="l" rtl="0" fontAlgn="base">
        <a:spcBef>
          <a:spcPts val="2700"/>
        </a:spcBef>
        <a:spcAft>
          <a:spcPct val="0"/>
        </a:spcAft>
        <a:buSzPct val="171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3433253" indent="-347183" algn="l" rtl="0" fontAlgn="base">
        <a:spcBef>
          <a:spcPts val="2700"/>
        </a:spcBef>
        <a:spcAft>
          <a:spcPct val="0"/>
        </a:spcAft>
        <a:buSzPct val="171000"/>
        <a:buFont typeface="Myriad Pro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en-US"/>
      </a:defPPr>
      <a:lvl1pPr marL="0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76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52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27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04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379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56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1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07" algn="l" defTabSz="4114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2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62940" y="1677353"/>
            <a:ext cx="7589520" cy="2320290"/>
          </a:xfrm>
        </p:spPr>
        <p:txBody>
          <a:bodyPr/>
          <a:lstStyle/>
          <a:p>
            <a:pPr eaLnBrk="1" hangingPunct="1"/>
            <a:r>
              <a:rPr lang="en-US" sz="4000">
                <a:latin typeface="Myriad Pro" charset="0"/>
                <a:ea typeface="ヒラギノ角ゴ ProN W3" charset="0"/>
                <a:cs typeface="ヒラギノ角ゴ ProN W3" charset="0"/>
              </a:rPr>
              <a:t>Establishing a </a:t>
            </a:r>
            <a:br>
              <a:rPr lang="en-US" sz="4000">
                <a:latin typeface="Myriad Pro" charset="0"/>
                <a:ea typeface="ヒラギノ角ゴ ProN W3" charset="0"/>
                <a:cs typeface="ヒラギノ角ゴ ProN W3" charset="0"/>
              </a:rPr>
            </a:br>
            <a:r>
              <a:rPr lang="en-US" sz="4000">
                <a:latin typeface="Myriad Pro" charset="0"/>
                <a:ea typeface="ヒラギノ角ゴ ProN W3" charset="0"/>
                <a:cs typeface="ヒラギノ角ゴ ProN W3" charset="0"/>
              </a:rPr>
              <a:t>Genomics Analysis Workbench</a:t>
            </a:r>
          </a:p>
        </p:txBody>
      </p:sp>
      <p:sp>
        <p:nvSpPr>
          <p:cNvPr id="4098" name="Content Placeholder 1"/>
          <p:cNvSpPr>
            <a:spLocks noGrp="1"/>
          </p:cNvSpPr>
          <p:nvPr>
            <p:ph idx="1"/>
          </p:nvPr>
        </p:nvSpPr>
        <p:spPr>
          <a:xfrm>
            <a:off x="388620" y="4184407"/>
            <a:ext cx="7863840" cy="1318424"/>
          </a:xfrm>
        </p:spPr>
        <p:txBody>
          <a:bodyPr/>
          <a:lstStyle/>
          <a:p>
            <a:r>
              <a:rPr lang="en-US" sz="1800" u="sng" dirty="0">
                <a:latin typeface="Myriad Pro Light" charset="0"/>
                <a:ea typeface="ヒラギノ角ゴ ProN W3" charset="0"/>
                <a:cs typeface="Myriad Pro Light" charset="0"/>
              </a:rPr>
              <a:t>Enis Afgan</a:t>
            </a:r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, Clare </a:t>
            </a:r>
            <a:r>
              <a:rPr lang="en-US" sz="1800" dirty="0" err="1">
                <a:latin typeface="Myriad Pro Light" charset="0"/>
                <a:ea typeface="ヒラギノ角ゴ ProN W3" charset="0"/>
                <a:cs typeface="Myriad Pro Light" charset="0"/>
              </a:rPr>
              <a:t>Sloggett</a:t>
            </a:r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, </a:t>
            </a:r>
            <a:r>
              <a:rPr lang="en-US" sz="1800" dirty="0" err="1">
                <a:latin typeface="Myriad Pro Light" charset="0"/>
                <a:ea typeface="ヒラギノ角ゴ ProN W3" charset="0"/>
                <a:cs typeface="Myriad Pro Light" charset="0"/>
              </a:rPr>
              <a:t>Nuwan</a:t>
            </a:r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 </a:t>
            </a:r>
            <a:r>
              <a:rPr lang="en-US" sz="1800" dirty="0" err="1">
                <a:latin typeface="Myriad Pro Light" charset="0"/>
                <a:ea typeface="ヒラギノ角ゴ ProN W3" charset="0"/>
                <a:cs typeface="Myriad Pro Light" charset="0"/>
              </a:rPr>
              <a:t>Goonasekera</a:t>
            </a:r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, </a:t>
            </a:r>
          </a:p>
          <a:p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Simon </a:t>
            </a:r>
            <a:r>
              <a:rPr lang="en-US" sz="1800" dirty="0" err="1">
                <a:latin typeface="Myriad Pro Light" charset="0"/>
                <a:ea typeface="ヒラギノ角ゴ ProN W3" charset="0"/>
                <a:cs typeface="Myriad Pro Light" charset="0"/>
              </a:rPr>
              <a:t>Gladman</a:t>
            </a:r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, Ron Horst, Andrew </a:t>
            </a:r>
            <a:r>
              <a:rPr lang="en-US" sz="1800" dirty="0" err="1">
                <a:latin typeface="Myriad Pro Light" charset="0"/>
                <a:ea typeface="ヒラギノ角ゴ ProN W3" charset="0"/>
                <a:cs typeface="Myriad Pro Light" charset="0"/>
              </a:rPr>
              <a:t>Lonie</a:t>
            </a:r>
            <a:endParaRPr lang="en-US" sz="1800" dirty="0">
              <a:latin typeface="Myriad Pro Light" charset="0"/>
              <a:ea typeface="ヒラギノ角ゴ ProN W3" charset="0"/>
              <a:cs typeface="Myriad Pro Light" charset="0"/>
            </a:endParaRPr>
          </a:p>
          <a:p>
            <a:endParaRPr lang="en-US" sz="1800" dirty="0">
              <a:latin typeface="Myriad Pro Light" charset="0"/>
              <a:ea typeface="ヒラギノ角ゴ ProN W3" charset="0"/>
              <a:cs typeface="Myriad Pro Light" charset="0"/>
            </a:endParaRPr>
          </a:p>
          <a:p>
            <a:r>
              <a:rPr lang="en-US" sz="1800" dirty="0">
                <a:latin typeface="Myriad Pro Light" charset="0"/>
                <a:ea typeface="ヒラギノ角ゴ ProN W3" charset="0"/>
                <a:cs typeface="Myriad Pro Light" charset="0"/>
              </a:rPr>
              <a:t>GCC 2013, Oslo</a:t>
            </a:r>
          </a:p>
        </p:txBody>
      </p:sp>
      <p:pic>
        <p:nvPicPr>
          <p:cNvPr id="4" name="Picture 1" descr="gvl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03" y="318256"/>
            <a:ext cx="1834515" cy="1814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1537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yriad Pro" charset="0"/>
                <a:ea typeface="ヒラギノ角ゴ ProN W3" charset="0"/>
                <a:cs typeface="ヒラギノ角ゴ ProN W3" charset="0"/>
              </a:rPr>
              <a:t>Genomics Virtual Lab (GVL)</a:t>
            </a:r>
          </a:p>
        </p:txBody>
      </p:sp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294323" y="1550194"/>
            <a:ext cx="8555355" cy="5054918"/>
          </a:xfrm>
        </p:spPr>
        <p:txBody>
          <a:bodyPr/>
          <a:lstStyle/>
          <a:p>
            <a:pPr marL="194306" indent="0">
              <a:buNone/>
            </a:pPr>
            <a:endParaRPr lang="en-US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endParaRPr lang="en-US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r>
              <a:rPr lang="en-US" dirty="0">
                <a:latin typeface="Myriad Pro" charset="0"/>
                <a:ea typeface="ヒラギノ角ゴ ProN W3" charset="0"/>
                <a:cs typeface="ヒラギノ角ゴ ProN W3" charset="0"/>
              </a:rPr>
              <a:t>The GVL project sees itself as </a:t>
            </a:r>
            <a:r>
              <a:rPr lang="en-US" dirty="0">
                <a:solidFill>
                  <a:srgbClr val="FF7A0A"/>
                </a:solidFill>
                <a:latin typeface="Myriad Pro" charset="0"/>
                <a:ea typeface="ヒラギノ角ゴ ProN W3" charset="0"/>
                <a:cs typeface="ヒラギノ角ゴ ProN W3" charset="0"/>
              </a:rPr>
              <a:t>a broker to enable genomics expertise and platforms</a:t>
            </a:r>
            <a:r>
              <a:rPr lang="en-US" dirty="0">
                <a:latin typeface="Myriad Pro" charset="0"/>
                <a:ea typeface="ヒラギノ角ゴ ProN W3" charset="0"/>
                <a:cs typeface="ヒラギノ角ゴ ProN W3" charset="0"/>
              </a:rPr>
              <a:t> through institutes, on both institutional and </a:t>
            </a:r>
            <a:r>
              <a:rPr lang="en-US" dirty="0" smtClean="0">
                <a:latin typeface="Myriad Pro" charset="0"/>
                <a:ea typeface="ヒラギノ角ゴ ProN W3" charset="0"/>
                <a:cs typeface="ヒラギノ角ゴ ProN W3" charset="0"/>
              </a:rPr>
              <a:t>the Australian federal infrastructure</a:t>
            </a:r>
            <a:r>
              <a:rPr lang="en-US" dirty="0">
                <a:latin typeface="Myriad Pro" charset="0"/>
                <a:ea typeface="ヒラギノ角ゴ ProN W3" charset="0"/>
                <a:cs typeface="ヒラギノ角ゴ ProN W3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76777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Content Placeholder 4"/>
          <p:cNvSpPr>
            <a:spLocks noGrp="1"/>
          </p:cNvSpPr>
          <p:nvPr>
            <p:ph idx="1"/>
          </p:nvPr>
        </p:nvSpPr>
        <p:spPr>
          <a:xfrm>
            <a:off x="294323" y="1550194"/>
            <a:ext cx="8555355" cy="5054918"/>
          </a:xfrm>
        </p:spPr>
        <p:txBody>
          <a:bodyPr/>
          <a:lstStyle/>
          <a:p>
            <a:pPr marL="194306" indent="0" algn="ctr">
              <a:buNone/>
            </a:pPr>
            <a:endParaRPr lang="en-US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 algn="ctr">
              <a:buNone/>
            </a:pPr>
            <a:endParaRPr lang="en-US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 algn="ctr">
              <a:buNone/>
            </a:pPr>
            <a:r>
              <a:rPr lang="en-US" sz="7900">
                <a:latin typeface="Myriad Pro" charset="0"/>
                <a:ea typeface="ヒラギノ角ゴ ProN W3" charset="0"/>
                <a:cs typeface="ヒラギノ角ゴ ProN W3" charset="0"/>
              </a:rPr>
              <a:t>IDE vs. shell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963122"/>
      </p:ext>
    </p:extLst>
  </p:cSld>
  <p:clrMapOvr>
    <a:masterClrMapping/>
  </p:clrMapOvr>
  <p:transition xmlns:p14="http://schemas.microsoft.com/office/powerpoint/2010/main" advTm="65199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>
          <a:xfrm>
            <a:off x="294323" y="182882"/>
            <a:ext cx="8555355" cy="977265"/>
          </a:xfrm>
        </p:spPr>
        <p:txBody>
          <a:bodyPr/>
          <a:lstStyle/>
          <a:p>
            <a:r>
              <a:rPr lang="en-US">
                <a:latin typeface="Myriad Pro" charset="0"/>
                <a:ea typeface="ヒラギノ角ゴ ProN W3" charset="0"/>
                <a:cs typeface="ヒラギノ角ゴ ProN W3" charset="0"/>
              </a:rPr>
              <a:t>GVL 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323" y="1290162"/>
            <a:ext cx="8555355" cy="5443538"/>
          </a:xfrm>
        </p:spPr>
        <p:txBody>
          <a:bodyPr>
            <a:normAutofit fontScale="77500" lnSpcReduction="20000"/>
          </a:bodyPr>
          <a:lstStyle/>
          <a:p>
            <a:pPr marL="657212" indent="-462906">
              <a:buFont typeface="+mj-lt"/>
              <a:buAutoNum type="arabicPeriod"/>
              <a:defRPr/>
            </a:pPr>
            <a:r>
              <a:rPr lang="en-US" dirty="0" smtClean="0"/>
              <a:t>Scripts </a:t>
            </a:r>
            <a:r>
              <a:rPr lang="en-US" dirty="0"/>
              <a:t>and frameworks for declaratively </a:t>
            </a:r>
            <a:r>
              <a:rPr lang="en-US" dirty="0" smtClean="0">
                <a:solidFill>
                  <a:srgbClr val="FF7A0A"/>
                </a:solidFill>
              </a:rPr>
              <a:t>building</a:t>
            </a:r>
            <a:r>
              <a:rPr lang="en-US" dirty="0" smtClean="0"/>
              <a:t> CloudBioLinux and Galaxy instances </a:t>
            </a:r>
            <a:r>
              <a:rPr lang="en-US" dirty="0"/>
              <a:t>on arbitrary infrastructure, including the </a:t>
            </a:r>
            <a:r>
              <a:rPr lang="en-US" dirty="0" smtClean="0"/>
              <a:t>cloud</a:t>
            </a:r>
            <a:endParaRPr lang="en-US" dirty="0"/>
          </a:p>
          <a:p>
            <a:pPr marL="657212" indent="-462906">
              <a:buFont typeface="+mj-lt"/>
              <a:buAutoNum type="arabicPeriod"/>
              <a:defRPr/>
            </a:pPr>
            <a:r>
              <a:rPr lang="en-US" dirty="0" smtClean="0"/>
              <a:t>Images </a:t>
            </a:r>
            <a:r>
              <a:rPr lang="en-US" dirty="0"/>
              <a:t>and datasets for </a:t>
            </a:r>
            <a:r>
              <a:rPr lang="en-US" dirty="0" smtClean="0">
                <a:solidFill>
                  <a:srgbClr val="FF7A0A"/>
                </a:solidFill>
              </a:rPr>
              <a:t>deploying</a:t>
            </a:r>
            <a:r>
              <a:rPr lang="en-US" dirty="0" smtClean="0"/>
              <a:t> </a:t>
            </a:r>
            <a:r>
              <a:rPr lang="en-US" dirty="0"/>
              <a:t>CloudBioLinux and Galaxy on </a:t>
            </a:r>
            <a:r>
              <a:rPr lang="en-US" dirty="0" smtClean="0"/>
              <a:t>the </a:t>
            </a:r>
            <a:r>
              <a:rPr lang="en-US" dirty="0" err="1" smtClean="0"/>
              <a:t>NeCTAR</a:t>
            </a:r>
            <a:r>
              <a:rPr lang="en-US" dirty="0" smtClean="0"/>
              <a:t> </a:t>
            </a:r>
            <a:r>
              <a:rPr lang="en-US" dirty="0"/>
              <a:t>Research Cloud, using allocations obtained by users/</a:t>
            </a:r>
            <a:r>
              <a:rPr lang="en-US" dirty="0" smtClean="0"/>
              <a:t>institutes</a:t>
            </a:r>
            <a:endParaRPr lang="en-US" dirty="0"/>
          </a:p>
          <a:p>
            <a:pPr marL="657212" indent="-462906">
              <a:buFont typeface="+mj-lt"/>
              <a:buAutoNum type="arabicPeriod"/>
              <a:defRPr/>
            </a:pPr>
            <a:r>
              <a:rPr lang="en-US" dirty="0" smtClean="0"/>
              <a:t>A </a:t>
            </a:r>
            <a:r>
              <a:rPr lang="en-US" dirty="0">
                <a:solidFill>
                  <a:srgbClr val="FF7A0A"/>
                </a:solidFill>
              </a:rPr>
              <a:t>public Galaxy service for training </a:t>
            </a:r>
            <a:r>
              <a:rPr lang="en-US" dirty="0"/>
              <a:t>(galaxy-</a:t>
            </a:r>
            <a:r>
              <a:rPr lang="en-US" dirty="0" err="1"/>
              <a:t>tut.genome.edu.au</a:t>
            </a:r>
            <a:r>
              <a:rPr lang="en-US" dirty="0"/>
              <a:t>)</a:t>
            </a:r>
            <a:r>
              <a:rPr lang="en-US" dirty="0" smtClean="0"/>
              <a:t>, running </a:t>
            </a:r>
            <a:r>
              <a:rPr lang="en-US" dirty="0"/>
              <a:t>on the </a:t>
            </a:r>
            <a:r>
              <a:rPr lang="en-US" dirty="0" err="1"/>
              <a:t>NeCTAR</a:t>
            </a:r>
            <a:r>
              <a:rPr lang="en-US" dirty="0"/>
              <a:t> Research Cloud. </a:t>
            </a:r>
          </a:p>
          <a:p>
            <a:pPr marL="657212" indent="-462906">
              <a:buFont typeface="+mj-lt"/>
              <a:buAutoNum type="arabicPeriod"/>
              <a:defRPr/>
            </a:pPr>
            <a:r>
              <a:rPr lang="en-US" dirty="0" smtClean="0"/>
              <a:t>A </a:t>
            </a:r>
            <a:r>
              <a:rPr lang="en-US" dirty="0">
                <a:solidFill>
                  <a:srgbClr val="FF7A0A"/>
                </a:solidFill>
              </a:rPr>
              <a:t>suite of tutorials and protocols </a:t>
            </a:r>
            <a:r>
              <a:rPr lang="en-US" dirty="0"/>
              <a:t>for best practice common genomics </a:t>
            </a:r>
            <a:r>
              <a:rPr lang="en-US" dirty="0" smtClean="0"/>
              <a:t>tasks</a:t>
            </a:r>
          </a:p>
          <a:p>
            <a:pPr marL="657212" indent="-462906">
              <a:buFont typeface="+mj-lt"/>
              <a:buAutoNum type="arabicPeriod"/>
              <a:defRPr/>
            </a:pPr>
            <a:r>
              <a:rPr lang="en-US" dirty="0" smtClean="0"/>
              <a:t>A </a:t>
            </a:r>
            <a:r>
              <a:rPr lang="en-US" dirty="0">
                <a:solidFill>
                  <a:srgbClr val="FF7A0A"/>
                </a:solidFill>
              </a:rPr>
              <a:t>research program</a:t>
            </a:r>
            <a:r>
              <a:rPr lang="en-US" dirty="0"/>
              <a:t> looking at </a:t>
            </a:r>
            <a:endParaRPr lang="en-US" dirty="0" smtClean="0"/>
          </a:p>
          <a:p>
            <a:pPr marL="965815" lvl="1" indent="-462906">
              <a:buFont typeface="+mj-lt"/>
              <a:buAutoNum type="alphaLcPeriod"/>
              <a:defRPr/>
            </a:pPr>
            <a:r>
              <a:rPr lang="en-US" dirty="0"/>
              <a:t>L</a:t>
            </a:r>
            <a:r>
              <a:rPr lang="en-US" dirty="0" smtClean="0"/>
              <a:t>everaging </a:t>
            </a:r>
            <a:r>
              <a:rPr lang="en-US" dirty="0" smtClean="0"/>
              <a:t>federal storage infrastructure as </a:t>
            </a:r>
            <a:r>
              <a:rPr lang="en-US" dirty="0"/>
              <a:t>a genomics </a:t>
            </a:r>
            <a:r>
              <a:rPr lang="en-US" dirty="0" smtClean="0"/>
              <a:t>data and </a:t>
            </a:r>
            <a:r>
              <a:rPr lang="en-US" dirty="0"/>
              <a:t>application portal through </a:t>
            </a:r>
            <a:r>
              <a:rPr lang="en-US" dirty="0" err="1" smtClean="0"/>
              <a:t>GenomeSpace</a:t>
            </a:r>
            <a:r>
              <a:rPr lang="en-US" dirty="0" smtClean="0"/>
              <a:t>; </a:t>
            </a:r>
            <a:endParaRPr lang="en-US" dirty="0"/>
          </a:p>
          <a:p>
            <a:pPr marL="965815" lvl="1" indent="-462906">
              <a:buFont typeface="+mj-lt"/>
              <a:buAutoNum type="alphaLcPeriod"/>
              <a:defRPr/>
            </a:pPr>
            <a:r>
              <a:rPr lang="en-US" dirty="0"/>
              <a:t>I</a:t>
            </a:r>
            <a:r>
              <a:rPr lang="en-US" dirty="0" smtClean="0"/>
              <a:t>mplementing </a:t>
            </a:r>
            <a:r>
              <a:rPr lang="en-US" dirty="0"/>
              <a:t>a Scientific Collaboration Framework to allow </a:t>
            </a:r>
            <a:r>
              <a:rPr lang="en-US" dirty="0" smtClean="0"/>
              <a:t>communities to </a:t>
            </a:r>
            <a:r>
              <a:rPr lang="en-US" dirty="0"/>
              <a:t>interact; </a:t>
            </a:r>
            <a:endParaRPr lang="en-US" dirty="0" smtClean="0"/>
          </a:p>
          <a:p>
            <a:pPr marL="965815" lvl="1" indent="-462906">
              <a:buFont typeface="+mj-lt"/>
              <a:buAutoNum type="alphaLcPeriod"/>
              <a:defRPr/>
            </a:pPr>
            <a:r>
              <a:rPr lang="en-US" dirty="0" smtClean="0"/>
              <a:t>Hosting </a:t>
            </a:r>
            <a:r>
              <a:rPr lang="en-US" dirty="0"/>
              <a:t>large federal genomics datasets</a:t>
            </a:r>
          </a:p>
          <a:p>
            <a:pPr marL="657212" indent="-462906">
              <a:buFont typeface="+mj-lt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9856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8"/>
          <p:cNvSpPr>
            <a:spLocks noGrp="1"/>
          </p:cNvSpPr>
          <p:nvPr>
            <p:ph sz="half" idx="2"/>
          </p:nvPr>
        </p:nvSpPr>
        <p:spPr>
          <a:xfrm>
            <a:off x="165111" y="318612"/>
            <a:ext cx="2721902" cy="6286500"/>
          </a:xfrm>
        </p:spPr>
        <p:txBody>
          <a:bodyPr/>
          <a:lstStyle/>
          <a:p>
            <a:pPr marL="194306" indent="0">
              <a:buNone/>
            </a:pPr>
            <a:r>
              <a:rPr lang="en-US" sz="2500" dirty="0">
                <a:solidFill>
                  <a:srgbClr val="85FF7B"/>
                </a:solidFill>
                <a:latin typeface="Myriad Pro Semibold" charset="0"/>
                <a:ea typeface="ヒラギノ角ゴ ProN W3" charset="0"/>
                <a:cs typeface="Myriad Pro Semibold" charset="0"/>
              </a:rPr>
              <a:t>Build</a:t>
            </a:r>
          </a:p>
          <a:p>
            <a:pPr marL="194306" indent="0">
              <a:buNone/>
            </a:pPr>
            <a:r>
              <a:rPr lang="en-US" sz="2500" dirty="0">
                <a:solidFill>
                  <a:srgbClr val="FFCF07"/>
                </a:solidFill>
                <a:latin typeface="Myriad Pro Semibold" charset="0"/>
                <a:ea typeface="ヒラギノ角ゴ ProN W3" charset="0"/>
                <a:cs typeface="Myriad Pro Semibold" charset="0"/>
              </a:rPr>
              <a:t>Deploy</a:t>
            </a:r>
          </a:p>
          <a:p>
            <a:pPr marL="194306" indent="0">
              <a:buNone/>
            </a:pPr>
            <a:r>
              <a:rPr lang="en-US" sz="2500" dirty="0">
                <a:solidFill>
                  <a:srgbClr val="FF7A0A"/>
                </a:solidFill>
                <a:latin typeface="Myriad Pro Semibold" charset="0"/>
                <a:ea typeface="ヒラギノ角ゴ ProN W3" charset="0"/>
                <a:cs typeface="Myriad Pro Semibold" charset="0"/>
              </a:rPr>
              <a:t>Galaxy-tut server</a:t>
            </a:r>
          </a:p>
          <a:p>
            <a:pPr marL="194306" indent="0">
              <a:buNone/>
            </a:pPr>
            <a:r>
              <a:rPr lang="en-US" sz="2500" dirty="0">
                <a:solidFill>
                  <a:srgbClr val="FF0000"/>
                </a:solidFill>
                <a:latin typeface="Myriad Pro Semibold" charset="0"/>
                <a:ea typeface="ヒラギノ角ゴ ProN W3" charset="0"/>
                <a:cs typeface="Myriad Pro Semibold" charset="0"/>
              </a:rPr>
              <a:t>Tutorials</a:t>
            </a:r>
          </a:p>
          <a:p>
            <a:pPr marL="194306" indent="0">
              <a:buNone/>
            </a:pPr>
            <a:endParaRPr lang="en-US" sz="2500" dirty="0">
              <a:latin typeface="Myriad Pro Semibold" charset="0"/>
              <a:ea typeface="ヒラギノ角ゴ ProN W3" charset="0"/>
              <a:cs typeface="Myriad Pro Semibold" charset="0"/>
            </a:endParaRPr>
          </a:p>
          <a:p>
            <a:pPr marL="194306" indent="0">
              <a:buNone/>
            </a:pPr>
            <a:r>
              <a:rPr lang="en-US" sz="2500" dirty="0">
                <a:solidFill>
                  <a:srgbClr val="66CCFF"/>
                </a:solidFill>
                <a:latin typeface="Myriad Pro Semibold" charset="0"/>
                <a:ea typeface="ヒラギノ角ゴ ProN W3" charset="0"/>
                <a:cs typeface="Myriad Pro Semibold" charset="0"/>
              </a:rPr>
              <a:t>The rest (or all)</a:t>
            </a:r>
          </a:p>
        </p:txBody>
      </p:sp>
      <p:sp>
        <p:nvSpPr>
          <p:cNvPr id="15362" name="Content Placeholder 10"/>
          <p:cNvSpPr>
            <a:spLocks noGrp="1"/>
          </p:cNvSpPr>
          <p:nvPr>
            <p:ph sz="quarter" idx="4"/>
          </p:nvPr>
        </p:nvSpPr>
        <p:spPr>
          <a:xfrm>
            <a:off x="2887013" y="318612"/>
            <a:ext cx="6286500" cy="6286500"/>
          </a:xfrm>
        </p:spPr>
        <p:txBody>
          <a:bodyPr/>
          <a:lstStyle/>
          <a:p>
            <a:pPr marL="194306" indent="0">
              <a:buNone/>
            </a:pP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github.com</a:t>
            </a:r>
            <a:r>
              <a:rPr lang="en-US" sz="2500" dirty="0">
                <a:latin typeface="Myriad Pro" charset="0"/>
                <a:ea typeface="ヒラギノ角ゴ ProN W3" charset="0"/>
                <a:cs typeface="ヒラギノ角ゴ ProN W3" charset="0"/>
              </a:rPr>
              <a:t>/</a:t>
            </a: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afgane</a:t>
            </a:r>
            <a:r>
              <a:rPr lang="en-US" sz="2500" dirty="0">
                <a:latin typeface="Myriad Pro" charset="0"/>
                <a:ea typeface="ヒラギノ角ゴ ProN W3" charset="0"/>
                <a:cs typeface="ヒラギノ角ゴ ProN W3" charset="0"/>
              </a:rPr>
              <a:t>/</a:t>
            </a: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gvl_flavor</a:t>
            </a: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launch.genome.edu.au</a:t>
            </a: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r>
              <a:rPr lang="en-US" sz="2500" dirty="0">
                <a:latin typeface="Myriad Pro" charset="0"/>
                <a:ea typeface="ヒラギノ角ゴ ProN W3" charset="0"/>
                <a:cs typeface="ヒラギノ角ゴ ProN W3" charset="0"/>
              </a:rPr>
              <a:t>galaxy-</a:t>
            </a: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tut.genome.edu.au</a:t>
            </a: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genome.edu.au</a:t>
            </a:r>
            <a:r>
              <a:rPr lang="en-US" sz="2500" dirty="0">
                <a:latin typeface="Myriad Pro" charset="0"/>
                <a:ea typeface="ヒラギノ角ゴ ProN W3" charset="0"/>
                <a:cs typeface="ヒラギノ角ゴ ProN W3" charset="0"/>
              </a:rPr>
              <a:t>/wiki/</a:t>
            </a: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Galaxy_Tutorials</a:t>
            </a: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  <a:p>
            <a:pPr marL="194306" indent="0">
              <a:buNone/>
            </a:pPr>
            <a:r>
              <a:rPr lang="en-US" sz="2500" dirty="0" err="1">
                <a:latin typeface="Myriad Pro" charset="0"/>
                <a:ea typeface="ヒラギノ角ゴ ProN W3" charset="0"/>
                <a:cs typeface="ヒラギノ角ゴ ProN W3" charset="0"/>
              </a:rPr>
              <a:t>genome.edu.au</a:t>
            </a:r>
            <a:endParaRPr lang="en-US" sz="2500" dirty="0">
              <a:latin typeface="Myriad Pro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3" name="Rectangle 12"/>
          <p:cNvSpPr/>
          <p:nvPr/>
        </p:nvSpPr>
        <p:spPr>
          <a:xfrm rot="19800000">
            <a:off x="4271924" y="4458173"/>
            <a:ext cx="5013680" cy="1412694"/>
          </a:xfrm>
          <a:prstGeom prst="rect">
            <a:avLst/>
          </a:prstGeom>
          <a:noFill/>
        </p:spPr>
        <p:txBody>
          <a:bodyPr wrap="none" lIns="82294" tIns="41148" rIns="82294" bIns="41148">
            <a:spAutoFit/>
          </a:bodyPr>
          <a:lstStyle/>
          <a:p>
            <a:pPr algn="ctr" defTabSz="82296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rPr>
              <a:t>Takeaway</a:t>
            </a:r>
          </a:p>
        </p:txBody>
      </p:sp>
    </p:spTree>
    <p:extLst>
      <p:ext uri="{BB962C8B-B14F-4D97-AF65-F5344CB8AC3E}">
        <p14:creationId xmlns:p14="http://schemas.microsoft.com/office/powerpoint/2010/main" val="23564813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0" y="5826443"/>
            <a:ext cx="9144000" cy="1031558"/>
          </a:xfrm>
          <a:prstGeom prst="rect">
            <a:avLst/>
          </a:prstGeom>
          <a:gradFill rotWithShape="1">
            <a:gsLst>
              <a:gs pos="0">
                <a:srgbClr val="A3CFD6"/>
              </a:gs>
              <a:gs pos="100000">
                <a:srgbClr val="19879C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4" tIns="41148" rIns="82294" bIns="41148"/>
          <a:lstStyle/>
          <a:p>
            <a:pPr algn="ctr" defTabSz="822960" fontAlgn="base">
              <a:spcBef>
                <a:spcPct val="0"/>
              </a:spcBef>
              <a:spcAft>
                <a:spcPct val="0"/>
              </a:spcAft>
            </a:pPr>
            <a:endParaRPr lang="en-US" sz="2900">
              <a:solidFill>
                <a:srgbClr val="FFFFFF"/>
              </a:solidFill>
              <a:latin typeface="Myriad Pro" charset="0"/>
              <a:ea typeface="ヒラギノ角ゴ ProN W3" charset="0"/>
              <a:cs typeface="ヒラギノ角ゴ ProN W3" charset="0"/>
              <a:sym typeface="Myriad Pro" charset="0"/>
            </a:endParaRPr>
          </a:p>
        </p:txBody>
      </p:sp>
      <p:pic>
        <p:nvPicPr>
          <p:cNvPr id="10243" name="Picture 5" descr="Logo_Garva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411" y="383062"/>
            <a:ext cx="2441733" cy="169164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 descr="Logo_NeCTA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t="14429" r="6122" b="9035"/>
          <a:stretch>
            <a:fillRect/>
          </a:stretch>
        </p:blipFill>
        <p:spPr bwMode="auto">
          <a:xfrm>
            <a:off x="5155267" y="4530723"/>
            <a:ext cx="3736181" cy="100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Logo_UQ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7" y="4239104"/>
            <a:ext cx="3911918" cy="116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 descr="Logo_VLSC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77" y="1454469"/>
            <a:ext cx="2720340" cy="146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403" y="3298984"/>
            <a:ext cx="2787491" cy="774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2"/>
          <p:cNvSpPr txBox="1">
            <a:spLocks noChangeArrowheads="1"/>
          </p:cNvSpPr>
          <p:nvPr/>
        </p:nvSpPr>
        <p:spPr bwMode="auto">
          <a:xfrm>
            <a:off x="1395889" y="5697857"/>
            <a:ext cx="5639276" cy="116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4" tIns="41148" rIns="82294" bIns="41148"/>
          <a:lstStyle>
            <a:lvl1pPr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1pPr>
            <a:lvl2pPr marL="742950" indent="-28575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2pPr>
            <a:lvl3pPr marL="11430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3pPr>
            <a:lvl4pPr marL="16002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4pPr>
            <a:lvl5pPr marL="2057400" indent="-228600" eaLnBrk="0" hangingPunct="0"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Myriad Pro" charset="0"/>
                <a:ea typeface="ヒラギノ角ゴ ProN W3" charset="0"/>
                <a:cs typeface="ヒラギノ角ゴ ProN W3" charset="0"/>
                <a:sym typeface="Myriad Pro" charset="0"/>
              </a:defRPr>
            </a:lvl9pPr>
          </a:lstStyle>
          <a:p>
            <a:pPr algn="r" defTabSz="822960" eaLnBrk="1" fontAlgn="base" hangingPunct="1">
              <a:spcBef>
                <a:spcPts val="3330"/>
              </a:spcBef>
              <a:spcAft>
                <a:spcPct val="0"/>
              </a:spcAft>
              <a:buSzPct val="171000"/>
            </a:pPr>
            <a:r>
              <a:rPr lang="en-US" sz="6500">
                <a:cs typeface="Myriad Pro" charset="0"/>
                <a:sym typeface="Gill Sans" charset="0"/>
              </a:rPr>
              <a:t>genome.edu.au</a:t>
            </a:r>
          </a:p>
        </p:txBody>
      </p:sp>
      <p:pic>
        <p:nvPicPr>
          <p:cNvPr id="10249" name="Picture 1" descr="gvl-squar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404" y="188595"/>
            <a:ext cx="2751773" cy="272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IRB_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673" y="2845735"/>
            <a:ext cx="1805323" cy="126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137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Myriad Pro"/>
        <a:ea typeface="ヒラギノ角ゴ ProN W3"/>
        <a:cs typeface="ヒラギノ角ゴ ProN W3"/>
      </a:majorFont>
      <a:minorFont>
        <a:latin typeface="Myriad Pro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Myriad Pro" charset="0"/>
            <a:ea typeface="ヒラギノ角ゴ ProN W3" charset="0"/>
            <a:cs typeface="ヒラギノ角ゴ ProN W3" charset="0"/>
            <a:sym typeface="Myriad Pr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Myriad Pro" charset="0"/>
            <a:ea typeface="ヒラギノ角ゴ ProN W3" charset="0"/>
            <a:cs typeface="ヒラギノ角ゴ ProN W3" charset="0"/>
            <a:sym typeface="Myriad Pro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&amp; 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Myriad Pro"/>
        <a:ea typeface="ヒラギノ角ゴ ProN W3"/>
        <a:cs typeface="ヒラギノ角ゴ ProN W3"/>
      </a:majorFont>
      <a:minorFont>
        <a:latin typeface="Myriad Pro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Myriad Pro" charset="0"/>
            <a:ea typeface="ヒラギノ角ゴ ProN W3" charset="0"/>
            <a:cs typeface="ヒラギノ角ゴ ProN W3" charset="0"/>
            <a:sym typeface="Myriad Pro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Myriad Pro" charset="0"/>
            <a:ea typeface="ヒラギノ角ゴ ProN W3" charset="0"/>
            <a:cs typeface="ヒラギノ角ゴ ProN W3" charset="0"/>
            <a:sym typeface="Myriad Pro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361</Words>
  <Application>Microsoft Macintosh PowerPoint</Application>
  <PresentationFormat>On-screen Show (4:3)</PresentationFormat>
  <Paragraphs>45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Title &amp; Subtitle</vt:lpstr>
      <vt:lpstr>Title &amp; Bullets</vt:lpstr>
      <vt:lpstr>Establishing a  Genomics Analysis Workbench</vt:lpstr>
      <vt:lpstr>Genomics Virtual Lab (GVL)</vt:lpstr>
      <vt:lpstr>PowerPoint Presentation</vt:lpstr>
      <vt:lpstr>GVL aims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Establishing a  Genomics Analysis Workbench</dc:title>
  <dc:creator>Enis Afgan</dc:creator>
  <cp:lastModifiedBy>Enis Afgan</cp:lastModifiedBy>
  <cp:revision>1</cp:revision>
  <dcterms:created xsi:type="dcterms:W3CDTF">2013-07-01T13:26:06Z</dcterms:created>
  <dcterms:modified xsi:type="dcterms:W3CDTF">2013-07-01T13:28:14Z</dcterms:modified>
</cp:coreProperties>
</file>