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4" autoAdjust="0"/>
    <p:restoredTop sz="94606" autoAdjust="0"/>
  </p:normalViewPr>
  <p:slideViewPr>
    <p:cSldViewPr snapToGrid="0" snapToObjects="1">
      <p:cViewPr varScale="1">
        <p:scale>
          <a:sx n="115" d="100"/>
          <a:sy n="115" d="100"/>
        </p:scale>
        <p:origin x="-1456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4D8DEE8-7A87-4E01-8ADE-4C49CDD43F74}" type="datetime1">
              <a:rPr lang="en-US" smtClean="0"/>
              <a:pPr/>
              <a:t>01/07/13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F9461-E3EB-40CD-B93F-E5CBBBD8E0BA}" type="datetimeFigureOut">
              <a:rPr lang="en-US" smtClean="0"/>
              <a:pPr/>
              <a:t>01/07/13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7543-9AAE-4E9F-B28C-4FCCFD07D4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78FA3-38AD-400D-A4D2-18E8EF129E5F}" type="datetime1">
              <a:rPr lang="en-US" smtClean="0"/>
              <a:pPr/>
              <a:t>01/07/13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F424-F111-43CB-9C75-D52325012943}" type="datetime1">
              <a:rPr lang="en-US" smtClean="0"/>
              <a:pPr/>
              <a:t>01/07/13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4A8BBF0-342D-409A-9C0A-B1B451E92883}" type="datetime1">
              <a:rPr lang="en-US" smtClean="0"/>
              <a:pPr/>
              <a:t>01/07/13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A190-4BDC-4D39-B5BB-A14B3E8B1B3D}" type="datetime1">
              <a:rPr lang="en-US" smtClean="0"/>
              <a:pPr/>
              <a:t>01/07/13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52F2-9B11-4FC0-9217-7D20B3AC9849}" type="datetime1">
              <a:rPr lang="en-US" smtClean="0"/>
              <a:pPr/>
              <a:t>01/07/13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3737-8506-438E-ABC0-0BE7E06DCCA6}" type="datetime1">
              <a:rPr lang="en-US" smtClean="0"/>
              <a:pPr/>
              <a:t>01/07/13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58AA-1C84-40C9-BFEE-631CCB17636C}" type="datetime1">
              <a:rPr lang="en-US" smtClean="0"/>
              <a:pPr/>
              <a:t>01/07/13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542C1-4E96-413B-B72E-6C4B39D85C9D}" type="datetime1">
              <a:rPr lang="en-US" smtClean="0"/>
              <a:pPr/>
              <a:t>01/07/13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42AA2-D442-471A-9D69-80392E1E581D}" type="datetime1">
              <a:rPr lang="en-US" smtClean="0"/>
              <a:pPr/>
              <a:t>01/07/13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EC43563C-D9B3-4432-B336-144C997D6215}" type="datetime1">
              <a:rPr lang="en-US" smtClean="0"/>
              <a:pPr/>
              <a:t>01/07/13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2.jpe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2.jpe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GCC 2013</a:t>
            </a:r>
            <a:endParaRPr lang="fr-FR" dirty="0" smtClean="0"/>
          </a:p>
          <a:p>
            <a:r>
              <a:rPr lang="fr-FR" dirty="0" smtClean="0"/>
              <a:t>1st July</a:t>
            </a:r>
            <a:r>
              <a:rPr lang="fr-FR" dirty="0" smtClean="0"/>
              <a:t> </a:t>
            </a:r>
            <a:r>
              <a:rPr lang="fr-FR" dirty="0" smtClean="0"/>
              <a:t>2013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Galaxy </a:t>
            </a:r>
            <a:r>
              <a:rPr lang="fr-FR" dirty="0" err="1"/>
              <a:t>integration</a:t>
            </a:r>
            <a:r>
              <a:rPr lang="fr-FR" dirty="0"/>
              <a:t> </a:t>
            </a:r>
            <a:r>
              <a:rPr lang="fr-FR" dirty="0" err="1"/>
              <a:t>into</a:t>
            </a:r>
            <a:r>
              <a:rPr lang="fr-FR" dirty="0"/>
              <a:t> an </a:t>
            </a:r>
            <a:r>
              <a:rPr lang="fr-FR" dirty="0" err="1"/>
              <a:t>external</a:t>
            </a:r>
            <a:r>
              <a:rPr lang="fr-FR" dirty="0"/>
              <a:t> information system</a:t>
            </a:r>
            <a:endParaRPr lang="fr-FR" dirty="0"/>
          </a:p>
        </p:txBody>
      </p:sp>
      <p:pic>
        <p:nvPicPr>
          <p:cNvPr id="5" name="Image 4" descr="rapport_institut_curie1-340x234.jpg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5350903"/>
            <a:ext cx="1981200" cy="1363532"/>
          </a:xfrm>
          <a:prstGeom prst="rect">
            <a:avLst/>
          </a:prstGeom>
          <a:noFill/>
          <a:effectLst/>
        </p:spPr>
      </p:pic>
    </p:spTree>
    <p:extLst>
      <p:ext uri="{BB962C8B-B14F-4D97-AF65-F5344CB8AC3E}">
        <p14:creationId xmlns:p14="http://schemas.microsoft.com/office/powerpoint/2010/main" val="3539076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ZoneTexte 20"/>
          <p:cNvSpPr txBox="1"/>
          <p:nvPr/>
        </p:nvSpPr>
        <p:spPr>
          <a:xfrm>
            <a:off x="5940152" y="1855867"/>
            <a:ext cx="2938805" cy="4516372"/>
          </a:xfrm>
          <a:prstGeom prst="roundRect">
            <a:avLst/>
          </a:prstGeom>
          <a:solidFill>
            <a:schemeClr val="bg2">
              <a:lumMod val="75000"/>
            </a:schemeClr>
          </a:solidFill>
          <a:effectLst>
            <a:outerShdw blurRad="50800" dist="38100" dir="5520000" sx="101000" sy="101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noAutofit/>
          </a:bodyPr>
          <a:lstStyle/>
          <a:p>
            <a:pPr algn="ctr"/>
            <a:r>
              <a:rPr lang="fr-FR" sz="24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Bauhaus 93"/>
                <a:cs typeface="Bauhaus 93"/>
              </a:rPr>
              <a:t>BI-FILES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231913" y="1866348"/>
            <a:ext cx="5527261" cy="449484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effectLst>
            <a:outerShdw blurRad="50800" dist="38100" dir="5520000" sx="101000" sy="101000" algn="tl" rotWithShape="0">
              <a:srgbClr val="000000">
                <a:alpha val="43000"/>
              </a:srgbClr>
            </a:outerShdw>
          </a:effectLst>
        </p:spPr>
        <p:txBody>
          <a:bodyPr wrap="square" tIns="0" rtlCol="0">
            <a:noAutofit/>
          </a:bodyPr>
          <a:lstStyle/>
          <a:p>
            <a:pPr algn="ctr"/>
            <a:r>
              <a:rPr lang="fr-FR" sz="2400" dirty="0" smtClean="0">
                <a:solidFill>
                  <a:schemeClr val="tx2"/>
                </a:solidFill>
                <a:latin typeface="Bauhaus 93"/>
                <a:cs typeface="Bauhaus 93"/>
              </a:rPr>
              <a:t>BI-WEB02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231915" y="2515920"/>
            <a:ext cx="5527259" cy="45719"/>
          </a:xfrm>
          <a:prstGeom prst="rect">
            <a:avLst/>
          </a:prstGeom>
          <a:solidFill>
            <a:schemeClr val="bg2"/>
          </a:solidFill>
          <a:effectLst>
            <a:innerShdw blurRad="63500" dist="38100" dir="13500000">
              <a:srgbClr val="000000">
                <a:alpha val="50000"/>
              </a:srgbClr>
            </a:innerShdw>
          </a:effectLst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/>
              <a:t>2</a:t>
            </a:r>
            <a:r>
              <a:rPr lang="fr-FR" dirty="0" smtClean="0"/>
              <a:t>. </a:t>
            </a:r>
            <a:r>
              <a:rPr lang="fr-FR" dirty="0" smtClean="0"/>
              <a:t>Default Galaxy</a:t>
            </a:r>
            <a:endParaRPr lang="fr-FR" dirty="0"/>
          </a:p>
        </p:txBody>
      </p:sp>
      <p:sp>
        <p:nvSpPr>
          <p:cNvPr id="7" name="ZoneTexte 6"/>
          <p:cNvSpPr txBox="1">
            <a:spLocks/>
          </p:cNvSpPr>
          <p:nvPr/>
        </p:nvSpPr>
        <p:spPr>
          <a:xfrm>
            <a:off x="1015998" y="2658050"/>
            <a:ext cx="1435654" cy="3000732"/>
          </a:xfrm>
          <a:prstGeom prst="round2DiagRect">
            <a:avLst>
              <a:gd name="adj1" fmla="val 17458"/>
              <a:gd name="adj2" fmla="val 0"/>
            </a:avLst>
          </a:prstGeom>
          <a:solidFill>
            <a:schemeClr val="bg1"/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fr-FR" u="sng" dirty="0" smtClean="0"/>
              <a:t>Web interface</a:t>
            </a:r>
            <a:endParaRPr lang="fr-FR" u="sng" dirty="0" smtClean="0"/>
          </a:p>
          <a:p>
            <a:pPr algn="ctr"/>
            <a:r>
              <a:rPr lang="fr-FR" sz="1600" dirty="0" smtClean="0"/>
              <a:t>*</a:t>
            </a:r>
            <a:r>
              <a:rPr lang="fr-FR" sz="1600" dirty="0" smtClean="0"/>
              <a:t>User </a:t>
            </a:r>
            <a:r>
              <a:rPr lang="fr-FR" sz="1600" dirty="0" err="1" smtClean="0"/>
              <a:t>authent</a:t>
            </a:r>
            <a:r>
              <a:rPr lang="fr-FR" sz="1600" dirty="0" smtClean="0"/>
              <a:t>.</a:t>
            </a:r>
            <a:endParaRPr lang="fr-FR" sz="1600" dirty="0" smtClean="0"/>
          </a:p>
          <a:p>
            <a:pPr algn="ctr"/>
            <a:r>
              <a:rPr lang="fr-FR" sz="1600" dirty="0" smtClean="0"/>
              <a:t>(LDAP)</a:t>
            </a:r>
          </a:p>
          <a:p>
            <a:pPr algn="ctr"/>
            <a:r>
              <a:rPr lang="fr-FR" sz="1600" dirty="0" smtClean="0"/>
              <a:t>*Display</a:t>
            </a:r>
            <a:endParaRPr lang="fr-FR" sz="1600" dirty="0" smtClean="0"/>
          </a:p>
          <a:p>
            <a:pPr algn="ctr"/>
            <a:r>
              <a:rPr lang="fr-FR" sz="1600" dirty="0" smtClean="0"/>
              <a:t>- </a:t>
            </a:r>
            <a:r>
              <a:rPr lang="fr-FR" sz="1600" dirty="0" smtClean="0"/>
              <a:t>Tools</a:t>
            </a:r>
            <a:endParaRPr lang="fr-FR" sz="1600" dirty="0" smtClean="0"/>
          </a:p>
          <a:p>
            <a:pPr algn="ctr"/>
            <a:r>
              <a:rPr lang="fr-FR" sz="1600" dirty="0" smtClean="0"/>
              <a:t>- </a:t>
            </a:r>
            <a:r>
              <a:rPr lang="fr-FR" sz="1600" dirty="0" err="1" smtClean="0"/>
              <a:t>WorkFlows</a:t>
            </a:r>
            <a:endParaRPr lang="fr-FR" sz="1600" dirty="0" smtClean="0"/>
          </a:p>
          <a:p>
            <a:pPr algn="ctr"/>
            <a:r>
              <a:rPr lang="fr-FR" sz="1600" dirty="0" smtClean="0"/>
              <a:t>- </a:t>
            </a:r>
            <a:r>
              <a:rPr lang="fr-FR" sz="1600" dirty="0" smtClean="0"/>
              <a:t>Files</a:t>
            </a:r>
            <a:endParaRPr lang="fr-FR" sz="1600" dirty="0" smtClean="0"/>
          </a:p>
          <a:p>
            <a:pPr algn="ctr"/>
            <a:r>
              <a:rPr lang="fr-FR" sz="1600" dirty="0" smtClean="0"/>
              <a:t> -</a:t>
            </a:r>
            <a:r>
              <a:rPr lang="fr-FR" sz="1600" dirty="0" err="1" smtClean="0"/>
              <a:t>Status</a:t>
            </a:r>
            <a:endParaRPr lang="fr-FR" sz="1600" dirty="0" smtClean="0"/>
          </a:p>
          <a:p>
            <a:pPr algn="ctr"/>
            <a:r>
              <a:rPr lang="fr-FR" sz="1600" dirty="0" smtClean="0"/>
              <a:t>- </a:t>
            </a:r>
            <a:r>
              <a:rPr lang="fr-FR" sz="1600" dirty="0" smtClean="0"/>
              <a:t>Histories</a:t>
            </a:r>
            <a:endParaRPr lang="fr-FR" sz="16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4372641" y="2851981"/>
            <a:ext cx="1292662" cy="1676281"/>
          </a:xfrm>
          <a:prstGeom prst="can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reflection stA="50000" endPos="20000" dist="12700" dir="5400000" sy="-100000" algn="bl" rotWithShape="0"/>
          </a:effectLst>
        </p:spPr>
        <p:txBody>
          <a:bodyPr vert="horz" wrap="square" rtlCol="0" anchor="t" anchorCtr="0">
            <a:spAutoFit/>
          </a:bodyPr>
          <a:lstStyle/>
          <a:p>
            <a:pPr algn="ctr"/>
            <a:r>
              <a:rPr lang="fr-FR" u="sng" dirty="0" smtClean="0"/>
              <a:t>File</a:t>
            </a:r>
          </a:p>
          <a:p>
            <a:pPr algn="ctr"/>
            <a:r>
              <a:rPr lang="fr-FR" u="sng" dirty="0" smtClean="0">
                <a:effectLst/>
              </a:rPr>
              <a:t>System</a:t>
            </a:r>
            <a:endParaRPr lang="fr-FR" u="sng" dirty="0" smtClean="0">
              <a:effectLst/>
            </a:endParaRPr>
          </a:p>
          <a:p>
            <a:pPr algn="ctr"/>
            <a:r>
              <a:rPr lang="fr-FR" dirty="0" smtClean="0">
                <a:effectLst/>
              </a:rPr>
              <a:t>@</a:t>
            </a:r>
          </a:p>
          <a:p>
            <a:pPr algn="ctr"/>
            <a:endParaRPr lang="fr-FR" dirty="0">
              <a:effectLst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551043" y="2658050"/>
            <a:ext cx="1588909" cy="2767905"/>
          </a:xfrm>
          <a:prstGeom prst="round2Diag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endParaRPr lang="fr-FR" dirty="0"/>
          </a:p>
          <a:p>
            <a:pPr algn="ctr"/>
            <a:r>
              <a:rPr lang="fr-FR" u="sng" dirty="0" err="1" smtClean="0"/>
              <a:t>Engine</a:t>
            </a:r>
            <a:endParaRPr lang="fr-FR" u="sng" dirty="0" smtClean="0"/>
          </a:p>
          <a:p>
            <a:pPr algn="ctr"/>
            <a:r>
              <a:rPr lang="fr-FR" sz="1600" dirty="0" smtClean="0"/>
              <a:t>*Jobs management</a:t>
            </a:r>
            <a:endParaRPr lang="fr-FR" sz="1600" dirty="0" smtClean="0"/>
          </a:p>
          <a:p>
            <a:pPr algn="ctr"/>
            <a:r>
              <a:rPr lang="fr-FR" sz="1600" dirty="0" smtClean="0"/>
              <a:t>*Return </a:t>
            </a:r>
            <a:r>
              <a:rPr lang="fr-FR" sz="1600" dirty="0" err="1" smtClean="0"/>
              <a:t>results</a:t>
            </a:r>
            <a:endParaRPr lang="fr-FR" sz="1600" dirty="0" smtClean="0"/>
          </a:p>
          <a:p>
            <a:pPr algn="ctr"/>
            <a:r>
              <a:rPr lang="fr-FR" sz="1600" dirty="0" smtClean="0"/>
              <a:t>*</a:t>
            </a:r>
            <a:r>
              <a:rPr lang="fr-FR" sz="1600" dirty="0" smtClean="0"/>
              <a:t>Permissions management</a:t>
            </a:r>
            <a:endParaRPr lang="fr-FR" sz="1600" dirty="0" smtClean="0"/>
          </a:p>
          <a:p>
            <a:pPr algn="ctr"/>
            <a:r>
              <a:rPr lang="fr-FR" sz="1600" dirty="0" smtClean="0"/>
              <a:t>*DB </a:t>
            </a:r>
            <a:r>
              <a:rPr lang="fr-FR" sz="1600" dirty="0" err="1" smtClean="0"/>
              <a:t>comm</a:t>
            </a:r>
            <a:r>
              <a:rPr lang="fr-FR" sz="1600" dirty="0" smtClean="0"/>
              <a:t>.</a:t>
            </a:r>
            <a:endParaRPr lang="fr-FR" dirty="0" smtClean="0"/>
          </a:p>
          <a:p>
            <a:pPr algn="ctr"/>
            <a:endParaRPr lang="fr-FR" sz="1600" dirty="0" smtClean="0"/>
          </a:p>
        </p:txBody>
      </p:sp>
      <p:pic>
        <p:nvPicPr>
          <p:cNvPr id="15" name="Image 14" descr="1366393769_Administrato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851981"/>
            <a:ext cx="524564" cy="524564"/>
          </a:xfrm>
          <a:prstGeom prst="rect">
            <a:avLst/>
          </a:prstGeom>
        </p:spPr>
      </p:pic>
      <p:pic>
        <p:nvPicPr>
          <p:cNvPr id="17" name="Image 16" descr="1366393782_Administrator 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3777976"/>
            <a:ext cx="524564" cy="524564"/>
          </a:xfrm>
          <a:prstGeom prst="rect">
            <a:avLst/>
          </a:prstGeom>
        </p:spPr>
      </p:pic>
      <p:pic>
        <p:nvPicPr>
          <p:cNvPr id="18" name="Image 17" descr="1366393921_Administrator 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64" y="4755076"/>
            <a:ext cx="533400" cy="533400"/>
          </a:xfrm>
          <a:prstGeom prst="rect">
            <a:avLst/>
          </a:prstGeom>
        </p:spPr>
      </p:pic>
      <p:pic>
        <p:nvPicPr>
          <p:cNvPr id="19" name="Image 18" descr="1366394082_robot_12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396" y="3481205"/>
            <a:ext cx="790415" cy="790415"/>
          </a:xfrm>
          <a:prstGeom prst="rect">
            <a:avLst/>
          </a:prstGeom>
        </p:spPr>
      </p:pic>
      <p:sp>
        <p:nvSpPr>
          <p:cNvPr id="25" name="ZoneTexte 24"/>
          <p:cNvSpPr txBox="1"/>
          <p:nvPr/>
        </p:nvSpPr>
        <p:spPr>
          <a:xfrm>
            <a:off x="6857304" y="2885914"/>
            <a:ext cx="1181651" cy="1920240"/>
          </a:xfrm>
          <a:prstGeom prst="can">
            <a:avLst/>
          </a:prstGeom>
          <a:solidFill>
            <a:schemeClr val="accent2"/>
          </a:solidFill>
          <a:effectLst>
            <a:reflection stA="50000" endPos="20000" dist="127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u="sng" dirty="0" smtClean="0"/>
              <a:t>File</a:t>
            </a:r>
          </a:p>
          <a:p>
            <a:pPr algn="ctr"/>
            <a:r>
              <a:rPr lang="fr-FR" u="sng" dirty="0" smtClean="0"/>
              <a:t>System</a:t>
            </a:r>
            <a:endParaRPr lang="fr-FR" u="sng" dirty="0" smtClean="0"/>
          </a:p>
          <a:p>
            <a:pPr algn="ctr"/>
            <a:r>
              <a:rPr lang="fr-FR" dirty="0"/>
              <a:t> </a:t>
            </a:r>
            <a:r>
              <a:rPr lang="fr-FR" dirty="0" err="1" smtClean="0"/>
              <a:t>Physical</a:t>
            </a:r>
            <a:endParaRPr lang="fr-FR" dirty="0" smtClean="0"/>
          </a:p>
          <a:p>
            <a:pPr algn="ctr"/>
            <a:r>
              <a:rPr lang="fr-FR" dirty="0" err="1" smtClean="0"/>
              <a:t>Results</a:t>
            </a:r>
            <a:endParaRPr lang="fr-FR" dirty="0" smtClean="0"/>
          </a:p>
          <a:p>
            <a:pPr algn="ctr"/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5940152" y="2493060"/>
            <a:ext cx="2938805" cy="45719"/>
          </a:xfrm>
          <a:prstGeom prst="rect">
            <a:avLst/>
          </a:prstGeom>
          <a:solidFill>
            <a:schemeClr val="bg2"/>
          </a:solidFill>
          <a:effectLst>
            <a:innerShdw blurRad="63500" dist="38100" dir="13500000">
              <a:srgbClr val="000000">
                <a:alpha val="50000"/>
              </a:srgbClr>
            </a:innerShdw>
          </a:effectLst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8" name="ZoneTexte 27"/>
          <p:cNvSpPr txBox="1"/>
          <p:nvPr/>
        </p:nvSpPr>
        <p:spPr>
          <a:xfrm rot="676673">
            <a:off x="4527193" y="2074919"/>
            <a:ext cx="1785526" cy="735747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 smtClean="0">
                <a:latin typeface="Lucida Handwriting"/>
                <a:cs typeface="Lucida Handwriting"/>
              </a:rPr>
              <a:t>dataset</a:t>
            </a:r>
            <a:endParaRPr lang="fr-FR" sz="1400" dirty="0" smtClean="0">
              <a:latin typeface="Lucida Handwriting"/>
              <a:cs typeface="Lucida Handwriting"/>
            </a:endParaRPr>
          </a:p>
          <a:p>
            <a:pPr algn="ctr"/>
            <a:r>
              <a:rPr lang="fr-FR" sz="1400" dirty="0" smtClean="0">
                <a:latin typeface="Lucida Handwriting"/>
                <a:cs typeface="Lucida Handwriting"/>
              </a:rPr>
              <a:t>.</a:t>
            </a:r>
            <a:r>
              <a:rPr lang="fr-FR" sz="1400" dirty="0" err="1" smtClean="0">
                <a:latin typeface="Lucida Handwriting"/>
                <a:cs typeface="Lucida Handwriting"/>
              </a:rPr>
              <a:t>dat</a:t>
            </a:r>
            <a:r>
              <a:rPr lang="fr-FR" sz="1400" dirty="0" smtClean="0">
                <a:latin typeface="Lucida Handwriting"/>
                <a:cs typeface="Lucida Handwriting"/>
              </a:rPr>
              <a:t> </a:t>
            </a:r>
            <a:endParaRPr lang="fr-FR" sz="1400" dirty="0">
              <a:latin typeface="Lucida Handwriting"/>
              <a:cs typeface="Lucida Handwriting"/>
            </a:endParaRPr>
          </a:p>
        </p:txBody>
      </p:sp>
      <p:pic>
        <p:nvPicPr>
          <p:cNvPr id="30" name="Image 29" descr="1366394082_robot_12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542" y="3633605"/>
            <a:ext cx="790415" cy="790415"/>
          </a:xfrm>
          <a:prstGeom prst="rect">
            <a:avLst/>
          </a:prstGeom>
        </p:spPr>
      </p:pic>
      <p:pic>
        <p:nvPicPr>
          <p:cNvPr id="16" name="Image 15" descr="rapport_institut_curie1-340x234.jpg"/>
          <p:cNvPicPr>
            <a:picLocks/>
          </p:cNvPicPr>
          <p:nvPr/>
        </p:nvPicPr>
        <p:blipFill>
          <a:blip r:embed="rId6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479" y="152959"/>
            <a:ext cx="1980000" cy="1346400"/>
          </a:xfrm>
          <a:prstGeom prst="rect">
            <a:avLst/>
          </a:prstGeom>
          <a:noFill/>
          <a:effectLst/>
        </p:spPr>
      </p:pic>
      <p:pic>
        <p:nvPicPr>
          <p:cNvPr id="11" name="Image 10" descr="1366493949_Link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69112">
            <a:off x="5536203" y="3302568"/>
            <a:ext cx="1375465" cy="137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5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ZoneTexte 20"/>
          <p:cNvSpPr txBox="1"/>
          <p:nvPr/>
        </p:nvSpPr>
        <p:spPr>
          <a:xfrm>
            <a:off x="5940152" y="1844824"/>
            <a:ext cx="2938805" cy="4414217"/>
          </a:xfrm>
          <a:prstGeom prst="roundRect">
            <a:avLst/>
          </a:prstGeom>
          <a:solidFill>
            <a:schemeClr val="bg2">
              <a:lumMod val="75000"/>
            </a:schemeClr>
          </a:solidFill>
          <a:effectLst>
            <a:outerShdw blurRad="50800" dist="38100" dir="5520000" sx="101000" sy="101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sz="2400" dirty="0" smtClean="0"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Bauhaus 93"/>
                <a:cs typeface="Bauhaus 93"/>
              </a:rPr>
              <a:t>   </a:t>
            </a:r>
            <a:r>
              <a:rPr lang="fr-FR" sz="2400" dirty="0" smtClean="0">
                <a:solidFill>
                  <a:srgbClr val="E0E3D5"/>
                </a:solidFill>
                <a:latin typeface="Bauhaus 93"/>
                <a:cs typeface="Bauhaus 93"/>
              </a:rPr>
              <a:t>BI-FILES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30" name="ZoneTexte 29"/>
          <p:cNvSpPr txBox="1"/>
          <p:nvPr/>
        </p:nvSpPr>
        <p:spPr>
          <a:xfrm>
            <a:off x="5940152" y="2493060"/>
            <a:ext cx="2938805" cy="45719"/>
          </a:xfrm>
          <a:prstGeom prst="rect">
            <a:avLst/>
          </a:prstGeom>
          <a:solidFill>
            <a:schemeClr val="bg2"/>
          </a:solidFill>
          <a:effectLst>
            <a:innerShdw blurRad="63500" dist="38100" dir="13500000">
              <a:srgbClr val="000000">
                <a:alpha val="50000"/>
              </a:srgbClr>
            </a:innerShdw>
          </a:effectLst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231913" y="1855305"/>
            <a:ext cx="5527261" cy="4392693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effectLst>
            <a:outerShdw blurRad="50800" dist="63500" dir="5520000" sx="101000" sy="101000" algn="tl" rotWithShape="0">
              <a:srgbClr val="000000">
                <a:alpha val="43000"/>
              </a:srgbClr>
            </a:outerShdw>
          </a:effectLst>
        </p:spPr>
        <p:txBody>
          <a:bodyPr vert="horz" wrap="square" lIns="108000" tIns="0" rtlCol="0" anchor="t" anchorCtr="0">
            <a:normAutofit/>
          </a:bodyPr>
          <a:lstStyle/>
          <a:p>
            <a:pPr algn="ctr"/>
            <a:r>
              <a:rPr lang="fr-FR" sz="2400" dirty="0" smtClean="0">
                <a:solidFill>
                  <a:schemeClr val="tx2"/>
                </a:solidFill>
                <a:latin typeface="Bauhaus 93"/>
                <a:cs typeface="Bauhaus 93"/>
              </a:rPr>
              <a:t>BI-WEB02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29" name="ZoneTexte 28"/>
          <p:cNvSpPr txBox="1"/>
          <p:nvPr/>
        </p:nvSpPr>
        <p:spPr>
          <a:xfrm>
            <a:off x="231915" y="2515920"/>
            <a:ext cx="5527259" cy="45719"/>
          </a:xfrm>
          <a:prstGeom prst="rect">
            <a:avLst/>
          </a:prstGeom>
          <a:solidFill>
            <a:schemeClr val="bg2"/>
          </a:solidFill>
          <a:effectLst>
            <a:innerShdw blurRad="63500" dist="38100" dir="13500000">
              <a:srgbClr val="000000">
                <a:alpha val="50000"/>
              </a:srgbClr>
            </a:innerShdw>
          </a:effectLst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 smtClean="0"/>
              <a:t>5. Galaxy </a:t>
            </a:r>
            <a:r>
              <a:rPr lang="fr-FR" dirty="0" smtClean="0"/>
              <a:t>IN </a:t>
            </a:r>
            <a:r>
              <a:rPr lang="fr-FR" dirty="0" err="1" smtClean="0"/>
              <a:t>our</a:t>
            </a:r>
            <a:r>
              <a:rPr lang="fr-FR" dirty="0" smtClean="0"/>
              <a:t> </a:t>
            </a:r>
            <a:r>
              <a:rPr lang="fr-FR" dirty="0" err="1" smtClean="0"/>
              <a:t>i.s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7" name="ZoneTexte 6"/>
          <p:cNvSpPr txBox="1">
            <a:spLocks/>
          </p:cNvSpPr>
          <p:nvPr/>
        </p:nvSpPr>
        <p:spPr>
          <a:xfrm>
            <a:off x="1015998" y="2658050"/>
            <a:ext cx="1435654" cy="1773198"/>
          </a:xfrm>
          <a:prstGeom prst="round2DiagRect">
            <a:avLst>
              <a:gd name="adj1" fmla="val 17458"/>
              <a:gd name="adj2" fmla="val 0"/>
            </a:avLst>
          </a:prstGeom>
          <a:solidFill>
            <a:schemeClr val="bg1"/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fr-FR" u="sng" dirty="0" smtClean="0"/>
              <a:t>Web interface</a:t>
            </a:r>
            <a:endParaRPr lang="fr-FR" u="sng" dirty="0" smtClean="0"/>
          </a:p>
          <a:p>
            <a:pPr algn="ctr"/>
            <a:r>
              <a:rPr lang="fr-FR" sz="1600" dirty="0" smtClean="0"/>
              <a:t>*</a:t>
            </a:r>
            <a:r>
              <a:rPr lang="fr-FR" sz="1600" dirty="0" err="1" smtClean="0"/>
              <a:t>Users</a:t>
            </a:r>
            <a:r>
              <a:rPr lang="fr-FR" sz="1600" dirty="0" smtClean="0"/>
              <a:t> </a:t>
            </a:r>
            <a:r>
              <a:rPr lang="fr-FR" sz="1600" dirty="0" err="1" smtClean="0"/>
              <a:t>authent</a:t>
            </a:r>
            <a:r>
              <a:rPr lang="fr-FR" sz="1600" dirty="0" smtClean="0"/>
              <a:t>.</a:t>
            </a:r>
            <a:endParaRPr lang="fr-FR" sz="1600" dirty="0" smtClean="0"/>
          </a:p>
          <a:p>
            <a:pPr algn="ctr"/>
            <a:r>
              <a:rPr lang="fr-FR" sz="1600" dirty="0" smtClean="0"/>
              <a:t>(LDAP)</a:t>
            </a:r>
          </a:p>
          <a:p>
            <a:pPr algn="ctr"/>
            <a:r>
              <a:rPr lang="fr-FR" sz="1600" dirty="0" smtClean="0"/>
              <a:t>*</a:t>
            </a:r>
            <a:r>
              <a:rPr lang="fr-FR" sz="1600" dirty="0" smtClean="0"/>
              <a:t>Display</a:t>
            </a:r>
            <a:endParaRPr lang="fr-FR" sz="1600" dirty="0" smtClean="0"/>
          </a:p>
        </p:txBody>
      </p:sp>
      <p:sp>
        <p:nvSpPr>
          <p:cNvPr id="8" name="ZoneTexte 7"/>
          <p:cNvSpPr txBox="1"/>
          <p:nvPr/>
        </p:nvSpPr>
        <p:spPr>
          <a:xfrm>
            <a:off x="2551043" y="2658050"/>
            <a:ext cx="1565245" cy="3137216"/>
          </a:xfrm>
          <a:prstGeom prst="round2Diag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noAutofit/>
          </a:bodyPr>
          <a:lstStyle/>
          <a:p>
            <a:endParaRPr lang="fr-FR" dirty="0"/>
          </a:p>
          <a:p>
            <a:endParaRPr lang="fr-FR" dirty="0"/>
          </a:p>
          <a:p>
            <a:pPr algn="ctr"/>
            <a:r>
              <a:rPr lang="fr-FR" u="sng" dirty="0" err="1" smtClean="0"/>
              <a:t>Engine</a:t>
            </a:r>
            <a:endParaRPr lang="fr-FR" u="sng" dirty="0" smtClean="0"/>
          </a:p>
          <a:p>
            <a:pPr algn="ctr"/>
            <a:r>
              <a:rPr lang="fr-FR" sz="1600" dirty="0" smtClean="0"/>
              <a:t>*</a:t>
            </a:r>
            <a:r>
              <a:rPr lang="fr-FR" sz="1600" dirty="0" smtClean="0"/>
              <a:t>Job management</a:t>
            </a:r>
            <a:endParaRPr lang="fr-FR" sz="1600" dirty="0" smtClean="0"/>
          </a:p>
          <a:p>
            <a:pPr algn="ctr"/>
            <a:r>
              <a:rPr lang="fr-FR" sz="1600" dirty="0" smtClean="0"/>
              <a:t>*</a:t>
            </a:r>
            <a:r>
              <a:rPr lang="fr-FR" sz="1600" dirty="0" smtClean="0"/>
              <a:t>Return </a:t>
            </a:r>
            <a:r>
              <a:rPr lang="fr-FR" sz="1600" dirty="0" err="1" smtClean="0"/>
              <a:t>results</a:t>
            </a:r>
            <a:endParaRPr lang="fr-FR" sz="1600" dirty="0" smtClean="0"/>
          </a:p>
          <a:p>
            <a:pPr algn="ctr"/>
            <a:r>
              <a:rPr lang="fr-FR" sz="1600" dirty="0" smtClean="0"/>
              <a:t>*</a:t>
            </a:r>
            <a:r>
              <a:rPr lang="fr-FR" sz="1600" dirty="0" smtClean="0"/>
              <a:t>Permissions management</a:t>
            </a:r>
            <a:endParaRPr lang="fr-FR" sz="1600" dirty="0" smtClean="0"/>
          </a:p>
          <a:p>
            <a:pPr algn="ctr"/>
            <a:r>
              <a:rPr lang="fr-FR" sz="1600" dirty="0" smtClean="0"/>
              <a:t>*</a:t>
            </a:r>
            <a:r>
              <a:rPr lang="fr-FR" sz="1600" dirty="0" smtClean="0"/>
              <a:t>DB </a:t>
            </a:r>
            <a:r>
              <a:rPr lang="fr-FR" sz="1600" dirty="0" err="1" smtClean="0"/>
              <a:t>comm</a:t>
            </a:r>
            <a:r>
              <a:rPr lang="fr-FR" sz="1600" dirty="0" smtClean="0"/>
              <a:t>.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4483652" y="2673091"/>
            <a:ext cx="1181651" cy="1514773"/>
          </a:xfrm>
          <a:prstGeom prst="can">
            <a:avLst/>
          </a:prstGeom>
          <a:solidFill>
            <a:schemeClr val="accent2"/>
          </a:solidFill>
          <a:effectLst>
            <a:reflection stA="50000" endPos="20000" dist="127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u="sng" dirty="0" smtClean="0"/>
              <a:t>File</a:t>
            </a:r>
          </a:p>
          <a:p>
            <a:pPr algn="ctr"/>
            <a:r>
              <a:rPr lang="fr-FR" u="sng" dirty="0" smtClean="0"/>
              <a:t>System</a:t>
            </a:r>
            <a:endParaRPr lang="fr-FR" u="sng" dirty="0" smtClean="0"/>
          </a:p>
          <a:p>
            <a:pPr algn="ctr"/>
            <a:r>
              <a:rPr lang="fr-FR" sz="1400" dirty="0" err="1" smtClean="0"/>
              <a:t>Symbolic</a:t>
            </a:r>
            <a:r>
              <a:rPr lang="fr-FR" sz="1400" dirty="0" smtClean="0"/>
              <a:t> links</a:t>
            </a:r>
          </a:p>
        </p:txBody>
      </p:sp>
      <p:pic>
        <p:nvPicPr>
          <p:cNvPr id="15" name="Image 14" descr="1366393769_Administrato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851981"/>
            <a:ext cx="524564" cy="524564"/>
          </a:xfrm>
          <a:prstGeom prst="rect">
            <a:avLst/>
          </a:prstGeom>
        </p:spPr>
      </p:pic>
      <p:pic>
        <p:nvPicPr>
          <p:cNvPr id="17" name="Image 16" descr="1366393782_Administrator 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3777976"/>
            <a:ext cx="524564" cy="524564"/>
          </a:xfrm>
          <a:prstGeom prst="rect">
            <a:avLst/>
          </a:prstGeom>
        </p:spPr>
      </p:pic>
      <p:pic>
        <p:nvPicPr>
          <p:cNvPr id="18" name="Image 17" descr="1366393921_Administrator 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64" y="4755076"/>
            <a:ext cx="533400" cy="533400"/>
          </a:xfrm>
          <a:prstGeom prst="rect">
            <a:avLst/>
          </a:prstGeom>
        </p:spPr>
      </p:pic>
      <p:pic>
        <p:nvPicPr>
          <p:cNvPr id="19" name="Image 18" descr="1366394082_robot_12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670" y="4260350"/>
            <a:ext cx="790415" cy="79041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6078045" y="2673091"/>
            <a:ext cx="2716696" cy="3190278"/>
          </a:xfrm>
          <a:prstGeom prst="round2Diag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noAutofit/>
          </a:bodyPr>
          <a:lstStyle/>
          <a:p>
            <a:pPr algn="ctr"/>
            <a:r>
              <a:rPr lang="fr-FR" sz="1600" dirty="0" smtClean="0">
                <a:solidFill>
                  <a:schemeClr val="bg1"/>
                </a:solidFill>
              </a:rPr>
              <a:t>/I.S./</a:t>
            </a:r>
            <a:r>
              <a:rPr lang="fr-FR" sz="1600" dirty="0" smtClean="0">
                <a:solidFill>
                  <a:schemeClr val="bg1"/>
                </a:solidFill>
              </a:rPr>
              <a:t>PROJECT_GALAXY</a:t>
            </a:r>
          </a:p>
          <a:p>
            <a:endParaRPr lang="fr-FR" sz="1000" dirty="0" smtClean="0"/>
          </a:p>
          <a:p>
            <a:endParaRPr lang="fr-FR" sz="1000" dirty="0"/>
          </a:p>
          <a:p>
            <a:r>
              <a:rPr lang="fr-FR" sz="1000" dirty="0" smtClean="0">
                <a:solidFill>
                  <a:schemeClr val="bg1"/>
                </a:solidFill>
              </a:rPr>
              <a:t> /Project/</a:t>
            </a:r>
            <a:r>
              <a:rPr lang="fr-FR" sz="1000" dirty="0" smtClean="0">
                <a:solidFill>
                  <a:srgbClr val="3366FF"/>
                </a:solidFill>
              </a:rPr>
              <a:t>Blue</a:t>
            </a:r>
            <a:r>
              <a:rPr lang="fr-FR" sz="1000" dirty="0" smtClean="0">
                <a:solidFill>
                  <a:schemeClr val="bg1"/>
                </a:solidFill>
              </a:rPr>
              <a:t>/analyse/</a:t>
            </a:r>
            <a:r>
              <a:rPr lang="fr-FR" sz="1000" dirty="0" err="1" smtClean="0">
                <a:solidFill>
                  <a:schemeClr val="bg1"/>
                </a:solidFill>
              </a:rPr>
              <a:t>myFile</a:t>
            </a:r>
            <a:endParaRPr lang="fr-FR" sz="1000" dirty="0">
              <a:solidFill>
                <a:schemeClr val="bg1"/>
              </a:solidFill>
            </a:endParaRPr>
          </a:p>
          <a:p>
            <a:endParaRPr lang="fr-FR" dirty="0" smtClean="0"/>
          </a:p>
          <a:p>
            <a:endParaRPr lang="fr-FR" dirty="0"/>
          </a:p>
          <a:p>
            <a:r>
              <a:rPr lang="fr-FR" sz="1000" dirty="0" smtClean="0">
                <a:solidFill>
                  <a:srgbClr val="FFFFFF"/>
                </a:solidFill>
              </a:rPr>
              <a:t> /</a:t>
            </a:r>
            <a:r>
              <a:rPr lang="fr-FR" sz="1000" dirty="0">
                <a:solidFill>
                  <a:srgbClr val="FFFFFF"/>
                </a:solidFill>
              </a:rPr>
              <a:t>Project</a:t>
            </a:r>
            <a:r>
              <a:rPr lang="fr-FR" sz="1000" dirty="0" smtClean="0">
                <a:solidFill>
                  <a:srgbClr val="FFFFFF"/>
                </a:solidFill>
              </a:rPr>
              <a:t>/</a:t>
            </a:r>
            <a:r>
              <a:rPr lang="fr-FR" sz="1000" dirty="0" smtClean="0">
                <a:solidFill>
                  <a:srgbClr val="008000"/>
                </a:solidFill>
              </a:rPr>
              <a:t>Green</a:t>
            </a:r>
            <a:r>
              <a:rPr lang="fr-FR" sz="1000" dirty="0" smtClean="0">
                <a:solidFill>
                  <a:srgbClr val="FFFFFF"/>
                </a:solidFill>
              </a:rPr>
              <a:t>/analyse/</a:t>
            </a:r>
            <a:r>
              <a:rPr lang="fr-FR" sz="1000" dirty="0" err="1" smtClean="0">
                <a:solidFill>
                  <a:srgbClr val="FFFFFF"/>
                </a:solidFill>
              </a:rPr>
              <a:t>myFile</a:t>
            </a:r>
            <a:endParaRPr lang="fr-FR" sz="1000" dirty="0">
              <a:solidFill>
                <a:srgbClr val="FFFFFF"/>
              </a:solidFill>
            </a:endParaRPr>
          </a:p>
          <a:p>
            <a:endParaRPr lang="fr-FR" dirty="0" smtClean="0"/>
          </a:p>
          <a:p>
            <a:endParaRPr lang="fr-FR" dirty="0"/>
          </a:p>
          <a:p>
            <a:endParaRPr lang="fr-FR" sz="1000" dirty="0" smtClean="0">
              <a:solidFill>
                <a:srgbClr val="FFFFFF"/>
              </a:solidFill>
            </a:endParaRPr>
          </a:p>
          <a:p>
            <a:r>
              <a:rPr lang="fr-FR" sz="1000" dirty="0" smtClean="0">
                <a:solidFill>
                  <a:srgbClr val="FFFFFF"/>
                </a:solidFill>
              </a:rPr>
              <a:t> /</a:t>
            </a:r>
            <a:r>
              <a:rPr lang="fr-FR" sz="1000" dirty="0">
                <a:solidFill>
                  <a:srgbClr val="FFFFFF"/>
                </a:solidFill>
              </a:rPr>
              <a:t>Project</a:t>
            </a:r>
            <a:r>
              <a:rPr lang="fr-FR" sz="1000" dirty="0" smtClean="0">
                <a:solidFill>
                  <a:srgbClr val="FFFFFF"/>
                </a:solidFill>
              </a:rPr>
              <a:t>/</a:t>
            </a:r>
            <a:r>
              <a:rPr lang="fr-FR" sz="1000" dirty="0" err="1" smtClean="0">
                <a:solidFill>
                  <a:srgbClr val="FF0000"/>
                </a:solidFill>
              </a:rPr>
              <a:t>Red</a:t>
            </a:r>
            <a:r>
              <a:rPr lang="fr-FR" sz="1000" dirty="0" smtClean="0">
                <a:solidFill>
                  <a:srgbClr val="FFFFFF"/>
                </a:solidFill>
              </a:rPr>
              <a:t>/analyse/</a:t>
            </a:r>
            <a:r>
              <a:rPr lang="fr-FR" sz="1000" dirty="0" err="1" smtClean="0">
                <a:solidFill>
                  <a:srgbClr val="FFFFFF"/>
                </a:solidFill>
              </a:rPr>
              <a:t>myFile</a:t>
            </a:r>
            <a:endParaRPr lang="fr-FR" sz="1000" dirty="0">
              <a:solidFill>
                <a:srgbClr val="FFFFFF"/>
              </a:solidFill>
            </a:endParaRPr>
          </a:p>
          <a:p>
            <a:endParaRPr lang="fr-FR" dirty="0" smtClean="0"/>
          </a:p>
          <a:p>
            <a:endParaRPr lang="fr-FR" dirty="0" smtClean="0"/>
          </a:p>
        </p:txBody>
      </p:sp>
      <p:pic>
        <p:nvPicPr>
          <p:cNvPr id="16" name="Image 15" descr="1366393769_Administrato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819" y="3253412"/>
            <a:ext cx="524564" cy="524564"/>
          </a:xfrm>
          <a:prstGeom prst="rect">
            <a:avLst/>
          </a:prstGeom>
        </p:spPr>
      </p:pic>
      <p:pic>
        <p:nvPicPr>
          <p:cNvPr id="20" name="Image 19" descr="1366393782_Administrator 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655" y="3934941"/>
            <a:ext cx="524564" cy="524564"/>
          </a:xfrm>
          <a:prstGeom prst="rect">
            <a:avLst/>
          </a:prstGeom>
        </p:spPr>
      </p:pic>
      <p:pic>
        <p:nvPicPr>
          <p:cNvPr id="22" name="Image 21" descr="1366393921_Administrator 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819" y="4706829"/>
            <a:ext cx="533400" cy="533400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015998" y="4501294"/>
            <a:ext cx="1435654" cy="1123712"/>
          </a:xfrm>
          <a:prstGeom prst="round2DiagRect">
            <a:avLst/>
          </a:prstGeom>
          <a:solidFill>
            <a:schemeClr val="bg1"/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u="sng" dirty="0" smtClean="0"/>
              <a:t>Tools</a:t>
            </a:r>
            <a:endParaRPr lang="fr-FR" u="sng" dirty="0"/>
          </a:p>
          <a:p>
            <a:pPr algn="ctr"/>
            <a:r>
              <a:rPr lang="fr-FR" sz="1400" dirty="0" smtClean="0"/>
              <a:t>*</a:t>
            </a:r>
            <a:r>
              <a:rPr lang="fr-FR" sz="1400" dirty="0" smtClean="0"/>
              <a:t>Project </a:t>
            </a:r>
            <a:r>
              <a:rPr lang="fr-FR" sz="1400" dirty="0" err="1" smtClean="0"/>
              <a:t>number</a:t>
            </a:r>
            <a:endParaRPr lang="fr-FR" sz="1400" dirty="0"/>
          </a:p>
          <a:p>
            <a:pPr algn="ctr"/>
            <a:r>
              <a:rPr lang="fr-FR" sz="1400" dirty="0" smtClean="0"/>
              <a:t>*</a:t>
            </a:r>
            <a:r>
              <a:rPr lang="fr-FR" sz="1400" dirty="0" smtClean="0"/>
              <a:t>File </a:t>
            </a:r>
            <a:r>
              <a:rPr lang="fr-FR" sz="1400" dirty="0" err="1" smtClean="0"/>
              <a:t>name</a:t>
            </a:r>
            <a:endParaRPr lang="fr-FR" sz="1400" dirty="0"/>
          </a:p>
        </p:txBody>
      </p:sp>
      <p:sp>
        <p:nvSpPr>
          <p:cNvPr id="31" name="ZoneTexte 30"/>
          <p:cNvSpPr txBox="1"/>
          <p:nvPr/>
        </p:nvSpPr>
        <p:spPr>
          <a:xfrm rot="676673">
            <a:off x="4651460" y="1772604"/>
            <a:ext cx="1710448" cy="735747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>
                <a:latin typeface="Lucida Handwriting"/>
                <a:cs typeface="Lucida Handwriting"/>
              </a:rPr>
              <a:t>Links </a:t>
            </a:r>
            <a:endParaRPr lang="fr-FR" sz="1400" dirty="0">
              <a:latin typeface="Lucida Handwriting"/>
              <a:cs typeface="Lucida Handwriting"/>
            </a:endParaRPr>
          </a:p>
          <a:p>
            <a:pPr algn="ctr"/>
            <a:r>
              <a:rPr lang="fr-FR" sz="1400" dirty="0" smtClean="0">
                <a:latin typeface="Lucida Handwriting"/>
                <a:cs typeface="Lucida Handwriting"/>
              </a:rPr>
              <a:t>.</a:t>
            </a:r>
            <a:r>
              <a:rPr lang="fr-FR" sz="1400" dirty="0" err="1" smtClean="0">
                <a:latin typeface="Lucida Handwriting"/>
                <a:cs typeface="Lucida Handwriting"/>
              </a:rPr>
              <a:t>dat</a:t>
            </a:r>
            <a:r>
              <a:rPr lang="fr-FR" sz="1400" dirty="0" smtClean="0">
                <a:latin typeface="Lucida Handwriting"/>
                <a:cs typeface="Lucida Handwriting"/>
              </a:rPr>
              <a:t> </a:t>
            </a:r>
            <a:endParaRPr lang="fr-FR" sz="1400" dirty="0">
              <a:latin typeface="Lucida Handwriting"/>
              <a:cs typeface="Lucida Handwriting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4733085" y="4739410"/>
            <a:ext cx="1344960" cy="14978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4" name="ZoneTexte 33"/>
          <p:cNvSpPr txBox="1"/>
          <p:nvPr/>
        </p:nvSpPr>
        <p:spPr>
          <a:xfrm rot="5400000">
            <a:off x="5175273" y="4223096"/>
            <a:ext cx="1655759" cy="14978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5" name="ZoneTexte 34"/>
          <p:cNvSpPr txBox="1"/>
          <p:nvPr/>
        </p:nvSpPr>
        <p:spPr>
          <a:xfrm>
            <a:off x="5960054" y="3328525"/>
            <a:ext cx="305763" cy="44945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6" name="ZoneTexte 35"/>
          <p:cNvSpPr txBox="1"/>
          <p:nvPr/>
        </p:nvSpPr>
        <p:spPr>
          <a:xfrm>
            <a:off x="5960054" y="3981797"/>
            <a:ext cx="305763" cy="44945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7" name="ZoneTexte 36"/>
          <p:cNvSpPr txBox="1"/>
          <p:nvPr/>
        </p:nvSpPr>
        <p:spPr>
          <a:xfrm>
            <a:off x="5960054" y="4790778"/>
            <a:ext cx="305763" cy="44945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28" name="Image 27" descr="rapport_institut_curie1-340x234.jpg"/>
          <p:cNvPicPr>
            <a:picLocks/>
          </p:cNvPicPr>
          <p:nvPr/>
        </p:nvPicPr>
        <p:blipFill>
          <a:blip r:embed="rId6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479" y="152959"/>
            <a:ext cx="1980000" cy="1346400"/>
          </a:xfrm>
          <a:prstGeom prst="rect">
            <a:avLst/>
          </a:prstGeom>
          <a:noFill/>
          <a:effectLst/>
        </p:spPr>
      </p:pic>
      <p:sp>
        <p:nvSpPr>
          <p:cNvPr id="11" name="ZoneTexte 10"/>
          <p:cNvSpPr txBox="1"/>
          <p:nvPr/>
        </p:nvSpPr>
        <p:spPr>
          <a:xfrm rot="311027">
            <a:off x="7396293" y="1400023"/>
            <a:ext cx="1607240" cy="1168539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latin typeface="Lucida Handwriting"/>
                <a:cs typeface="Lucida Handwriting"/>
              </a:rPr>
              <a:t>File </a:t>
            </a:r>
            <a:r>
              <a:rPr lang="fr-FR" sz="1200" dirty="0" err="1" smtClean="0">
                <a:latin typeface="Lucida Handwriting"/>
                <a:cs typeface="Lucida Handwriting"/>
              </a:rPr>
              <a:t>with</a:t>
            </a:r>
            <a:r>
              <a:rPr lang="fr-FR" sz="1200" dirty="0" smtClean="0">
                <a:latin typeface="Lucida Handwriting"/>
                <a:cs typeface="Lucida Handwriting"/>
              </a:rPr>
              <a:t> the </a:t>
            </a:r>
            <a:r>
              <a:rPr lang="fr-FR" sz="1200" dirty="0" err="1" smtClean="0">
                <a:latin typeface="Lucida Handwriting"/>
                <a:cs typeface="Lucida Handwriting"/>
              </a:rPr>
              <a:t>name</a:t>
            </a:r>
            <a:r>
              <a:rPr lang="fr-FR" sz="1200" dirty="0">
                <a:latin typeface="Lucida Handwriting"/>
                <a:cs typeface="Lucida Handwriting"/>
              </a:rPr>
              <a:t> </a:t>
            </a:r>
            <a:r>
              <a:rPr lang="fr-FR" sz="1200" dirty="0" err="1" smtClean="0">
                <a:latin typeface="Lucida Handwriting"/>
                <a:cs typeface="Lucida Handwriting"/>
              </a:rPr>
              <a:t>chosen</a:t>
            </a:r>
            <a:r>
              <a:rPr lang="fr-FR" sz="1200" dirty="0" smtClean="0">
                <a:latin typeface="Lucida Handwriting"/>
                <a:cs typeface="Lucida Handwriting"/>
              </a:rPr>
              <a:t> by the user</a:t>
            </a:r>
            <a:endParaRPr lang="fr-FR" sz="1200" dirty="0">
              <a:latin typeface="Lucida Handwriting"/>
              <a:cs typeface="Lucida Handwriting"/>
            </a:endParaRPr>
          </a:p>
        </p:txBody>
      </p:sp>
      <p:pic>
        <p:nvPicPr>
          <p:cNvPr id="32" name="Image 31" descr="1366493949_Link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9988">
            <a:off x="5582962" y="2721579"/>
            <a:ext cx="690596" cy="69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342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lle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Grille.thmx</Template>
  <TotalTime>796</TotalTime>
  <Words>162</Words>
  <Application>Microsoft Macintosh PowerPoint</Application>
  <PresentationFormat>Présentation à l'écran (4:3)</PresentationFormat>
  <Paragraphs>108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Grille</vt:lpstr>
      <vt:lpstr>Galaxy integration into an external information system</vt:lpstr>
      <vt:lpstr>2. Default Galaxy</vt:lpstr>
      <vt:lpstr>5. Galaxy IN our i.s.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Galaxy &amp; kdi galaxy &amp; svn</dc:title>
  <dc:creator>Alban</dc:creator>
  <cp:lastModifiedBy>Alban</cp:lastModifiedBy>
  <cp:revision>194</cp:revision>
  <dcterms:created xsi:type="dcterms:W3CDTF">2013-04-19T12:20:30Z</dcterms:created>
  <dcterms:modified xsi:type="dcterms:W3CDTF">2013-07-01T12:32:52Z</dcterms:modified>
</cp:coreProperties>
</file>