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257" r:id="rId4"/>
    <p:sldId id="263" r:id="rId5"/>
    <p:sldId id="262" r:id="rId6"/>
    <p:sldId id="258" r:id="rId7"/>
    <p:sldId id="259" r:id="rId8"/>
    <p:sldId id="260" r:id="rId9"/>
    <p:sldId id="264" r:id="rId10"/>
    <p:sldId id="261" r:id="rId11"/>
    <p:sldId id="265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31" d="100"/>
          <a:sy n="131" d="100"/>
        </p:scale>
        <p:origin x="-104" y="-13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8E1896-A175-5743-B29D-06A0616E6FED}" type="datetimeFigureOut">
              <a:rPr lang="en-US" smtClean="0"/>
              <a:t>2017/8/1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3A2DA-534B-6E4A-B9BA-929C39BF6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727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Meeting  at Ree</a:t>
            </a:r>
            <a:r>
              <a:rPr lang="en-US" baseline="0" dirty="0" smtClean="0"/>
              <a:t>d College</a:t>
            </a:r>
          </a:p>
          <a:p>
            <a:r>
              <a:rPr lang="en-US" baseline="0" dirty="0" smtClean="0"/>
              <a:t>  Small liberal arts college</a:t>
            </a:r>
          </a:p>
          <a:p>
            <a:r>
              <a:rPr lang="en-US" baseline="0" dirty="0" smtClean="0"/>
              <a:t>  Good access to neighborhoods and public transit</a:t>
            </a:r>
          </a:p>
          <a:p>
            <a:r>
              <a:rPr lang="en-US" baseline="0" dirty="0" smtClean="0"/>
              <a:t>  Great campus, meeting rooms, and collaborative spaces</a:t>
            </a:r>
          </a:p>
          <a:p>
            <a:r>
              <a:rPr lang="en-US" baseline="0" dirty="0" smtClean="0"/>
              <a:t>  Affordable on campus lodging.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3A2DA-534B-6E4A-B9BA-929C39BF61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277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3A2DA-534B-6E4A-B9BA-929C39BF614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838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067D-9561-1249-8E7B-CE9207928FE0}" type="datetimeFigureOut">
              <a:rPr lang="en-US" smtClean="0"/>
              <a:t>2017/8/1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0A820-7570-B541-A232-4F748E304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286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067D-9561-1249-8E7B-CE9207928FE0}" type="datetimeFigureOut">
              <a:rPr lang="en-US" smtClean="0"/>
              <a:t>2017/8/1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0A820-7570-B541-A232-4F748E304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299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067D-9561-1249-8E7B-CE9207928FE0}" type="datetimeFigureOut">
              <a:rPr lang="en-US" smtClean="0"/>
              <a:t>2017/8/1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0A820-7570-B541-A232-4F748E304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37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rgbClr val="000000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‹#›</a:t>
            </a:fld>
            <a:endParaRPr lang="e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xmlns:p14="http://schemas.microsoft.com/office/powerpoint/2010/main" spd="slow" advClick="0" advTm="20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‹#›</a:t>
            </a:fld>
            <a:endParaRPr lang="e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xmlns:p14="http://schemas.microsoft.com/office/powerpoint/2010/main" spd="slow" advClick="0" advTm="20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‹#›</a:t>
            </a:fld>
            <a:endParaRPr lang="e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xmlns:p14="http://schemas.microsoft.com/office/powerpoint/2010/main" spd="slow" advClick="0" advTm="20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‹#›</a:t>
            </a:fld>
            <a:endParaRPr lang="e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xmlns:p14="http://schemas.microsoft.com/office/powerpoint/2010/main" spd="slow" advClick="0" advTm="20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‹#›</a:t>
            </a:fld>
            <a:endParaRPr lang="e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xmlns:p14="http://schemas.microsoft.com/office/powerpoint/2010/main" spd="slow" advClick="0" advTm="20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‹#›</a:t>
            </a:fld>
            <a:endParaRPr lang="e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xmlns:p14="http://schemas.microsoft.com/office/powerpoint/2010/main" spd="slow" advClick="0" advTm="20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‹#›</a:t>
            </a:fld>
            <a:endParaRPr lang="e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xmlns:p14="http://schemas.microsoft.com/office/powerpoint/2010/main" spd="slow" advClick="0" advTm="20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defTabSz="914400"/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rgbClr val="000000"/>
              </a:buClr>
              <a:defRPr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buClr>
                <a:srgbClr val="000000"/>
              </a:buClr>
              <a:defRPr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buClr>
                <a:srgbClr val="000000"/>
              </a:buClr>
              <a:defRPr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buClr>
                <a:srgbClr val="000000"/>
              </a:buClr>
              <a:defRPr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buClr>
                <a:srgbClr val="000000"/>
              </a:buClr>
              <a:defRPr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buClr>
                <a:srgbClr val="000000"/>
              </a:buClr>
              <a:defRPr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buClr>
                <a:srgbClr val="000000"/>
              </a:buClr>
              <a:defRPr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buClr>
                <a:srgbClr val="000000"/>
              </a:buClr>
              <a:defRPr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buClr>
                <a:srgbClr val="000000"/>
              </a:buClr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‹#›</a:t>
            </a:fld>
            <a:endParaRPr lang="e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xmlns:p14="http://schemas.microsoft.com/office/powerpoint/2010/main" spd="slow" advClick="0" advTm="2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067D-9561-1249-8E7B-CE9207928FE0}" type="datetimeFigureOut">
              <a:rPr lang="en-US" smtClean="0"/>
              <a:t>2017/8/1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0A820-7570-B541-A232-4F748E304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196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‹#›</a:t>
            </a:fld>
            <a:endParaRPr lang="e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xmlns:p14="http://schemas.microsoft.com/office/powerpoint/2010/main" spd="slow" advClick="0" advTm="20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‹#›</a:t>
            </a:fld>
            <a:endParaRPr lang="e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xmlns:p14="http://schemas.microsoft.com/office/powerpoint/2010/main" spd="slow" advClick="0" advTm="20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‹#›</a:t>
            </a:fld>
            <a:endParaRPr lang="e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xmlns:p14="http://schemas.microsoft.com/office/powerpoint/2010/main" spd="slow" advClick="0" advTm="20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400"/>
            <a:fld id="{BF3FAE00-7552-8149-B90C-08BB355B0253}" type="datetimeFigureOut">
              <a:rPr lang="en-US" sz="1400" kern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defTabSz="914400"/>
              <a:t>2017/8/1</a:t>
            </a:fld>
            <a:endParaRPr lang="en-US"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914400"/>
            <a:endParaRPr lang="en-US"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B8FF5-CC2D-1C4E-9A87-72517FD8F1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72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xmlns:p14="http://schemas.microsoft.com/office/powerpoint/2010/main" spd="slow" advClick="0" advTm="2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067D-9561-1249-8E7B-CE9207928FE0}" type="datetimeFigureOut">
              <a:rPr lang="en-US" smtClean="0"/>
              <a:t>2017/8/1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0A820-7570-B541-A232-4F748E304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335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067D-9561-1249-8E7B-CE9207928FE0}" type="datetimeFigureOut">
              <a:rPr lang="en-US" smtClean="0"/>
              <a:t>2017/8/1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0A820-7570-B541-A232-4F748E304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88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067D-9561-1249-8E7B-CE9207928FE0}" type="datetimeFigureOut">
              <a:rPr lang="en-US" smtClean="0"/>
              <a:t>2017/8/1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0A820-7570-B541-A232-4F748E304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792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067D-9561-1249-8E7B-CE9207928FE0}" type="datetimeFigureOut">
              <a:rPr lang="en-US" smtClean="0"/>
              <a:t>2017/8/1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0A820-7570-B541-A232-4F748E304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043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067D-9561-1249-8E7B-CE9207928FE0}" type="datetimeFigureOut">
              <a:rPr lang="en-US" smtClean="0"/>
              <a:t>2017/8/1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0A820-7570-B541-A232-4F748E304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799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067D-9561-1249-8E7B-CE9207928FE0}" type="datetimeFigureOut">
              <a:rPr lang="en-US" smtClean="0"/>
              <a:t>2017/8/1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0A820-7570-B541-A232-4F748E304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813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067D-9561-1249-8E7B-CE9207928FE0}" type="datetimeFigureOut">
              <a:rPr lang="en-US" smtClean="0"/>
              <a:t>2017/8/1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0A820-7570-B541-A232-4F748E304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560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067D-9561-1249-8E7B-CE9207928FE0}" type="datetimeFigureOut">
              <a:rPr lang="en-US" smtClean="0"/>
              <a:t>2017/8/1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0A820-7570-B541-A232-4F748E304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28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8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None/>
              <a:defRPr sz="28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None/>
              <a:defRPr sz="28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None/>
              <a:defRPr sz="28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None/>
              <a:defRPr sz="28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None/>
              <a:defRPr sz="28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None/>
              <a:defRPr sz="28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None/>
              <a:defRPr sz="28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None/>
              <a:defRPr sz="2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buSzPct val="100000"/>
              <a:buFont typeface="Verdana"/>
              <a:defRPr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buFont typeface="Verdana"/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buFont typeface="Verdana"/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buFont typeface="Verdana"/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buFont typeface="Verdana"/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buFont typeface="Verdana"/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buFont typeface="Verdana"/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buFont typeface="Verdana"/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buFont typeface="Verdana"/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r" defTabSz="914400"/>
            <a:fld id="{00000000-1234-1234-1234-123412341234}" type="slidenum">
              <a:rPr lang="en" sz="1000" ker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pPr algn="r" defTabSz="914400"/>
              <a:t>‹#›</a:t>
            </a:fld>
            <a:endParaRPr lang="en" sz="1000" kern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xmlns:p14="http://schemas.microsoft.com/office/powerpoint/2010/main" spd="slow" advClick="0" advTm="20000"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jpg"/><Relationship Id="rId5" Type="http://schemas.openxmlformats.org/officeDocument/2006/relationships/image" Target="../media/image14.png"/><Relationship Id="rId6" Type="http://schemas.openxmlformats.org/officeDocument/2006/relationships/image" Target="../media/image15.jpg"/><Relationship Id="rId7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4" Type="http://schemas.openxmlformats.org/officeDocument/2006/relationships/image" Target="../media/image18.jpg"/><Relationship Id="rId5" Type="http://schemas.openxmlformats.org/officeDocument/2006/relationships/image" Target="../media/image19.png"/><Relationship Id="rId6" Type="http://schemas.openxmlformats.org/officeDocument/2006/relationships/image" Target="../media/image20.jpg"/><Relationship Id="rId7" Type="http://schemas.openxmlformats.org/officeDocument/2006/relationships/image" Target="../media/image21.jpg"/><Relationship Id="rId8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Myriad Pro"/>
                <a:cs typeface="Myriad Pro"/>
              </a:rPr>
              <a:t>GCC2018 </a:t>
            </a:r>
            <a:r>
              <a:rPr lang="en-US" dirty="0" smtClean="0">
                <a:latin typeface="Myriad Pro"/>
                <a:cs typeface="Myriad Pro"/>
              </a:rPr>
              <a:t>+ BOSC 2018</a:t>
            </a:r>
            <a:endParaRPr lang="en-US" dirty="0">
              <a:latin typeface="Myriad Pro"/>
              <a:cs typeface="Myriad Pro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latin typeface="Myriad Pro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1489660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4999" y="4370821"/>
            <a:ext cx="43140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spc="-150" dirty="0">
                <a:solidFill>
                  <a:srgbClr val="FFFFFF"/>
                </a:solidFill>
                <a:latin typeface="Andale Mono"/>
                <a:cs typeface="Andale Mono"/>
              </a:rPr>
              <a:t>gccbosc2018.sched.com</a:t>
            </a:r>
          </a:p>
        </p:txBody>
      </p:sp>
      <p:pic>
        <p:nvPicPr>
          <p:cNvPr id="5" name="Picture 4" descr="GCC2018_Logo_8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575" y="1135532"/>
            <a:ext cx="2869903" cy="28699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62874" y="128606"/>
            <a:ext cx="4009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Avenir Medium"/>
                <a:cs typeface="Avenir Medium"/>
              </a:rPr>
              <a:t>See you next year.</a:t>
            </a:r>
            <a:endParaRPr lang="en-US" sz="3600" dirty="0">
              <a:solidFill>
                <a:schemeClr val="bg1"/>
              </a:solidFill>
              <a:latin typeface="Avenir Medium"/>
              <a:cs typeface="Avenir Medium"/>
            </a:endParaRPr>
          </a:p>
        </p:txBody>
      </p:sp>
    </p:spTree>
    <p:extLst>
      <p:ext uri="{BB962C8B-B14F-4D97-AF65-F5344CB8AC3E}">
        <p14:creationId xmlns:p14="http://schemas.microsoft.com/office/powerpoint/2010/main" val="684011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SHL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632" y="382672"/>
            <a:ext cx="1042021" cy="1059534"/>
          </a:xfrm>
          <a:prstGeom prst="rect">
            <a:avLst/>
          </a:prstGeom>
        </p:spPr>
      </p:pic>
      <p:pic>
        <p:nvPicPr>
          <p:cNvPr id="7" name="Picture 6" descr="GCC2011Logo40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103" y="125994"/>
            <a:ext cx="2994301" cy="1534579"/>
          </a:xfrm>
          <a:prstGeom prst="rect">
            <a:avLst/>
          </a:prstGeom>
        </p:spPr>
      </p:pic>
      <p:pic>
        <p:nvPicPr>
          <p:cNvPr id="8" name="Picture 7" descr="GCC2012LogoWide40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435" y="3492086"/>
            <a:ext cx="3532277" cy="1474726"/>
          </a:xfrm>
          <a:prstGeom prst="rect">
            <a:avLst/>
          </a:prstGeom>
        </p:spPr>
      </p:pic>
      <p:pic>
        <p:nvPicPr>
          <p:cNvPr id="9" name="Picture 8" descr="GCC2013Logo-40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6" y="3223758"/>
            <a:ext cx="2611317" cy="1743054"/>
          </a:xfrm>
          <a:prstGeom prst="rect">
            <a:avLst/>
          </a:prstGeom>
        </p:spPr>
      </p:pic>
      <p:pic>
        <p:nvPicPr>
          <p:cNvPr id="11" name="Picture 10" descr="GCC_2014_Logo_Horizontal400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798" y="1936344"/>
            <a:ext cx="3157914" cy="1207903"/>
          </a:xfrm>
          <a:prstGeom prst="rect">
            <a:avLst/>
          </a:prstGeom>
        </p:spPr>
      </p:pic>
      <p:pic>
        <p:nvPicPr>
          <p:cNvPr id="12" name="Picture 11" descr="LogoBigSlide140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432" y="3217507"/>
            <a:ext cx="2178925" cy="1634194"/>
          </a:xfrm>
          <a:prstGeom prst="rect">
            <a:avLst/>
          </a:prstGeom>
        </p:spPr>
      </p:pic>
      <p:pic>
        <p:nvPicPr>
          <p:cNvPr id="14" name="Picture 13" descr="GCCLogo_V.squar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400" y="581292"/>
            <a:ext cx="2305081" cy="2305081"/>
          </a:xfrm>
          <a:prstGeom prst="rect">
            <a:avLst/>
          </a:prstGeom>
        </p:spPr>
      </p:pic>
      <p:pic>
        <p:nvPicPr>
          <p:cNvPr id="15" name="Picture 14" descr="GCC2017Logo708Trans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8531"/>
            <a:ext cx="3397798" cy="187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112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SC2017-Slide-GCC2017-MM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98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xmlns:p14="http://schemas.microsoft.com/office/powerpoint/2010/main" spd="slow" advClick="0" advTm="2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BOSC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Bioinformatics Open Source Conference</a:t>
            </a:r>
          </a:p>
          <a:p>
            <a:pPr marL="0" indent="0" algn="ctr">
              <a:buNone/>
            </a:pPr>
            <a:r>
              <a:rPr lang="en-US" dirty="0" smtClean="0"/>
              <a:t>Open Bioinformatics Foundation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Meeting since 2000</a:t>
            </a:r>
          </a:p>
          <a:p>
            <a:pPr marL="0" indent="0" algn="ctr">
              <a:buNone/>
            </a:pPr>
            <a:r>
              <a:rPr lang="en-US" dirty="0" smtClean="0"/>
              <a:t>Have been meeting as a SIG/COSI @ ISMB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893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CC2018_Logo_8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75737" y="134311"/>
            <a:ext cx="373698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FFFF"/>
                </a:solidFill>
                <a:latin typeface="Avenir Medium"/>
                <a:cs typeface="Avenir Medium"/>
              </a:rPr>
              <a:t>GCC2018 &amp;</a:t>
            </a:r>
          </a:p>
          <a:p>
            <a:pPr algn="ctr"/>
            <a:r>
              <a:rPr lang="en-US" sz="4800" dirty="0" smtClean="0">
                <a:solidFill>
                  <a:srgbClr val="FFFFFF"/>
                </a:solidFill>
                <a:latin typeface="Avenir Medium"/>
                <a:cs typeface="Avenir Medium"/>
              </a:rPr>
              <a:t>BOSC 2018</a:t>
            </a:r>
          </a:p>
          <a:p>
            <a:pPr algn="ctr"/>
            <a:r>
              <a:rPr lang="en-US" sz="3800" dirty="0">
                <a:solidFill>
                  <a:srgbClr val="FFFFFF"/>
                </a:solidFill>
                <a:latin typeface="Avenir Medium"/>
                <a:cs typeface="Avenir Medium"/>
              </a:rPr>
              <a:t>a</a:t>
            </a:r>
            <a:r>
              <a:rPr lang="en-US" sz="3800" dirty="0" smtClean="0">
                <a:solidFill>
                  <a:srgbClr val="FFFFFF"/>
                </a:solidFill>
                <a:latin typeface="Avenir Medium"/>
                <a:cs typeface="Avenir Medium"/>
              </a:rPr>
              <a:t>re joining up</a:t>
            </a:r>
          </a:p>
          <a:p>
            <a:pPr algn="ctr"/>
            <a:endParaRPr lang="en-US" dirty="0">
              <a:solidFill>
                <a:srgbClr val="FFFFFF"/>
              </a:solidFill>
              <a:latin typeface="Avenir Medium"/>
              <a:cs typeface="Avenir Medium"/>
            </a:endParaRPr>
          </a:p>
          <a:p>
            <a:pPr algn="ctr"/>
            <a:r>
              <a:rPr lang="en-US" sz="2400" dirty="0" smtClean="0">
                <a:solidFill>
                  <a:srgbClr val="FFFFFF"/>
                </a:solidFill>
                <a:latin typeface="Avenir Medium"/>
                <a:cs typeface="Avenir Medium"/>
              </a:rPr>
              <a:t>June 25-30, 2018 </a:t>
            </a:r>
          </a:p>
          <a:p>
            <a:pPr algn="ctr"/>
            <a:r>
              <a:rPr lang="en-US" sz="2400" dirty="0" smtClean="0">
                <a:solidFill>
                  <a:srgbClr val="FFFFFF"/>
                </a:solidFill>
                <a:latin typeface="Avenir Medium"/>
                <a:cs typeface="Avenir Medium"/>
              </a:rPr>
              <a:t>Reed College</a:t>
            </a:r>
          </a:p>
          <a:p>
            <a:pPr algn="ctr"/>
            <a:r>
              <a:rPr lang="en-US" sz="2400" dirty="0" smtClean="0">
                <a:solidFill>
                  <a:srgbClr val="FFFFFF"/>
                </a:solidFill>
                <a:latin typeface="Avenir Medium"/>
                <a:cs typeface="Avenir Medium"/>
              </a:rPr>
              <a:t>Portland, Oregon</a:t>
            </a:r>
          </a:p>
          <a:p>
            <a:pPr algn="ctr"/>
            <a:r>
              <a:rPr lang="en-US" sz="2400" dirty="0" smtClean="0">
                <a:solidFill>
                  <a:srgbClr val="FFFFFF"/>
                </a:solidFill>
                <a:latin typeface="Avenir Medium"/>
                <a:cs typeface="Avenir Medium"/>
              </a:rPr>
              <a:t>United States</a:t>
            </a:r>
          </a:p>
          <a:p>
            <a:pPr algn="ctr"/>
            <a:endParaRPr lang="en-US" sz="2400" dirty="0">
              <a:solidFill>
                <a:srgbClr val="FFFFFF"/>
              </a:solidFill>
              <a:latin typeface="Avenir Medium"/>
              <a:cs typeface="Avenir Medium"/>
            </a:endParaRPr>
          </a:p>
          <a:p>
            <a:pPr algn="ctr"/>
            <a:r>
              <a:rPr lang="en-US" sz="2400" spc="-150" dirty="0">
                <a:solidFill>
                  <a:srgbClr val="FFFFFF"/>
                </a:solidFill>
                <a:latin typeface="Andale Mono"/>
                <a:cs typeface="Andale Mono"/>
              </a:rPr>
              <a:t>g</a:t>
            </a:r>
            <a:r>
              <a:rPr lang="en-US" sz="2400" spc="-150" dirty="0" smtClean="0">
                <a:solidFill>
                  <a:srgbClr val="FFFFFF"/>
                </a:solidFill>
                <a:latin typeface="Andale Mono"/>
                <a:cs typeface="Andale Mono"/>
              </a:rPr>
              <a:t>ccbosc2018.sched.com</a:t>
            </a:r>
            <a:endParaRPr lang="en-US" sz="2400" spc="-150" dirty="0">
              <a:solidFill>
                <a:srgbClr val="FFFFFF"/>
              </a:solidFill>
              <a:latin typeface="Andale Mono"/>
              <a:cs typeface="Andale Mono"/>
            </a:endParaRPr>
          </a:p>
        </p:txBody>
      </p:sp>
    </p:spTree>
    <p:extLst>
      <p:ext uri="{BB962C8B-B14F-4D97-AF65-F5344CB8AC3E}">
        <p14:creationId xmlns:p14="http://schemas.microsoft.com/office/powerpoint/2010/main" val="1325808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3749193" cy="5143499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OHSU-RGB-4C-POS(1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82" y="736600"/>
            <a:ext cx="2133600" cy="3657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93440" y="744811"/>
            <a:ext cx="5019277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  <a:latin typeface="Avenir Medium"/>
                <a:cs typeface="Avenir Medium"/>
              </a:rPr>
              <a:t>Hosted by </a:t>
            </a:r>
          </a:p>
          <a:p>
            <a:pPr algn="ctr"/>
            <a:r>
              <a:rPr lang="en-US" sz="4400" dirty="0" smtClean="0">
                <a:solidFill>
                  <a:srgbClr val="FFFFFF"/>
                </a:solidFill>
                <a:latin typeface="Avenir Medium"/>
                <a:cs typeface="Avenir Medium"/>
              </a:rPr>
              <a:t>Oregon </a:t>
            </a:r>
          </a:p>
          <a:p>
            <a:pPr algn="ctr"/>
            <a:r>
              <a:rPr lang="en-US" sz="4400" dirty="0" smtClean="0">
                <a:solidFill>
                  <a:srgbClr val="FFFFFF"/>
                </a:solidFill>
                <a:latin typeface="Avenir Medium"/>
                <a:cs typeface="Avenir Medium"/>
              </a:rPr>
              <a:t>Health &amp; Science University</a:t>
            </a:r>
          </a:p>
          <a:p>
            <a:pPr algn="ctr"/>
            <a:endParaRPr lang="en-US" dirty="0">
              <a:solidFill>
                <a:srgbClr val="FFFFFF"/>
              </a:solidFill>
              <a:latin typeface="Avenir Medium"/>
              <a:cs typeface="Avenir Medium"/>
            </a:endParaRPr>
          </a:p>
          <a:p>
            <a:pPr algn="ctr"/>
            <a:endParaRPr lang="en-US" sz="2400" dirty="0">
              <a:solidFill>
                <a:srgbClr val="FFFFFF"/>
              </a:solidFill>
              <a:latin typeface="Avenir Medium"/>
              <a:cs typeface="Avenir Medium"/>
            </a:endParaRPr>
          </a:p>
          <a:p>
            <a:pPr algn="ctr"/>
            <a:r>
              <a:rPr lang="en-US" sz="2400" spc="-150" dirty="0" smtClean="0">
                <a:solidFill>
                  <a:srgbClr val="FFFFFF"/>
                </a:solidFill>
                <a:latin typeface="Andale Mono"/>
                <a:cs typeface="Andale Mono"/>
              </a:rPr>
              <a:t>https://</a:t>
            </a:r>
            <a:r>
              <a:rPr lang="en-US" sz="2400" spc="-150" dirty="0" err="1" smtClean="0">
                <a:solidFill>
                  <a:srgbClr val="FFFFFF"/>
                </a:solidFill>
                <a:latin typeface="Andale Mono"/>
                <a:cs typeface="Andale Mono"/>
              </a:rPr>
              <a:t>www.ohsu.edu</a:t>
            </a:r>
            <a:r>
              <a:rPr lang="en-US" sz="2400" spc="-150" dirty="0" smtClean="0">
                <a:solidFill>
                  <a:srgbClr val="FFFFFF"/>
                </a:solidFill>
                <a:latin typeface="Andale Mono"/>
                <a:cs typeface="Andale Mono"/>
              </a:rPr>
              <a:t>/</a:t>
            </a:r>
            <a:endParaRPr lang="en-US" sz="2400" spc="-150" dirty="0">
              <a:solidFill>
                <a:srgbClr val="FFFFFF"/>
              </a:solidFill>
              <a:latin typeface="Andale Mono"/>
              <a:cs typeface="Andale Mono"/>
            </a:endParaRPr>
          </a:p>
        </p:txBody>
      </p:sp>
    </p:spTree>
    <p:extLst>
      <p:ext uri="{BB962C8B-B14F-4D97-AF65-F5344CB8AC3E}">
        <p14:creationId xmlns:p14="http://schemas.microsoft.com/office/powerpoint/2010/main" val="1995532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EEDSmallerGRIFFINRedWithWrodmar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06" y="191261"/>
            <a:ext cx="1657147" cy="2214128"/>
          </a:xfrm>
          <a:prstGeom prst="rect">
            <a:avLst/>
          </a:prstGeom>
        </p:spPr>
      </p:pic>
      <p:pic>
        <p:nvPicPr>
          <p:cNvPr id="5" name="Picture 4" descr="EliotHAl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790" y="2628509"/>
            <a:ext cx="3586699" cy="231247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7" name="Picture 6" descr="PAB_PeopleOnSteps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3" r="9906"/>
          <a:stretch/>
        </p:blipFill>
        <p:spPr>
          <a:xfrm>
            <a:off x="5776443" y="191261"/>
            <a:ext cx="3121832" cy="220738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8" name="Picture 7" descr="eliot-chapel.jpg"/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135" y="2628509"/>
            <a:ext cx="4182140" cy="2312477"/>
          </a:xfrm>
          <a:prstGeom prst="rect">
            <a:avLst/>
          </a:prstGeom>
          <a:ln>
            <a:solidFill>
              <a:srgbClr val="BFBFBF"/>
            </a:solidFill>
          </a:ln>
        </p:spPr>
      </p:pic>
      <p:pic>
        <p:nvPicPr>
          <p:cNvPr id="10" name="Picture 9" descr="PAB_Atrium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475" y="191261"/>
            <a:ext cx="3332846" cy="2214128"/>
          </a:xfrm>
          <a:prstGeom prst="rect">
            <a:avLst/>
          </a:prstGeom>
          <a:ln>
            <a:solidFill>
              <a:srgbClr val="BFBFBF"/>
            </a:solidFill>
          </a:ln>
        </p:spPr>
      </p:pic>
    </p:spTree>
    <p:extLst>
      <p:ext uri="{BB962C8B-B14F-4D97-AF65-F5344CB8AC3E}">
        <p14:creationId xmlns:p14="http://schemas.microsoft.com/office/powerpoint/2010/main" val="2188556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G_205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790" y="73259"/>
            <a:ext cx="3809549" cy="2857161"/>
          </a:xfrm>
          <a:prstGeom prst="rect">
            <a:avLst/>
          </a:prstGeom>
          <a:ln>
            <a:solidFill>
              <a:srgbClr val="4472C4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Portlandbridges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70"/>
          <a:stretch/>
        </p:blipFill>
        <p:spPr>
          <a:xfrm>
            <a:off x="162047" y="2522673"/>
            <a:ext cx="6708584" cy="2449545"/>
          </a:xfrm>
          <a:prstGeom prst="rect">
            <a:avLst/>
          </a:prstGeom>
          <a:ln>
            <a:solidFill>
              <a:srgbClr val="4472C4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MtHoodFromOHSU_sharper_color_90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47" y="158731"/>
            <a:ext cx="2445460" cy="2445460"/>
          </a:xfrm>
          <a:prstGeom prst="rect">
            <a:avLst/>
          </a:prstGeom>
          <a:ln>
            <a:solidFill>
              <a:srgbClr val="4472C4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661_1multnomahfalls_2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339" y="158731"/>
            <a:ext cx="3881652" cy="2183429"/>
          </a:xfrm>
          <a:prstGeom prst="rect">
            <a:avLst/>
          </a:prstGeom>
          <a:ln>
            <a:solidFill>
              <a:srgbClr val="4472C4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IMG_2111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791" y="2267212"/>
            <a:ext cx="3917111" cy="1281902"/>
          </a:xfrm>
          <a:prstGeom prst="rect">
            <a:avLst/>
          </a:prstGeom>
          <a:ln>
            <a:solidFill>
              <a:srgbClr val="4472C4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IMG_2837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856" y="3290955"/>
            <a:ext cx="2184135" cy="1638101"/>
          </a:xfrm>
          <a:prstGeom prst="rect">
            <a:avLst/>
          </a:prstGeom>
          <a:ln>
            <a:solidFill>
              <a:srgbClr val="4472C4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7037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venir Medium"/>
                <a:cs typeface="Avenir Medium"/>
              </a:rPr>
              <a:t>New schedule</a:t>
            </a:r>
            <a:endParaRPr lang="en-US" dirty="0">
              <a:latin typeface="Avenir Medium"/>
              <a:cs typeface="Avenir Medium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457818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June 25-26: Training</a:t>
            </a:r>
          </a:p>
          <a:p>
            <a:pPr marL="0" indent="0" algn="ctr">
              <a:buNone/>
            </a:pPr>
            <a:r>
              <a:rPr lang="en-US" sz="40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June 27-28: Meeting</a:t>
            </a:r>
          </a:p>
          <a:p>
            <a:pPr marL="0" indent="0" algn="r">
              <a:buNone/>
            </a:pPr>
            <a:r>
              <a:rPr lang="en-US" sz="40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June 29-30: Collaborating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55747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2484</TotalTime>
  <Words>124</Words>
  <Application>Microsoft Macintosh PowerPoint</Application>
  <PresentationFormat>On-screen Show (16:9)</PresentationFormat>
  <Paragraphs>36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simple-light-2</vt:lpstr>
      <vt:lpstr>GCC2018 + BOSC 2018</vt:lpstr>
      <vt:lpstr>PowerPoint Presentation</vt:lpstr>
      <vt:lpstr>PowerPoint Presentation</vt:lpstr>
      <vt:lpstr>BOSC</vt:lpstr>
      <vt:lpstr>PowerPoint Presentation</vt:lpstr>
      <vt:lpstr>PowerPoint Presentation</vt:lpstr>
      <vt:lpstr>PowerPoint Presentation</vt:lpstr>
      <vt:lpstr>PowerPoint Presentation</vt:lpstr>
      <vt:lpstr>New schedule</vt:lpstr>
      <vt:lpstr>PowerPoint Presentation</vt:lpstr>
    </vt:vector>
  </TitlesOfParts>
  <Company>Johns Hopkins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GCC2018 Launch</dc:title>
  <dc:creator>Dave Clements</dc:creator>
  <cp:lastModifiedBy>Dave Clements</cp:lastModifiedBy>
  <cp:revision>21</cp:revision>
  <dcterms:created xsi:type="dcterms:W3CDTF">2017-06-26T17:40:46Z</dcterms:created>
  <dcterms:modified xsi:type="dcterms:W3CDTF">2017-08-01T23:50:04Z</dcterms:modified>
</cp:coreProperties>
</file>