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comments/comment4.xml" ContentType="application/vnd.openxmlformats-officedocument.presentationml.comments+xml"/>
  <Override PartName="/ppt/commentAuthors.xml" ContentType="application/vnd.openxmlformats-officedocument.presentationml.commentAuthors+xml"/>
  <Override PartName="/ppt/comments/comment2.xml" ContentType="application/vnd.openxmlformats-officedocument.presentationml.comment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comments/comment5.xml" ContentType="application/vnd.openxmlformats-officedocument.presentationml.comments+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comments/comment3.xml" ContentType="application/vnd.openxmlformats-officedocument.presentationml.comments+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comments/comment1.xml" ContentType="application/vnd.openxmlformats-officedocument.presentationml.comments+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comments/comment6.xml" ContentType="application/vnd.openxmlformats-officedocument.presentationml.comments+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72"/>
  </p:notesMasterIdLst>
  <p:sldIdLst>
    <p:sldId id="257" r:id="rId2"/>
    <p:sldId id="345" r:id="rId3"/>
    <p:sldId id="256" r:id="rId4"/>
    <p:sldId id="349" r:id="rId5"/>
    <p:sldId id="350" r:id="rId6"/>
    <p:sldId id="305" r:id="rId7"/>
    <p:sldId id="306" r:id="rId8"/>
    <p:sldId id="277" r:id="rId9"/>
    <p:sldId id="342" r:id="rId10"/>
    <p:sldId id="272" r:id="rId11"/>
    <p:sldId id="273" r:id="rId12"/>
    <p:sldId id="274" r:id="rId13"/>
    <p:sldId id="275" r:id="rId14"/>
    <p:sldId id="276" r:id="rId15"/>
    <p:sldId id="351" r:id="rId16"/>
    <p:sldId id="285" r:id="rId17"/>
    <p:sldId id="336" r:id="rId18"/>
    <p:sldId id="286" r:id="rId19"/>
    <p:sldId id="337" r:id="rId20"/>
    <p:sldId id="290" r:id="rId21"/>
    <p:sldId id="291" r:id="rId22"/>
    <p:sldId id="300" r:id="rId23"/>
    <p:sldId id="338" r:id="rId24"/>
    <p:sldId id="310" r:id="rId25"/>
    <p:sldId id="340" r:id="rId26"/>
    <p:sldId id="279" r:id="rId27"/>
    <p:sldId id="282" r:id="rId28"/>
    <p:sldId id="311" r:id="rId29"/>
    <p:sldId id="313" r:id="rId30"/>
    <p:sldId id="295" r:id="rId31"/>
    <p:sldId id="293" r:id="rId32"/>
    <p:sldId id="297" r:id="rId33"/>
    <p:sldId id="302" r:id="rId34"/>
    <p:sldId id="314" r:id="rId35"/>
    <p:sldId id="315" r:id="rId36"/>
    <p:sldId id="316" r:id="rId37"/>
    <p:sldId id="341" r:id="rId38"/>
    <p:sldId id="298" r:id="rId39"/>
    <p:sldId id="317" r:id="rId40"/>
    <p:sldId id="352" r:id="rId41"/>
    <p:sldId id="288" r:id="rId42"/>
    <p:sldId id="330" r:id="rId43"/>
    <p:sldId id="318" r:id="rId44"/>
    <p:sldId id="332" r:id="rId45"/>
    <p:sldId id="331" r:id="rId46"/>
    <p:sldId id="299" r:id="rId47"/>
    <p:sldId id="319" r:id="rId48"/>
    <p:sldId id="333" r:id="rId49"/>
    <p:sldId id="334" r:id="rId50"/>
    <p:sldId id="335" r:id="rId51"/>
    <p:sldId id="348" r:id="rId52"/>
    <p:sldId id="328" r:id="rId53"/>
    <p:sldId id="322" r:id="rId54"/>
    <p:sldId id="323" r:id="rId55"/>
    <p:sldId id="324" r:id="rId56"/>
    <p:sldId id="325" r:id="rId57"/>
    <p:sldId id="321" r:id="rId58"/>
    <p:sldId id="327" r:id="rId59"/>
    <p:sldId id="329" r:id="rId60"/>
    <p:sldId id="320" r:id="rId61"/>
    <p:sldId id="289" r:id="rId62"/>
    <p:sldId id="284" r:id="rId63"/>
    <p:sldId id="339" r:id="rId64"/>
    <p:sldId id="326" r:id="rId65"/>
    <p:sldId id="259" r:id="rId66"/>
    <p:sldId id="292" r:id="rId67"/>
    <p:sldId id="283" r:id="rId68"/>
    <p:sldId id="347" r:id="rId69"/>
    <p:sldId id="280" r:id="rId70"/>
    <p:sldId id="353" r:id="rId71"/>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pitchFamily="18" charset="0"/>
        <a:ea typeface="+mn-ea"/>
        <a:cs typeface="Arial" charset="0"/>
      </a:defRPr>
    </a:lvl1pPr>
    <a:lvl2pPr marL="457200" algn="l" rtl="0" fontAlgn="base">
      <a:spcBef>
        <a:spcPct val="0"/>
      </a:spcBef>
      <a:spcAft>
        <a:spcPct val="0"/>
      </a:spcAft>
      <a:defRPr sz="2400" kern="1200">
        <a:solidFill>
          <a:schemeClr val="tx1"/>
        </a:solidFill>
        <a:latin typeface="Times" pitchFamily="18" charset="0"/>
        <a:ea typeface="+mn-ea"/>
        <a:cs typeface="Arial" charset="0"/>
      </a:defRPr>
    </a:lvl2pPr>
    <a:lvl3pPr marL="914400" algn="l" rtl="0" fontAlgn="base">
      <a:spcBef>
        <a:spcPct val="0"/>
      </a:spcBef>
      <a:spcAft>
        <a:spcPct val="0"/>
      </a:spcAft>
      <a:defRPr sz="2400" kern="1200">
        <a:solidFill>
          <a:schemeClr val="tx1"/>
        </a:solidFill>
        <a:latin typeface="Times" pitchFamily="18" charset="0"/>
        <a:ea typeface="+mn-ea"/>
        <a:cs typeface="Arial" charset="0"/>
      </a:defRPr>
    </a:lvl3pPr>
    <a:lvl4pPr marL="1371600" algn="l" rtl="0" fontAlgn="base">
      <a:spcBef>
        <a:spcPct val="0"/>
      </a:spcBef>
      <a:spcAft>
        <a:spcPct val="0"/>
      </a:spcAft>
      <a:defRPr sz="2400" kern="1200">
        <a:solidFill>
          <a:schemeClr val="tx1"/>
        </a:solidFill>
        <a:latin typeface="Times" pitchFamily="18" charset="0"/>
        <a:ea typeface="+mn-ea"/>
        <a:cs typeface="Arial" charset="0"/>
      </a:defRPr>
    </a:lvl4pPr>
    <a:lvl5pPr marL="1828800" algn="l" rtl="0" fontAlgn="base">
      <a:spcBef>
        <a:spcPct val="0"/>
      </a:spcBef>
      <a:spcAft>
        <a:spcPct val="0"/>
      </a:spcAft>
      <a:defRPr sz="2400" kern="1200">
        <a:solidFill>
          <a:schemeClr val="tx1"/>
        </a:solidFill>
        <a:latin typeface="Times" pitchFamily="18" charset="0"/>
        <a:ea typeface="+mn-ea"/>
        <a:cs typeface="Arial" charset="0"/>
      </a:defRPr>
    </a:lvl5pPr>
    <a:lvl6pPr marL="2286000" algn="l" defTabSz="914400" rtl="0" eaLnBrk="1" latinLnBrk="0" hangingPunct="1">
      <a:defRPr sz="2400" kern="1200">
        <a:solidFill>
          <a:schemeClr val="tx1"/>
        </a:solidFill>
        <a:latin typeface="Times" pitchFamily="18" charset="0"/>
        <a:ea typeface="+mn-ea"/>
        <a:cs typeface="Arial" charset="0"/>
      </a:defRPr>
    </a:lvl6pPr>
    <a:lvl7pPr marL="2743200" algn="l" defTabSz="914400" rtl="0" eaLnBrk="1" latinLnBrk="0" hangingPunct="1">
      <a:defRPr sz="2400" kern="1200">
        <a:solidFill>
          <a:schemeClr val="tx1"/>
        </a:solidFill>
        <a:latin typeface="Times" pitchFamily="18" charset="0"/>
        <a:ea typeface="+mn-ea"/>
        <a:cs typeface="Arial" charset="0"/>
      </a:defRPr>
    </a:lvl7pPr>
    <a:lvl8pPr marL="3200400" algn="l" defTabSz="914400" rtl="0" eaLnBrk="1" latinLnBrk="0" hangingPunct="1">
      <a:defRPr sz="2400" kern="1200">
        <a:solidFill>
          <a:schemeClr val="tx1"/>
        </a:solidFill>
        <a:latin typeface="Times" pitchFamily="18" charset="0"/>
        <a:ea typeface="+mn-ea"/>
        <a:cs typeface="Arial" charset="0"/>
      </a:defRPr>
    </a:lvl8pPr>
    <a:lvl9pPr marL="3657600" algn="l" defTabSz="914400" rtl="0" eaLnBrk="1" latinLnBrk="0" hangingPunct="1">
      <a:defRPr sz="2400" kern="1200">
        <a:solidFill>
          <a:schemeClr val="tx1"/>
        </a:solidFill>
        <a:latin typeface="Times" pitchFamily="18"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Tree" initials="T" lastIdx="10" clrIdx="0"/>
</p:cmAuthorLst>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770" autoAdjust="0"/>
    <p:restoredTop sz="90929"/>
  </p:normalViewPr>
  <p:slideViewPr>
    <p:cSldViewPr>
      <p:cViewPr varScale="1">
        <p:scale>
          <a:sx n="58" d="100"/>
          <a:sy n="58" d="100"/>
        </p:scale>
        <p:origin x="-936"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1-05-21T00:10:22.286" idx="10">
    <p:pos x="1279" y="144"/>
    <p:text>you aren't consistent as to whether you use denovo or de-novo. I don't know which one is right...</p:text>
  </p:cm>
</p:cmLst>
</file>

<file path=ppt/comments/comment2.xml><?xml version="1.0" encoding="utf-8"?>
<p:cmLst xmlns:a="http://schemas.openxmlformats.org/drawingml/2006/main" xmlns:r="http://schemas.openxmlformats.org/officeDocument/2006/relationships" xmlns:p="http://schemas.openxmlformats.org/presentationml/2006/main">
  <p:cm authorId="0" dt="2011-05-20T21:33:47.201" idx="2">
    <p:pos x="3219" y="635"/>
    <p:text>Did you want to take out the 's' from this slide compared to the last one?</p:text>
  </p:cm>
  <p:cm authorId="0" dt="2011-05-20T21:38:00.023" idx="4">
    <p:pos x="2177" y="906"/>
    <p:text>inconsistent with last slide, you should have '/aligned' in this one too.</p:text>
  </p:cm>
</p:cmLst>
</file>

<file path=ppt/comments/comment3.xml><?xml version="1.0" encoding="utf-8"?>
<p:cmLst xmlns:a="http://schemas.openxmlformats.org/drawingml/2006/main" xmlns:r="http://schemas.openxmlformats.org/officeDocument/2006/relationships" xmlns:p="http://schemas.openxmlformats.org/presentationml/2006/main">
  <p:cm authorId="0" dt="2011-05-20T21:34:48.015" idx="3">
    <p:pos x="889" y="144"/>
    <p:text>This same title for the three slides were misaligned, so I shunted them so that when you switch slides it doesn't seem to move.</p:text>
  </p:cm>
</p:cmLst>
</file>

<file path=ppt/comments/comment4.xml><?xml version="1.0" encoding="utf-8"?>
<p:cmLst xmlns:a="http://schemas.openxmlformats.org/drawingml/2006/main" xmlns:r="http://schemas.openxmlformats.org/officeDocument/2006/relationships" xmlns:p="http://schemas.openxmlformats.org/presentationml/2006/main">
  <p:cm authorId="0" dt="2011-05-20T21:48:28.608" idx="5">
    <p:pos x="4396" y="186"/>
    <p:text>I replaced the full stop with a colon, because it's better :-)</p:text>
  </p:cm>
</p:cmLst>
</file>

<file path=ppt/comments/comment5.xml><?xml version="1.0" encoding="utf-8"?>
<p:cmLst xmlns:a="http://schemas.openxmlformats.org/drawingml/2006/main" xmlns:r="http://schemas.openxmlformats.org/officeDocument/2006/relationships" xmlns:p="http://schemas.openxmlformats.org/presentationml/2006/main">
  <p:cm authorId="0" dt="2011-05-20T21:51:57.173" idx="6">
    <p:pos x="1533" y="737"/>
    <p:text>Do you say what the 4 categories are?</p:text>
  </p:cm>
</p:cmLst>
</file>

<file path=ppt/comments/comment6.xml><?xml version="1.0" encoding="utf-8"?>
<p:cmLst xmlns:a="http://schemas.openxmlformats.org/drawingml/2006/main" xmlns:r="http://schemas.openxmlformats.org/officeDocument/2006/relationships" xmlns:p="http://schemas.openxmlformats.org/presentationml/2006/main">
  <p:cm authorId="0" dt="2011-05-20T22:59:29.178" idx="8">
    <p:pos x="957" y="1686"/>
    <p:text>I changed this number as you had two fives.</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defRPr sz="1200">
                <a:latin typeface="Times" charset="0"/>
                <a:cs typeface="+mn-cs"/>
              </a:defRPr>
            </a:lvl1pPr>
          </a:lstStyle>
          <a:p>
            <a:pPr>
              <a:defRPr/>
            </a:pPr>
            <a:endParaRPr lang="en-GB"/>
          </a:p>
        </p:txBody>
      </p:sp>
      <p:sp>
        <p:nvSpPr>
          <p:cNvPr id="41987"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imes" charset="0"/>
                <a:cs typeface="+mn-cs"/>
              </a:defRPr>
            </a:lvl1pPr>
          </a:lstStyle>
          <a:p>
            <a:pPr>
              <a:defRPr/>
            </a:pPr>
            <a:endParaRPr lang="en-GB"/>
          </a:p>
        </p:txBody>
      </p:sp>
      <p:sp>
        <p:nvSpPr>
          <p:cNvPr id="6246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41989"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41990"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0" hangingPunct="0">
              <a:defRPr sz="1200">
                <a:latin typeface="Times" charset="0"/>
                <a:cs typeface="+mn-cs"/>
              </a:defRPr>
            </a:lvl1pPr>
          </a:lstStyle>
          <a:p>
            <a:pPr>
              <a:defRPr/>
            </a:pPr>
            <a:endParaRPr lang="en-GB"/>
          </a:p>
        </p:txBody>
      </p:sp>
      <p:sp>
        <p:nvSpPr>
          <p:cNvPr id="41991"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Times" charset="0"/>
                <a:cs typeface="+mn-cs"/>
              </a:defRPr>
            </a:lvl1pPr>
          </a:lstStyle>
          <a:p>
            <a:pPr>
              <a:defRPr/>
            </a:pPr>
            <a:fld id="{A38C96E6-E32E-4F75-A936-75357E5E33F4}"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charset="0"/>
        <a:ea typeface="+mn-ea"/>
        <a:cs typeface="+mn-cs"/>
      </a:defRPr>
    </a:lvl1pPr>
    <a:lvl2pPr marL="457200" algn="l" rtl="0" eaLnBrk="0" fontAlgn="base" hangingPunct="0">
      <a:spcBef>
        <a:spcPct val="30000"/>
      </a:spcBef>
      <a:spcAft>
        <a:spcPct val="0"/>
      </a:spcAft>
      <a:defRPr sz="1200" kern="1200">
        <a:solidFill>
          <a:schemeClr val="tx1"/>
        </a:solidFill>
        <a:latin typeface="Times" charset="0"/>
        <a:ea typeface="+mn-ea"/>
        <a:cs typeface="+mn-cs"/>
      </a:defRPr>
    </a:lvl2pPr>
    <a:lvl3pPr marL="914400" algn="l" rtl="0" eaLnBrk="0" fontAlgn="base" hangingPunct="0">
      <a:spcBef>
        <a:spcPct val="30000"/>
      </a:spcBef>
      <a:spcAft>
        <a:spcPct val="0"/>
      </a:spcAft>
      <a:defRPr sz="1200" kern="1200">
        <a:solidFill>
          <a:schemeClr val="tx1"/>
        </a:solidFill>
        <a:latin typeface="Times" charset="0"/>
        <a:ea typeface="+mn-ea"/>
        <a:cs typeface="+mn-cs"/>
      </a:defRPr>
    </a:lvl3pPr>
    <a:lvl4pPr marL="1371600" algn="l" rtl="0" eaLnBrk="0" fontAlgn="base" hangingPunct="0">
      <a:spcBef>
        <a:spcPct val="30000"/>
      </a:spcBef>
      <a:spcAft>
        <a:spcPct val="0"/>
      </a:spcAft>
      <a:defRPr sz="1200" kern="1200">
        <a:solidFill>
          <a:schemeClr val="tx1"/>
        </a:solidFill>
        <a:latin typeface="Times" charset="0"/>
        <a:ea typeface="+mn-ea"/>
        <a:cs typeface="+mn-cs"/>
      </a:defRPr>
    </a:lvl4pPr>
    <a:lvl5pPr marL="1828800" algn="l" rtl="0" eaLnBrk="0" fontAlgn="base" hangingPunct="0">
      <a:spcBef>
        <a:spcPct val="30000"/>
      </a:spcBef>
      <a:spcAft>
        <a:spcPct val="0"/>
      </a:spcAft>
      <a:defRPr sz="1200" kern="1200">
        <a:solidFill>
          <a:schemeClr val="tx1"/>
        </a:solidFill>
        <a:latin typeface="Times"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p:txBody>
          <a:bodyPr/>
          <a:lstStyle/>
          <a:p>
            <a:pPr>
              <a:defRPr/>
            </a:pPr>
            <a:fld id="{E8170A92-7E74-4F1F-B16D-96B04F165ECE}" type="slidenum">
              <a:rPr lang="en-GB" smtClean="0">
                <a:latin typeface="Times" pitchFamily="18" charset="0"/>
              </a:rPr>
              <a:pPr>
                <a:defRPr/>
              </a:pPr>
              <a:t>1</a:t>
            </a:fld>
            <a:endParaRPr lang="en-GB" smtClean="0">
              <a:latin typeface="Times" pitchFamily="18" charset="0"/>
            </a:endParaRP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p:spPr>
        <p:txBody>
          <a:bodyPr/>
          <a:lstStyle/>
          <a:p>
            <a:pPr eaLnBrk="1" hangingPunct="1"/>
            <a:endParaRPr lang="en-GB" smtClean="0">
              <a:latin typeface="Times" pitchFamily="18"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p:spPr>
        <p:txBody>
          <a:bodyPr/>
          <a:lstStyle/>
          <a:p>
            <a:r>
              <a:rPr lang="en-GB" smtClean="0">
                <a:latin typeface="Times" pitchFamily="18" charset="0"/>
              </a:rPr>
              <a:t>Either via FTP server or via HTTP. We need a better system for users with large fastq files (&gt;2Gb).</a:t>
            </a:r>
          </a:p>
        </p:txBody>
      </p:sp>
      <p:sp>
        <p:nvSpPr>
          <p:cNvPr id="65540" name="Slide Number Placeholder 3"/>
          <p:cNvSpPr>
            <a:spLocks noGrp="1"/>
          </p:cNvSpPr>
          <p:nvPr>
            <p:ph type="sldNum" sz="quarter" idx="5"/>
          </p:nvPr>
        </p:nvSpPr>
        <p:spPr/>
        <p:txBody>
          <a:bodyPr/>
          <a:lstStyle/>
          <a:p>
            <a:pPr>
              <a:defRPr/>
            </a:pPr>
            <a:fld id="{A6F603D3-EFFB-43F1-9FCA-3E0CC38C180F}" type="slidenum">
              <a:rPr lang="en-GB" smtClean="0">
                <a:latin typeface="Times" pitchFamily="18" charset="0"/>
              </a:rPr>
              <a:pPr>
                <a:defRPr/>
              </a:pPr>
              <a:t>28</a:t>
            </a:fld>
            <a:endParaRPr lang="en-GB" smtClean="0">
              <a:latin typeface="Times" pitchFamily="18"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a:ln/>
        </p:spPr>
        <p:txBody>
          <a:bodyPr/>
          <a:lstStyle/>
          <a:p>
            <a:r>
              <a:rPr lang="en-GB" smtClean="0">
                <a:latin typeface="Times" pitchFamily="18" charset="0"/>
              </a:rPr>
              <a:t>Either via FTP server or via HTTP. We need a better system for users with large fastq files (&gt;2Gb).</a:t>
            </a:r>
          </a:p>
        </p:txBody>
      </p:sp>
      <p:sp>
        <p:nvSpPr>
          <p:cNvPr id="66564" name="Slide Number Placeholder 3"/>
          <p:cNvSpPr>
            <a:spLocks noGrp="1"/>
          </p:cNvSpPr>
          <p:nvPr>
            <p:ph type="sldNum" sz="quarter" idx="5"/>
          </p:nvPr>
        </p:nvSpPr>
        <p:spPr/>
        <p:txBody>
          <a:bodyPr/>
          <a:lstStyle/>
          <a:p>
            <a:pPr>
              <a:defRPr/>
            </a:pPr>
            <a:fld id="{6FB69573-A01F-4743-B86B-DF691D82BBFD}" type="slidenum">
              <a:rPr lang="en-GB" smtClean="0">
                <a:latin typeface="Times" pitchFamily="18" charset="0"/>
              </a:rPr>
              <a:pPr>
                <a:defRPr/>
              </a:pPr>
              <a:t>29</a:t>
            </a:fld>
            <a:endParaRPr lang="en-GB" smtClean="0">
              <a:latin typeface="Times" pitchFamily="18"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A38C96E6-E32E-4F75-A936-75357E5E33F4}" type="slidenum">
              <a:rPr lang="en-GB" smtClean="0"/>
              <a:pPr>
                <a:defRPr/>
              </a:pPr>
              <a:t>31</a:t>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a:ln/>
        </p:spPr>
      </p:sp>
      <p:sp>
        <p:nvSpPr>
          <p:cNvPr id="74755" name="Notes Placeholder 2"/>
          <p:cNvSpPr>
            <a:spLocks noGrp="1"/>
          </p:cNvSpPr>
          <p:nvPr>
            <p:ph type="body" idx="1"/>
          </p:nvPr>
        </p:nvSpPr>
        <p:spPr>
          <a:noFill/>
          <a:ln/>
        </p:spPr>
        <p:txBody>
          <a:bodyPr/>
          <a:lstStyle/>
          <a:p>
            <a:r>
              <a:rPr lang="en-GB" smtClean="0">
                <a:latin typeface="Times" pitchFamily="18" charset="0"/>
              </a:rPr>
              <a:t>But this does not account for the errors and biases highlighted in the previous slide. To do that the Velvet assembler would need to be ‘sequence specific error’ aware</a:t>
            </a:r>
          </a:p>
        </p:txBody>
      </p:sp>
      <p:sp>
        <p:nvSpPr>
          <p:cNvPr id="67588" name="Slide Number Placeholder 3"/>
          <p:cNvSpPr>
            <a:spLocks noGrp="1"/>
          </p:cNvSpPr>
          <p:nvPr>
            <p:ph type="sldNum" sz="quarter" idx="5"/>
          </p:nvPr>
        </p:nvSpPr>
        <p:spPr/>
        <p:txBody>
          <a:bodyPr/>
          <a:lstStyle/>
          <a:p>
            <a:pPr>
              <a:defRPr/>
            </a:pPr>
            <a:fld id="{12450A44-078A-4C2C-89FD-326279ECE874}" type="slidenum">
              <a:rPr lang="en-GB" smtClean="0">
                <a:latin typeface="Times" pitchFamily="18" charset="0"/>
              </a:rPr>
              <a:pPr>
                <a:defRPr/>
              </a:pPr>
              <a:t>34</a:t>
            </a:fld>
            <a:endParaRPr lang="en-GB" smtClean="0">
              <a:latin typeface="Times" pitchFamily="18"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a:ln/>
        </p:spPr>
      </p:sp>
      <p:sp>
        <p:nvSpPr>
          <p:cNvPr id="75779" name="Notes Placeholder 2"/>
          <p:cNvSpPr>
            <a:spLocks noGrp="1"/>
          </p:cNvSpPr>
          <p:nvPr>
            <p:ph type="body" idx="1"/>
          </p:nvPr>
        </p:nvSpPr>
        <p:spPr>
          <a:noFill/>
          <a:ln/>
        </p:spPr>
        <p:txBody>
          <a:bodyPr/>
          <a:lstStyle/>
          <a:p>
            <a:endParaRPr lang="en-GB" smtClean="0">
              <a:latin typeface="Times" pitchFamily="18" charset="0"/>
            </a:endParaRPr>
          </a:p>
        </p:txBody>
      </p:sp>
      <p:sp>
        <p:nvSpPr>
          <p:cNvPr id="68612" name="Slide Number Placeholder 3"/>
          <p:cNvSpPr>
            <a:spLocks noGrp="1"/>
          </p:cNvSpPr>
          <p:nvPr>
            <p:ph type="sldNum" sz="quarter" idx="5"/>
          </p:nvPr>
        </p:nvSpPr>
        <p:spPr/>
        <p:txBody>
          <a:bodyPr/>
          <a:lstStyle/>
          <a:p>
            <a:pPr>
              <a:defRPr/>
            </a:pPr>
            <a:fld id="{78BF1AAF-EF99-4442-BB1F-80149FE06208}" type="slidenum">
              <a:rPr lang="en-GB" smtClean="0">
                <a:latin typeface="Times" pitchFamily="18" charset="0"/>
              </a:rPr>
              <a:pPr>
                <a:defRPr/>
              </a:pPr>
              <a:t>35</a:t>
            </a:fld>
            <a:endParaRPr lang="en-GB" smtClean="0">
              <a:latin typeface="Times" pitchFamily="18"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a:ln/>
        </p:spPr>
      </p:sp>
      <p:sp>
        <p:nvSpPr>
          <p:cNvPr id="76803" name="Notes Placeholder 2"/>
          <p:cNvSpPr>
            <a:spLocks noGrp="1"/>
          </p:cNvSpPr>
          <p:nvPr>
            <p:ph type="body" idx="1"/>
          </p:nvPr>
        </p:nvSpPr>
        <p:spPr>
          <a:noFill/>
          <a:ln/>
        </p:spPr>
        <p:txBody>
          <a:bodyPr/>
          <a:lstStyle/>
          <a:p>
            <a:endParaRPr lang="en-GB" smtClean="0">
              <a:latin typeface="Times" pitchFamily="18" charset="0"/>
            </a:endParaRPr>
          </a:p>
        </p:txBody>
      </p:sp>
      <p:sp>
        <p:nvSpPr>
          <p:cNvPr id="69636" name="Slide Number Placeholder 3"/>
          <p:cNvSpPr>
            <a:spLocks noGrp="1"/>
          </p:cNvSpPr>
          <p:nvPr>
            <p:ph type="sldNum" sz="quarter" idx="5"/>
          </p:nvPr>
        </p:nvSpPr>
        <p:spPr/>
        <p:txBody>
          <a:bodyPr/>
          <a:lstStyle/>
          <a:p>
            <a:pPr>
              <a:defRPr/>
            </a:pPr>
            <a:fld id="{1DB08280-9A45-4008-B3AA-5483DAED08F4}" type="slidenum">
              <a:rPr lang="en-GB" smtClean="0">
                <a:latin typeface="Times" pitchFamily="18" charset="0"/>
              </a:rPr>
              <a:pPr>
                <a:defRPr/>
              </a:pPr>
              <a:t>36</a:t>
            </a:fld>
            <a:endParaRPr lang="en-GB" smtClean="0">
              <a:latin typeface="Times" pitchFamily="18"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ln/>
        </p:spPr>
      </p:sp>
      <p:sp>
        <p:nvSpPr>
          <p:cNvPr id="77827" name="Notes Placeholder 2"/>
          <p:cNvSpPr>
            <a:spLocks noGrp="1"/>
          </p:cNvSpPr>
          <p:nvPr>
            <p:ph type="body" idx="1"/>
          </p:nvPr>
        </p:nvSpPr>
        <p:spPr>
          <a:noFill/>
          <a:ln/>
        </p:spPr>
        <p:txBody>
          <a:bodyPr/>
          <a:lstStyle/>
          <a:p>
            <a:r>
              <a:rPr lang="en-GB" smtClean="0">
                <a:latin typeface="Times" pitchFamily="18" charset="0"/>
              </a:rPr>
              <a:t>This is a poor assembly due to a poor prep. But we can still get something out of it. </a:t>
            </a:r>
          </a:p>
        </p:txBody>
      </p:sp>
      <p:sp>
        <p:nvSpPr>
          <p:cNvPr id="4" name="Slide Number Placeholder 3"/>
          <p:cNvSpPr>
            <a:spLocks noGrp="1"/>
          </p:cNvSpPr>
          <p:nvPr>
            <p:ph type="sldNum" sz="quarter" idx="5"/>
          </p:nvPr>
        </p:nvSpPr>
        <p:spPr/>
        <p:txBody>
          <a:bodyPr/>
          <a:lstStyle/>
          <a:p>
            <a:pPr>
              <a:defRPr/>
            </a:pPr>
            <a:fld id="{1BCDE614-46C0-4875-83D3-C30ACB6475E5}" type="slidenum">
              <a:rPr lang="en-GB" smtClean="0"/>
              <a:pPr>
                <a:defRPr/>
              </a:pPr>
              <a:t>43</a:t>
            </a:fld>
            <a:endParaRPr lang="en-GB"/>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a:ln/>
        </p:spPr>
      </p:sp>
      <p:sp>
        <p:nvSpPr>
          <p:cNvPr id="78851" name="Notes Placeholder 2"/>
          <p:cNvSpPr>
            <a:spLocks noGrp="1"/>
          </p:cNvSpPr>
          <p:nvPr>
            <p:ph type="body" idx="1"/>
          </p:nvPr>
        </p:nvSpPr>
        <p:spPr>
          <a:noFill/>
          <a:ln/>
        </p:spPr>
        <p:txBody>
          <a:bodyPr/>
          <a:lstStyle/>
          <a:p>
            <a:r>
              <a:rPr lang="en-GB" smtClean="0">
                <a:latin typeface="Times" pitchFamily="18" charset="0"/>
              </a:rPr>
              <a:t>Essentially this is a sanity check – are the contigs mapping to related species? Or are we just picking up contaminants?</a:t>
            </a:r>
          </a:p>
        </p:txBody>
      </p:sp>
      <p:sp>
        <p:nvSpPr>
          <p:cNvPr id="4" name="Slide Number Placeholder 3"/>
          <p:cNvSpPr>
            <a:spLocks noGrp="1"/>
          </p:cNvSpPr>
          <p:nvPr>
            <p:ph type="sldNum" sz="quarter" idx="5"/>
          </p:nvPr>
        </p:nvSpPr>
        <p:spPr/>
        <p:txBody>
          <a:bodyPr/>
          <a:lstStyle/>
          <a:p>
            <a:pPr>
              <a:defRPr/>
            </a:pPr>
            <a:fld id="{9CAFB364-36E4-4C72-8ECB-702F4F63CD3C}" type="slidenum">
              <a:rPr lang="en-GB" smtClean="0"/>
              <a:pPr>
                <a:defRPr/>
              </a:pPr>
              <a:t>45</a:t>
            </a:fld>
            <a:endParaRPr lang="en-GB"/>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ln/>
        </p:spPr>
      </p:sp>
      <p:sp>
        <p:nvSpPr>
          <p:cNvPr id="79875" name="Notes Placeholder 2"/>
          <p:cNvSpPr>
            <a:spLocks noGrp="1"/>
          </p:cNvSpPr>
          <p:nvPr>
            <p:ph type="body" idx="1"/>
          </p:nvPr>
        </p:nvSpPr>
        <p:spPr>
          <a:noFill/>
          <a:ln/>
        </p:spPr>
        <p:txBody>
          <a:bodyPr/>
          <a:lstStyle/>
          <a:p>
            <a:r>
              <a:rPr lang="en-GB" dirty="0" smtClean="0">
                <a:latin typeface="Times" pitchFamily="18" charset="0"/>
              </a:rPr>
              <a:t>SignalP and TMHMM are courtesy of Peter Cock</a:t>
            </a:r>
          </a:p>
        </p:txBody>
      </p:sp>
      <p:sp>
        <p:nvSpPr>
          <p:cNvPr id="4" name="Slide Number Placeholder 3"/>
          <p:cNvSpPr>
            <a:spLocks noGrp="1"/>
          </p:cNvSpPr>
          <p:nvPr>
            <p:ph type="sldNum" sz="quarter" idx="5"/>
          </p:nvPr>
        </p:nvSpPr>
        <p:spPr/>
        <p:txBody>
          <a:bodyPr/>
          <a:lstStyle/>
          <a:p>
            <a:pPr>
              <a:defRPr/>
            </a:pPr>
            <a:fld id="{C8B33BB8-3CB2-438C-973C-05D38FDFA7F7}" type="slidenum">
              <a:rPr lang="en-GB" smtClean="0"/>
              <a:pPr>
                <a:defRPr/>
              </a:pPr>
              <a:t>47</a:t>
            </a:fld>
            <a:endParaRPr lang="en-GB"/>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a:ln/>
        </p:spPr>
      </p:sp>
      <p:sp>
        <p:nvSpPr>
          <p:cNvPr id="80899" name="Notes Placeholder 2"/>
          <p:cNvSpPr>
            <a:spLocks noGrp="1"/>
          </p:cNvSpPr>
          <p:nvPr>
            <p:ph type="body" idx="1"/>
          </p:nvPr>
        </p:nvSpPr>
        <p:spPr>
          <a:noFill/>
          <a:ln/>
        </p:spPr>
        <p:txBody>
          <a:bodyPr/>
          <a:lstStyle/>
          <a:p>
            <a:endParaRPr lang="en-GB" smtClean="0">
              <a:latin typeface="Times" pitchFamily="18" charset="0"/>
            </a:endParaRPr>
          </a:p>
        </p:txBody>
      </p:sp>
      <p:sp>
        <p:nvSpPr>
          <p:cNvPr id="4" name="Slide Number Placeholder 3"/>
          <p:cNvSpPr>
            <a:spLocks noGrp="1"/>
          </p:cNvSpPr>
          <p:nvPr>
            <p:ph type="sldNum" sz="quarter" idx="5"/>
          </p:nvPr>
        </p:nvSpPr>
        <p:spPr/>
        <p:txBody>
          <a:bodyPr/>
          <a:lstStyle/>
          <a:p>
            <a:pPr>
              <a:defRPr/>
            </a:pPr>
            <a:fld id="{6ADDED30-AE50-44FC-8399-EB25628FBD5F}" type="slidenum">
              <a:rPr lang="en-GB" smtClean="0"/>
              <a:pPr>
                <a:defRPr/>
              </a:pPr>
              <a:t>48</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p:txBody>
          <a:bodyPr/>
          <a:lstStyle/>
          <a:p>
            <a:pPr>
              <a:defRPr/>
            </a:pPr>
            <a:fld id="{81FB2759-C9E3-4198-8805-0B825AF9D229}" type="slidenum">
              <a:rPr lang="en-GB" smtClean="0">
                <a:latin typeface="Times" pitchFamily="18" charset="0"/>
              </a:rPr>
              <a:pPr>
                <a:defRPr/>
              </a:pPr>
              <a:t>3</a:t>
            </a:fld>
            <a:endParaRPr lang="en-GB" smtClean="0">
              <a:latin typeface="Times" pitchFamily="18" charset="0"/>
            </a:endParaRPr>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p:spPr>
        <p:txBody>
          <a:bodyPr/>
          <a:lstStyle/>
          <a:p>
            <a:pPr eaLnBrk="1" hangingPunct="1"/>
            <a:endParaRPr lang="en-GB" smtClean="0">
              <a:latin typeface="Times" pitchFamily="18"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a:ln/>
        </p:spPr>
      </p:sp>
      <p:sp>
        <p:nvSpPr>
          <p:cNvPr id="81923" name="Notes Placeholder 2"/>
          <p:cNvSpPr>
            <a:spLocks noGrp="1"/>
          </p:cNvSpPr>
          <p:nvPr>
            <p:ph type="body" idx="1"/>
          </p:nvPr>
        </p:nvSpPr>
        <p:spPr>
          <a:noFill/>
          <a:ln/>
        </p:spPr>
        <p:txBody>
          <a:bodyPr/>
          <a:lstStyle/>
          <a:p>
            <a:r>
              <a:rPr lang="en-GB" smtClean="0">
                <a:latin typeface="Times" pitchFamily="18" charset="0"/>
              </a:rPr>
              <a:t>It would be very useful to have workflows-of-workflows to avoid sprawling diagrams and aid in testing</a:t>
            </a:r>
          </a:p>
        </p:txBody>
      </p:sp>
      <p:sp>
        <p:nvSpPr>
          <p:cNvPr id="70660" name="Slide Number Placeholder 3"/>
          <p:cNvSpPr>
            <a:spLocks noGrp="1"/>
          </p:cNvSpPr>
          <p:nvPr>
            <p:ph type="sldNum" sz="quarter" idx="5"/>
          </p:nvPr>
        </p:nvSpPr>
        <p:spPr/>
        <p:txBody>
          <a:bodyPr/>
          <a:lstStyle/>
          <a:p>
            <a:pPr>
              <a:defRPr/>
            </a:pPr>
            <a:fld id="{A0A43C70-122B-4D6E-A535-864FABE291D4}" type="slidenum">
              <a:rPr lang="en-GB" smtClean="0">
                <a:latin typeface="Times" pitchFamily="18" charset="0"/>
              </a:rPr>
              <a:pPr>
                <a:defRPr/>
              </a:pPr>
              <a:t>62</a:t>
            </a:fld>
            <a:endParaRPr lang="en-GB" smtClean="0">
              <a:latin typeface="Times" pitchFamily="18"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p:txBody>
          <a:bodyPr/>
          <a:lstStyle/>
          <a:p>
            <a:pPr>
              <a:defRPr/>
            </a:pPr>
            <a:fld id="{C902C455-D6BC-4689-9048-76B2974FB329}" type="slidenum">
              <a:rPr lang="en-GB" smtClean="0">
                <a:latin typeface="Times" pitchFamily="18" charset="0"/>
              </a:rPr>
              <a:pPr>
                <a:defRPr/>
              </a:pPr>
              <a:t>65</a:t>
            </a:fld>
            <a:endParaRPr lang="en-GB" smtClean="0">
              <a:latin typeface="Times" pitchFamily="18" charset="0"/>
            </a:endParaRPr>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a:ln/>
        </p:spPr>
        <p:txBody>
          <a:bodyPr/>
          <a:lstStyle/>
          <a:p>
            <a:pPr eaLnBrk="1" hangingPunct="1"/>
            <a:endParaRPr lang="en-GB" smtClean="0">
              <a:latin typeface="Times" pitchFamily="18"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p:txBody>
          <a:bodyPr/>
          <a:lstStyle/>
          <a:p>
            <a:pPr>
              <a:defRPr/>
            </a:pPr>
            <a:fld id="{CA2056D7-D299-4174-843B-ABC3560FCFE7}" type="slidenum">
              <a:rPr lang="en-US" smtClean="0">
                <a:latin typeface="Times" pitchFamily="18" charset="0"/>
                <a:ea typeface="ＭＳ Ｐゴシック" pitchFamily="34" charset="-128"/>
              </a:rPr>
              <a:pPr>
                <a:defRPr/>
              </a:pPr>
              <a:t>67</a:t>
            </a:fld>
            <a:endParaRPr lang="en-US" smtClean="0">
              <a:latin typeface="Times" pitchFamily="18" charset="0"/>
              <a:ea typeface="ＭＳ Ｐゴシック" pitchFamily="34" charset="-128"/>
            </a:endParaRPr>
          </a:p>
        </p:txBody>
      </p:sp>
      <p:sp>
        <p:nvSpPr>
          <p:cNvPr id="8397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92441" tIns="46220" rIns="92441" bIns="46220" anchor="b"/>
          <a:lstStyle/>
          <a:p>
            <a:pPr algn="r" eaLnBrk="0" hangingPunct="0"/>
            <a:fld id="{78529E8D-9AF5-4A67-B328-5430CEC312B2}" type="slidenum">
              <a:rPr lang="en-US" sz="1200"/>
              <a:pPr algn="r" eaLnBrk="0" hangingPunct="0"/>
              <a:t>67</a:t>
            </a:fld>
            <a:endParaRPr lang="en-US" sz="1200"/>
          </a:p>
        </p:txBody>
      </p:sp>
      <p:sp>
        <p:nvSpPr>
          <p:cNvPr id="83972" name="Rectangle 2"/>
          <p:cNvSpPr>
            <a:spLocks noGrp="1" noRot="1" noChangeAspect="1" noChangeArrowheads="1" noTextEdit="1"/>
          </p:cNvSpPr>
          <p:nvPr>
            <p:ph type="sldImg"/>
          </p:nvPr>
        </p:nvSpPr>
        <p:spPr>
          <a:xfrm>
            <a:off x="1141413" y="685800"/>
            <a:ext cx="4575175" cy="3430588"/>
          </a:xfrm>
          <a:ln/>
        </p:spPr>
      </p:sp>
      <p:sp>
        <p:nvSpPr>
          <p:cNvPr id="83973" name="Rectangle 3"/>
          <p:cNvSpPr>
            <a:spLocks noGrp="1" noChangeArrowheads="1"/>
          </p:cNvSpPr>
          <p:nvPr>
            <p:ph type="body" idx="1"/>
          </p:nvPr>
        </p:nvSpPr>
        <p:spPr>
          <a:noFill/>
          <a:ln/>
        </p:spPr>
        <p:txBody>
          <a:bodyPr/>
          <a:lstStyle/>
          <a:p>
            <a:pPr eaLnBrk="1" hangingPunct="1"/>
            <a:endParaRPr lang="en-GB" smtClean="0">
              <a:latin typeface="Times"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a:ln/>
        </p:spPr>
        <p:txBody>
          <a:bodyPr/>
          <a:lstStyle/>
          <a:p>
            <a:pPr eaLnBrk="1" hangingPunct="1">
              <a:spcBef>
                <a:spcPct val="0"/>
              </a:spcBef>
            </a:pPr>
            <a:endParaRPr lang="en-GB" smtClean="0">
              <a:latin typeface="Times" pitchFamily="18" charset="0"/>
            </a:endParaRPr>
          </a:p>
        </p:txBody>
      </p:sp>
      <p:sp>
        <p:nvSpPr>
          <p:cNvPr id="58372" name="Slide Number Placeholder 3"/>
          <p:cNvSpPr>
            <a:spLocks noGrp="1"/>
          </p:cNvSpPr>
          <p:nvPr>
            <p:ph type="sldNum" sz="quarter" idx="5"/>
          </p:nvPr>
        </p:nvSpPr>
        <p:spPr/>
        <p:txBody>
          <a:bodyPr/>
          <a:lstStyle/>
          <a:p>
            <a:pPr>
              <a:defRPr/>
            </a:pPr>
            <a:fld id="{F329ECA0-2CAF-4342-9D19-2D769091D010}" type="slidenum">
              <a:rPr lang="en-GB" smtClean="0">
                <a:latin typeface="Times" pitchFamily="18" charset="0"/>
              </a:rPr>
              <a:pPr>
                <a:defRPr/>
              </a:pPr>
              <a:t>4</a:t>
            </a:fld>
            <a:endParaRPr lang="en-GB" smtClean="0">
              <a:latin typeface="Times"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a:ln/>
        </p:spPr>
      </p:sp>
      <p:sp>
        <p:nvSpPr>
          <p:cNvPr id="66563" name="Notes Placeholder 2"/>
          <p:cNvSpPr>
            <a:spLocks noGrp="1"/>
          </p:cNvSpPr>
          <p:nvPr>
            <p:ph type="body" idx="1"/>
          </p:nvPr>
        </p:nvSpPr>
        <p:spPr>
          <a:noFill/>
          <a:ln/>
        </p:spPr>
        <p:txBody>
          <a:bodyPr/>
          <a:lstStyle/>
          <a:p>
            <a:pPr eaLnBrk="1" hangingPunct="1">
              <a:spcBef>
                <a:spcPct val="0"/>
              </a:spcBef>
            </a:pPr>
            <a:endParaRPr lang="en-GB" smtClean="0">
              <a:latin typeface="Times" pitchFamily="18" charset="0"/>
            </a:endParaRPr>
          </a:p>
        </p:txBody>
      </p:sp>
      <p:sp>
        <p:nvSpPr>
          <p:cNvPr id="59396" name="Slide Number Placeholder 3"/>
          <p:cNvSpPr>
            <a:spLocks noGrp="1"/>
          </p:cNvSpPr>
          <p:nvPr>
            <p:ph type="sldNum" sz="quarter" idx="5"/>
          </p:nvPr>
        </p:nvSpPr>
        <p:spPr/>
        <p:txBody>
          <a:bodyPr/>
          <a:lstStyle/>
          <a:p>
            <a:pPr>
              <a:defRPr/>
            </a:pPr>
            <a:fld id="{67CA05D7-82A7-4FDD-878C-198A2C222165}" type="slidenum">
              <a:rPr lang="en-GB" smtClean="0">
                <a:latin typeface="Times" pitchFamily="18" charset="0"/>
              </a:rPr>
              <a:pPr>
                <a:defRPr/>
              </a:pPr>
              <a:t>5</a:t>
            </a:fld>
            <a:endParaRPr lang="en-GB" smtClean="0">
              <a:latin typeface="Times"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ln/>
        </p:spPr>
      </p:sp>
      <p:sp>
        <p:nvSpPr>
          <p:cNvPr id="67587" name="Notes Placeholder 2"/>
          <p:cNvSpPr>
            <a:spLocks noGrp="1"/>
          </p:cNvSpPr>
          <p:nvPr>
            <p:ph type="body" idx="1"/>
          </p:nvPr>
        </p:nvSpPr>
        <p:spPr>
          <a:noFill/>
          <a:ln/>
        </p:spPr>
        <p:txBody>
          <a:bodyPr/>
          <a:lstStyle/>
          <a:p>
            <a:r>
              <a:rPr lang="en-GB" dirty="0" smtClean="0">
                <a:latin typeface="Times" pitchFamily="18" charset="0"/>
              </a:rPr>
              <a:t>Ideally</a:t>
            </a:r>
            <a:r>
              <a:rPr lang="en-GB" baseline="0" dirty="0" smtClean="0">
                <a:latin typeface="Times" pitchFamily="18" charset="0"/>
              </a:rPr>
              <a:t> do both </a:t>
            </a:r>
            <a:r>
              <a:rPr lang="en-GB" baseline="0" dirty="0" err="1" smtClean="0">
                <a:latin typeface="Times" pitchFamily="18" charset="0"/>
              </a:rPr>
              <a:t>denovo</a:t>
            </a:r>
            <a:r>
              <a:rPr lang="en-GB" baseline="0" dirty="0" smtClean="0">
                <a:latin typeface="Times" pitchFamily="18" charset="0"/>
              </a:rPr>
              <a:t> assembly and remapping</a:t>
            </a:r>
            <a:endParaRPr lang="en-GB" dirty="0" smtClean="0">
              <a:latin typeface="Times" pitchFamily="18" charset="0"/>
            </a:endParaRPr>
          </a:p>
        </p:txBody>
      </p:sp>
      <p:sp>
        <p:nvSpPr>
          <p:cNvPr id="60420" name="Slide Number Placeholder 3"/>
          <p:cNvSpPr>
            <a:spLocks noGrp="1"/>
          </p:cNvSpPr>
          <p:nvPr>
            <p:ph type="sldNum" sz="quarter" idx="5"/>
          </p:nvPr>
        </p:nvSpPr>
        <p:spPr/>
        <p:txBody>
          <a:bodyPr/>
          <a:lstStyle/>
          <a:p>
            <a:pPr>
              <a:defRPr/>
            </a:pPr>
            <a:fld id="{F77D2F59-582C-4F52-B7A4-D6CBBAFEDB89}" type="slidenum">
              <a:rPr lang="en-GB" smtClean="0">
                <a:latin typeface="Times" pitchFamily="18" charset="0"/>
              </a:rPr>
              <a:pPr>
                <a:defRPr/>
              </a:pPr>
              <a:t>7</a:t>
            </a:fld>
            <a:endParaRPr lang="en-GB" smtClean="0">
              <a:latin typeface="Times"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Often called scaffolding</a:t>
            </a:r>
            <a:endParaRPr lang="en-GB" dirty="0"/>
          </a:p>
        </p:txBody>
      </p:sp>
      <p:sp>
        <p:nvSpPr>
          <p:cNvPr id="4" name="Slide Number Placeholder 3"/>
          <p:cNvSpPr>
            <a:spLocks noGrp="1"/>
          </p:cNvSpPr>
          <p:nvPr>
            <p:ph type="sldNum" sz="quarter" idx="10"/>
          </p:nvPr>
        </p:nvSpPr>
        <p:spPr/>
        <p:txBody>
          <a:bodyPr/>
          <a:lstStyle/>
          <a:p>
            <a:pPr>
              <a:defRPr/>
            </a:pPr>
            <a:fld id="{A38C96E6-E32E-4F75-A936-75357E5E33F4}" type="slidenum">
              <a:rPr lang="en-GB" smtClean="0"/>
              <a:pPr>
                <a:defRPr/>
              </a:pPr>
              <a:t>12</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a:ln/>
        </p:spPr>
        <p:txBody>
          <a:bodyPr/>
          <a:lstStyle/>
          <a:p>
            <a:r>
              <a:rPr lang="en-GB" smtClean="0">
                <a:latin typeface="Times" pitchFamily="18" charset="0"/>
              </a:rPr>
              <a:t>Highlight that this is without a reference genome of any sort</a:t>
            </a:r>
          </a:p>
        </p:txBody>
      </p:sp>
      <p:sp>
        <p:nvSpPr>
          <p:cNvPr id="62468" name="Slide Number Placeholder 3"/>
          <p:cNvSpPr>
            <a:spLocks noGrp="1"/>
          </p:cNvSpPr>
          <p:nvPr>
            <p:ph type="sldNum" sz="quarter" idx="5"/>
          </p:nvPr>
        </p:nvSpPr>
        <p:spPr/>
        <p:txBody>
          <a:bodyPr/>
          <a:lstStyle/>
          <a:p>
            <a:pPr>
              <a:defRPr/>
            </a:pPr>
            <a:fld id="{44594127-C862-4B6B-921A-55138BF9DC47}" type="slidenum">
              <a:rPr lang="en-GB" smtClean="0">
                <a:latin typeface="Times" pitchFamily="18" charset="0"/>
              </a:rPr>
              <a:pPr>
                <a:defRPr/>
              </a:pPr>
              <a:t>14</a:t>
            </a:fld>
            <a:endParaRPr lang="en-GB" smtClean="0">
              <a:latin typeface="Times"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68611" name="Notes Placeholder 2"/>
          <p:cNvSpPr>
            <a:spLocks noGrp="1"/>
          </p:cNvSpPr>
          <p:nvPr>
            <p:ph type="body" idx="1"/>
          </p:nvPr>
        </p:nvSpPr>
        <p:spPr>
          <a:noFill/>
          <a:ln/>
        </p:spPr>
        <p:txBody>
          <a:bodyPr/>
          <a:lstStyle/>
          <a:p>
            <a:r>
              <a:rPr lang="en-GB" smtClean="0">
                <a:latin typeface="Times" pitchFamily="18" charset="0"/>
              </a:rPr>
              <a:t>Harder to annotate precisely because of </a:t>
            </a:r>
          </a:p>
        </p:txBody>
      </p:sp>
      <p:sp>
        <p:nvSpPr>
          <p:cNvPr id="61444" name="Slide Number Placeholder 3"/>
          <p:cNvSpPr>
            <a:spLocks noGrp="1"/>
          </p:cNvSpPr>
          <p:nvPr>
            <p:ph type="sldNum" sz="quarter" idx="5"/>
          </p:nvPr>
        </p:nvSpPr>
        <p:spPr/>
        <p:txBody>
          <a:bodyPr/>
          <a:lstStyle/>
          <a:p>
            <a:pPr>
              <a:defRPr/>
            </a:pPr>
            <a:fld id="{5C679898-8ECD-4D06-A1F2-CC5F7899BD6D}" type="slidenum">
              <a:rPr lang="en-GB" smtClean="0">
                <a:latin typeface="Times" pitchFamily="18" charset="0"/>
              </a:rPr>
              <a:pPr>
                <a:defRPr/>
              </a:pPr>
              <a:t>16</a:t>
            </a:fld>
            <a:endParaRPr lang="en-GB" smtClean="0">
              <a:latin typeface="Times"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a:ln/>
        </p:spPr>
        <p:txBody>
          <a:bodyPr/>
          <a:lstStyle/>
          <a:p>
            <a:r>
              <a:rPr lang="en-GB" smtClean="0">
                <a:latin typeface="Times" pitchFamily="18" charset="0"/>
              </a:rPr>
              <a:t>Transcription is a lot more complicated than at first sight</a:t>
            </a:r>
          </a:p>
        </p:txBody>
      </p:sp>
      <p:sp>
        <p:nvSpPr>
          <p:cNvPr id="63492" name="Slide Number Placeholder 3"/>
          <p:cNvSpPr>
            <a:spLocks noGrp="1"/>
          </p:cNvSpPr>
          <p:nvPr>
            <p:ph type="sldNum" sz="quarter" idx="5"/>
          </p:nvPr>
        </p:nvSpPr>
        <p:spPr/>
        <p:txBody>
          <a:bodyPr/>
          <a:lstStyle/>
          <a:p>
            <a:pPr>
              <a:defRPr/>
            </a:pPr>
            <a:fld id="{780D988F-29EF-47B7-BE2E-CDC6636E9180}" type="slidenum">
              <a:rPr lang="en-GB" smtClean="0">
                <a:latin typeface="Times" pitchFamily="18" charset="0"/>
              </a:rPr>
              <a:pPr>
                <a:defRPr/>
              </a:pPr>
              <a:t>22</a:t>
            </a:fld>
            <a:endParaRPr lang="en-GB" smtClean="0">
              <a:latin typeface="Times"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210312" y="1435608"/>
            <a:ext cx="8595360" cy="4882896"/>
          </a:xfrm>
          <a:prstGeom prst="rect">
            <a:avLst/>
          </a:prstGeo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spd="med">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333375" y="9525"/>
            <a:ext cx="8229600" cy="700088"/>
          </a:xfrm>
          <a:prstGeom prst="rect">
            <a:avLst/>
          </a:prstGeo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973138"/>
            <a:ext cx="8229600" cy="2595562"/>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57200" y="3721100"/>
            <a:ext cx="8229600" cy="25955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 id="2147483752"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charset="0"/>
        </a:defRPr>
      </a:lvl2pPr>
      <a:lvl3pPr algn="ctr" rtl="0" eaLnBrk="0" fontAlgn="base" hangingPunct="0">
        <a:spcBef>
          <a:spcPct val="0"/>
        </a:spcBef>
        <a:spcAft>
          <a:spcPct val="0"/>
        </a:spcAft>
        <a:defRPr sz="4400">
          <a:solidFill>
            <a:schemeClr val="tx2"/>
          </a:solidFill>
          <a:latin typeface="Times" charset="0"/>
        </a:defRPr>
      </a:lvl3pPr>
      <a:lvl4pPr algn="ctr" rtl="0" eaLnBrk="0" fontAlgn="base" hangingPunct="0">
        <a:spcBef>
          <a:spcPct val="0"/>
        </a:spcBef>
        <a:spcAft>
          <a:spcPct val="0"/>
        </a:spcAft>
        <a:defRPr sz="4400">
          <a:solidFill>
            <a:schemeClr val="tx2"/>
          </a:solidFill>
          <a:latin typeface="Times" charset="0"/>
        </a:defRPr>
      </a:lvl4pPr>
      <a:lvl5pPr algn="ctr" rtl="0" eaLnBrk="0" fontAlgn="base" hangingPunct="0">
        <a:spcBef>
          <a:spcPct val="0"/>
        </a:spcBef>
        <a:spcAft>
          <a:spcPct val="0"/>
        </a:spcAft>
        <a:defRPr sz="4400">
          <a:solidFill>
            <a:schemeClr val="tx2"/>
          </a:solidFill>
          <a:latin typeface="Times" charset="0"/>
        </a:defRPr>
      </a:lvl5pPr>
      <a:lvl6pPr marL="457200" algn="ctr" rtl="0" fontAlgn="base">
        <a:spcBef>
          <a:spcPct val="0"/>
        </a:spcBef>
        <a:spcAft>
          <a:spcPct val="0"/>
        </a:spcAft>
        <a:defRPr sz="4400">
          <a:solidFill>
            <a:schemeClr val="tx2"/>
          </a:solidFill>
          <a:latin typeface="Times" charset="0"/>
        </a:defRPr>
      </a:lvl6pPr>
      <a:lvl7pPr marL="914400" algn="ctr" rtl="0" fontAlgn="base">
        <a:spcBef>
          <a:spcPct val="0"/>
        </a:spcBef>
        <a:spcAft>
          <a:spcPct val="0"/>
        </a:spcAft>
        <a:defRPr sz="4400">
          <a:solidFill>
            <a:schemeClr val="tx2"/>
          </a:solidFill>
          <a:latin typeface="Times" charset="0"/>
        </a:defRPr>
      </a:lvl7pPr>
      <a:lvl8pPr marL="1371600" algn="ctr" rtl="0" fontAlgn="base">
        <a:spcBef>
          <a:spcPct val="0"/>
        </a:spcBef>
        <a:spcAft>
          <a:spcPct val="0"/>
        </a:spcAft>
        <a:defRPr sz="4400">
          <a:solidFill>
            <a:schemeClr val="tx2"/>
          </a:solidFill>
          <a:latin typeface="Times" charset="0"/>
        </a:defRPr>
      </a:lvl8pPr>
      <a:lvl9pPr marL="1828800" algn="ctr" rtl="0" fontAlgn="base">
        <a:spcBef>
          <a:spcPct val="0"/>
        </a:spcBef>
        <a:spcAft>
          <a:spcPct val="0"/>
        </a:spcAft>
        <a:defRPr sz="4400">
          <a:solidFill>
            <a:schemeClr val="tx2"/>
          </a:solidFill>
          <a:latin typeface="Times"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comments" Target="../comments/comment3.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2.jpeg"/><Relationship Id="rId7"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5.png"/><Relationship Id="rId9" Type="http://schemas.openxmlformats.org/officeDocument/2006/relationships/comments" Target="../comments/comment4.xml"/></Relationships>
</file>

<file path=ppt/slides/_rels/slide15.xml.rels><?xml version="1.0" encoding="UTF-8" standalone="yes"?>
<Relationships xmlns="http://schemas.openxmlformats.org/package/2006/relationships"><Relationship Id="rId8" Type="http://schemas.openxmlformats.org/officeDocument/2006/relationships/image" Target="../media/image20.jpeg"/><Relationship Id="rId13" Type="http://schemas.openxmlformats.org/officeDocument/2006/relationships/hyperlink" Target="http://en.wikipedia.org/wiki/File:Fungi_collage.jpg" TargetMode="External"/><Relationship Id="rId3" Type="http://schemas.openxmlformats.org/officeDocument/2006/relationships/image" Target="../media/image17.jpeg"/><Relationship Id="rId7" Type="http://schemas.openxmlformats.org/officeDocument/2006/relationships/hyperlink" Target="http://en.wikipedia.org/wiki/File:EscherichiaColi_NIAID.jpg" TargetMode="External"/><Relationship Id="rId12" Type="http://schemas.openxmlformats.org/officeDocument/2006/relationships/image" Target="../media/image22.jpeg"/><Relationship Id="rId17" Type="http://schemas.openxmlformats.org/officeDocument/2006/relationships/image" Target="../media/image25.png"/><Relationship Id="rId2" Type="http://schemas.openxmlformats.org/officeDocument/2006/relationships/image" Target="../media/image5.png"/><Relationship Id="rId16" Type="http://schemas.openxmlformats.org/officeDocument/2006/relationships/image" Target="../media/image24.jpeg"/><Relationship Id="rId1" Type="http://schemas.openxmlformats.org/officeDocument/2006/relationships/slideLayout" Target="../slideLayouts/slideLayout7.xml"/><Relationship Id="rId6" Type="http://schemas.openxmlformats.org/officeDocument/2006/relationships/image" Target="../media/image19.jpeg"/><Relationship Id="rId11" Type="http://schemas.openxmlformats.org/officeDocument/2006/relationships/hyperlink" Target="http://en.wikipedia.org/wiki/File:Rotavirus_Reconstruction.jpg" TargetMode="External"/><Relationship Id="rId5" Type="http://schemas.openxmlformats.org/officeDocument/2006/relationships/hyperlink" Target="http://en.wikipedia.org/wiki/File:SalmonellaNIAID.jpg" TargetMode="External"/><Relationship Id="rId15" Type="http://schemas.openxmlformats.org/officeDocument/2006/relationships/hyperlink" Target="http://www1.euro.dell.com/uk/en/business/Servers/rack_optimized/ct.aspx?refid=rack_optimized&amp;s=bsd&amp;cs=ukbsdt1&amp;~tab=4" TargetMode="External"/><Relationship Id="rId10" Type="http://schemas.openxmlformats.org/officeDocument/2006/relationships/image" Target="../media/image21.png"/><Relationship Id="rId4" Type="http://schemas.openxmlformats.org/officeDocument/2006/relationships/image" Target="../media/image18.png"/><Relationship Id="rId9" Type="http://schemas.openxmlformats.org/officeDocument/2006/relationships/hyperlink" Target="http://en.wikipedia.org/wiki/File:Clostridium_botulinum_01.png" TargetMode="External"/><Relationship Id="rId14" Type="http://schemas.openxmlformats.org/officeDocument/2006/relationships/image" Target="../media/image23.jpe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comments" Target="../comments/comment5.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34.jpe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17.jpeg"/></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7.jpeg"/></Relationships>
</file>

<file path=ppt/slides/_rels/slide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4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45.png"/><Relationship Id="rId4" Type="http://schemas.openxmlformats.org/officeDocument/2006/relationships/image" Target="../media/image44.png"/></Relationships>
</file>

<file path=ppt/slides/_rels/slide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4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5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5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comments" Target="../comments/comment6.xml"/><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11"/>
          <p:cNvPicPr>
            <a:picLocks noChangeAspect="1" noChangeArrowheads="1"/>
          </p:cNvPicPr>
          <p:nvPr/>
        </p:nvPicPr>
        <p:blipFill>
          <a:blip r:embed="rId3" cstate="print"/>
          <a:srcRect/>
          <a:stretch>
            <a:fillRect/>
          </a:stretch>
        </p:blipFill>
        <p:spPr bwMode="auto">
          <a:xfrm>
            <a:off x="2667000" y="0"/>
            <a:ext cx="6477000" cy="5181600"/>
          </a:xfrm>
          <a:prstGeom prst="rect">
            <a:avLst/>
          </a:prstGeom>
          <a:noFill/>
          <a:ln w="9525">
            <a:noFill/>
            <a:miter lim="800000"/>
            <a:headEnd/>
            <a:tailEnd/>
          </a:ln>
        </p:spPr>
      </p:pic>
      <p:sp>
        <p:nvSpPr>
          <p:cNvPr id="2051" name="Rectangle 2"/>
          <p:cNvSpPr>
            <a:spLocks noChangeArrowheads="1"/>
          </p:cNvSpPr>
          <p:nvPr/>
        </p:nvSpPr>
        <p:spPr bwMode="auto">
          <a:xfrm>
            <a:off x="685800" y="2057400"/>
            <a:ext cx="5638800" cy="2514600"/>
          </a:xfrm>
          <a:prstGeom prst="rect">
            <a:avLst/>
          </a:prstGeom>
          <a:noFill/>
          <a:ln w="9525">
            <a:noFill/>
            <a:miter lim="800000"/>
            <a:headEnd/>
            <a:tailEnd/>
          </a:ln>
        </p:spPr>
        <p:txBody>
          <a:bodyPr/>
          <a:lstStyle/>
          <a:p>
            <a:r>
              <a:rPr lang="en-GB" sz="5400" dirty="0">
                <a:latin typeface="Arial" charset="0"/>
              </a:rPr>
              <a:t>Assembly and annotation using Galaxy</a:t>
            </a:r>
            <a:endParaRPr lang="en-US" sz="4400" b="1" dirty="0">
              <a:latin typeface="Arial" charset="0"/>
            </a:endParaRPr>
          </a:p>
        </p:txBody>
      </p:sp>
      <p:pic>
        <p:nvPicPr>
          <p:cNvPr id="2052" name="Picture 8"/>
          <p:cNvPicPr>
            <a:picLocks noChangeAspect="1" noChangeArrowheads="1"/>
          </p:cNvPicPr>
          <p:nvPr/>
        </p:nvPicPr>
        <p:blipFill>
          <a:blip r:embed="rId4" cstate="print"/>
          <a:srcRect/>
          <a:stretch>
            <a:fillRect/>
          </a:stretch>
        </p:blipFill>
        <p:spPr bwMode="auto">
          <a:xfrm>
            <a:off x="685800" y="685800"/>
            <a:ext cx="2312988" cy="1074738"/>
          </a:xfrm>
          <a:prstGeom prst="rect">
            <a:avLst/>
          </a:prstGeom>
          <a:noFill/>
          <a:ln w="9525">
            <a:noFill/>
            <a:miter lim="800000"/>
            <a:headEnd/>
            <a:tailEnd/>
          </a:ln>
        </p:spPr>
      </p:pic>
      <p:sp>
        <p:nvSpPr>
          <p:cNvPr id="2053" name="Text Box 9"/>
          <p:cNvSpPr txBox="1">
            <a:spLocks noChangeArrowheads="1"/>
          </p:cNvSpPr>
          <p:nvPr/>
        </p:nvSpPr>
        <p:spPr bwMode="auto">
          <a:xfrm>
            <a:off x="746125" y="4953000"/>
            <a:ext cx="7929563" cy="1292225"/>
          </a:xfrm>
          <a:prstGeom prst="rect">
            <a:avLst/>
          </a:prstGeom>
          <a:noFill/>
          <a:ln w="9525">
            <a:noFill/>
            <a:miter lim="800000"/>
            <a:headEnd/>
            <a:tailEnd/>
          </a:ln>
        </p:spPr>
        <p:txBody>
          <a:bodyPr>
            <a:spAutoFit/>
          </a:bodyPr>
          <a:lstStyle/>
          <a:p>
            <a:pPr eaLnBrk="0" hangingPunct="0">
              <a:lnSpc>
                <a:spcPct val="130000"/>
              </a:lnSpc>
            </a:pPr>
            <a:r>
              <a:rPr lang="en-GB" sz="2000">
                <a:latin typeface="Arial" charset="0"/>
              </a:rPr>
              <a:t>Konrad Paszkiewicz</a:t>
            </a:r>
          </a:p>
          <a:p>
            <a:pPr eaLnBrk="0" hangingPunct="0">
              <a:lnSpc>
                <a:spcPct val="130000"/>
              </a:lnSpc>
            </a:pPr>
            <a:r>
              <a:rPr lang="en-GB" sz="2000">
                <a:latin typeface="Arial" charset="0"/>
              </a:rPr>
              <a:t>Sequencing Service, University of Exeter, UK.</a:t>
            </a:r>
            <a:endParaRPr lang="en-US" sz="2000">
              <a:solidFill>
                <a:schemeClr val="tx2"/>
              </a:solidFill>
              <a:latin typeface="Arial" charset="0"/>
            </a:endParaRPr>
          </a:p>
          <a:p>
            <a:pPr eaLnBrk="0" hangingPunct="0">
              <a:lnSpc>
                <a:spcPct val="130000"/>
              </a:lnSpc>
            </a:pPr>
            <a:r>
              <a:rPr lang="en-GB" sz="2000">
                <a:latin typeface="Arial" charset="0"/>
              </a:rPr>
              <a:t>25</a:t>
            </a:r>
            <a:r>
              <a:rPr lang="en-GB" sz="2000" baseline="30000">
                <a:latin typeface="Arial" charset="0"/>
              </a:rPr>
              <a:t>th</a:t>
            </a:r>
            <a:r>
              <a:rPr lang="en-GB" sz="2000">
                <a:latin typeface="Arial" charset="0"/>
              </a:rPr>
              <a:t> May 2011</a:t>
            </a:r>
            <a:endParaRPr lang="en-US" sz="2000">
              <a:latin typeface="Arial"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67544" y="188640"/>
            <a:ext cx="8229600" cy="970633"/>
          </a:xfrm>
        </p:spPr>
        <p:txBody>
          <a:bodyPr/>
          <a:lstStyle/>
          <a:p>
            <a:pPr eaLnBrk="1" hangingPunct="1">
              <a:defRPr/>
            </a:pPr>
            <a:r>
              <a:rPr lang="en-GB" kern="1200" dirty="0" smtClean="0">
                <a:solidFill>
                  <a:schemeClr val="tx1"/>
                </a:solidFill>
                <a:latin typeface="Arial" charset="0"/>
                <a:ea typeface="+mn-ea"/>
                <a:cs typeface="+mn-cs"/>
              </a:rPr>
              <a:t>De-novo Sequence Assembly</a:t>
            </a:r>
            <a:endParaRPr lang="en-US" kern="1200" dirty="0" smtClean="0">
              <a:solidFill>
                <a:schemeClr val="tx1"/>
              </a:solidFill>
              <a:latin typeface="Arial" charset="0"/>
              <a:ea typeface="+mn-ea"/>
              <a:cs typeface="+mn-cs"/>
            </a:endParaRPr>
          </a:p>
        </p:txBody>
      </p:sp>
      <p:sp>
        <p:nvSpPr>
          <p:cNvPr id="9219" name="Line 18"/>
          <p:cNvSpPr>
            <a:spLocks noChangeShapeType="1"/>
          </p:cNvSpPr>
          <p:nvPr/>
        </p:nvSpPr>
        <p:spPr bwMode="auto">
          <a:xfrm>
            <a:off x="3490565" y="3854078"/>
            <a:ext cx="322263" cy="0"/>
          </a:xfrm>
          <a:prstGeom prst="line">
            <a:avLst/>
          </a:prstGeom>
          <a:noFill/>
          <a:ln w="9525">
            <a:solidFill>
              <a:schemeClr val="tx1"/>
            </a:solidFill>
            <a:round/>
            <a:headEnd type="triangle" w="med" len="med"/>
            <a:tailEnd/>
          </a:ln>
        </p:spPr>
        <p:txBody>
          <a:bodyPr/>
          <a:lstStyle/>
          <a:p>
            <a:endParaRPr lang="en-GB"/>
          </a:p>
        </p:txBody>
      </p:sp>
      <p:sp>
        <p:nvSpPr>
          <p:cNvPr id="9220" name="Line 19"/>
          <p:cNvSpPr>
            <a:spLocks noChangeShapeType="1"/>
          </p:cNvSpPr>
          <p:nvPr/>
        </p:nvSpPr>
        <p:spPr bwMode="auto">
          <a:xfrm>
            <a:off x="1893540" y="4612903"/>
            <a:ext cx="322263" cy="0"/>
          </a:xfrm>
          <a:prstGeom prst="line">
            <a:avLst/>
          </a:prstGeom>
          <a:noFill/>
          <a:ln w="9525">
            <a:solidFill>
              <a:schemeClr val="tx1"/>
            </a:solidFill>
            <a:round/>
            <a:headEnd/>
            <a:tailEnd type="triangle" w="med" len="med"/>
          </a:ln>
        </p:spPr>
        <p:txBody>
          <a:bodyPr/>
          <a:lstStyle/>
          <a:p>
            <a:endParaRPr lang="en-GB"/>
          </a:p>
        </p:txBody>
      </p:sp>
      <p:sp>
        <p:nvSpPr>
          <p:cNvPr id="9221" name="Line 20"/>
          <p:cNvSpPr>
            <a:spLocks noChangeShapeType="1"/>
          </p:cNvSpPr>
          <p:nvPr/>
        </p:nvSpPr>
        <p:spPr bwMode="auto">
          <a:xfrm>
            <a:off x="5379690" y="4614490"/>
            <a:ext cx="322263" cy="0"/>
          </a:xfrm>
          <a:prstGeom prst="line">
            <a:avLst/>
          </a:prstGeom>
          <a:noFill/>
          <a:ln w="9525">
            <a:solidFill>
              <a:schemeClr val="tx1"/>
            </a:solidFill>
            <a:round/>
            <a:headEnd type="triangle" w="med" len="med"/>
            <a:tailEnd/>
          </a:ln>
        </p:spPr>
        <p:txBody>
          <a:bodyPr/>
          <a:lstStyle/>
          <a:p>
            <a:endParaRPr lang="en-GB"/>
          </a:p>
        </p:txBody>
      </p:sp>
      <p:sp>
        <p:nvSpPr>
          <p:cNvPr id="9222" name="Line 21"/>
          <p:cNvSpPr>
            <a:spLocks noChangeShapeType="1"/>
          </p:cNvSpPr>
          <p:nvPr/>
        </p:nvSpPr>
        <p:spPr bwMode="auto">
          <a:xfrm>
            <a:off x="1907828" y="2590428"/>
            <a:ext cx="322262" cy="0"/>
          </a:xfrm>
          <a:prstGeom prst="line">
            <a:avLst/>
          </a:prstGeom>
          <a:noFill/>
          <a:ln w="9525">
            <a:solidFill>
              <a:schemeClr val="tx1"/>
            </a:solidFill>
            <a:round/>
            <a:headEnd/>
            <a:tailEnd type="triangle" w="med" len="med"/>
          </a:ln>
        </p:spPr>
        <p:txBody>
          <a:bodyPr/>
          <a:lstStyle/>
          <a:p>
            <a:endParaRPr lang="en-GB"/>
          </a:p>
        </p:txBody>
      </p:sp>
      <p:sp>
        <p:nvSpPr>
          <p:cNvPr id="9223" name="Line 22"/>
          <p:cNvSpPr>
            <a:spLocks noChangeShapeType="1"/>
          </p:cNvSpPr>
          <p:nvPr/>
        </p:nvSpPr>
        <p:spPr bwMode="auto">
          <a:xfrm>
            <a:off x="5393978" y="2592015"/>
            <a:ext cx="322262" cy="0"/>
          </a:xfrm>
          <a:prstGeom prst="line">
            <a:avLst/>
          </a:prstGeom>
          <a:noFill/>
          <a:ln w="9525">
            <a:solidFill>
              <a:schemeClr val="tx1"/>
            </a:solidFill>
            <a:round/>
            <a:headEnd type="triangle" w="med" len="med"/>
            <a:tailEnd/>
          </a:ln>
        </p:spPr>
        <p:txBody>
          <a:bodyPr/>
          <a:lstStyle/>
          <a:p>
            <a:endParaRPr lang="en-GB"/>
          </a:p>
        </p:txBody>
      </p:sp>
      <p:sp>
        <p:nvSpPr>
          <p:cNvPr id="9224" name="Line 23"/>
          <p:cNvSpPr>
            <a:spLocks noChangeShapeType="1"/>
          </p:cNvSpPr>
          <p:nvPr/>
        </p:nvSpPr>
        <p:spPr bwMode="auto">
          <a:xfrm>
            <a:off x="2912715" y="4187453"/>
            <a:ext cx="322263" cy="0"/>
          </a:xfrm>
          <a:prstGeom prst="line">
            <a:avLst/>
          </a:prstGeom>
          <a:noFill/>
          <a:ln w="9525">
            <a:solidFill>
              <a:schemeClr val="tx1"/>
            </a:solidFill>
            <a:round/>
            <a:headEnd/>
            <a:tailEnd type="triangle" w="med" len="med"/>
          </a:ln>
        </p:spPr>
        <p:txBody>
          <a:bodyPr/>
          <a:lstStyle/>
          <a:p>
            <a:endParaRPr lang="en-GB"/>
          </a:p>
        </p:txBody>
      </p:sp>
      <p:sp>
        <p:nvSpPr>
          <p:cNvPr id="9225" name="Line 24"/>
          <p:cNvSpPr>
            <a:spLocks noChangeShapeType="1"/>
          </p:cNvSpPr>
          <p:nvPr/>
        </p:nvSpPr>
        <p:spPr bwMode="auto">
          <a:xfrm>
            <a:off x="6398865" y="4174753"/>
            <a:ext cx="322263" cy="0"/>
          </a:xfrm>
          <a:prstGeom prst="line">
            <a:avLst/>
          </a:prstGeom>
          <a:noFill/>
          <a:ln w="9525">
            <a:solidFill>
              <a:schemeClr val="tx1"/>
            </a:solidFill>
            <a:round/>
            <a:headEnd type="triangle" w="med" len="med"/>
            <a:tailEnd/>
          </a:ln>
        </p:spPr>
        <p:txBody>
          <a:bodyPr/>
          <a:lstStyle/>
          <a:p>
            <a:endParaRPr lang="en-GB"/>
          </a:p>
        </p:txBody>
      </p:sp>
      <p:sp>
        <p:nvSpPr>
          <p:cNvPr id="9226" name="Line 25"/>
          <p:cNvSpPr>
            <a:spLocks noChangeShapeType="1"/>
          </p:cNvSpPr>
          <p:nvPr/>
        </p:nvSpPr>
        <p:spPr bwMode="auto">
          <a:xfrm>
            <a:off x="3165128" y="3217490"/>
            <a:ext cx="322262" cy="0"/>
          </a:xfrm>
          <a:prstGeom prst="line">
            <a:avLst/>
          </a:prstGeom>
          <a:noFill/>
          <a:ln w="9525">
            <a:solidFill>
              <a:schemeClr val="tx1"/>
            </a:solidFill>
            <a:round/>
            <a:headEnd/>
            <a:tailEnd type="triangle" w="med" len="med"/>
          </a:ln>
        </p:spPr>
        <p:txBody>
          <a:bodyPr/>
          <a:lstStyle/>
          <a:p>
            <a:endParaRPr lang="en-GB"/>
          </a:p>
        </p:txBody>
      </p:sp>
      <p:sp>
        <p:nvSpPr>
          <p:cNvPr id="9227" name="Line 26"/>
          <p:cNvSpPr>
            <a:spLocks noChangeShapeType="1"/>
          </p:cNvSpPr>
          <p:nvPr/>
        </p:nvSpPr>
        <p:spPr bwMode="auto">
          <a:xfrm>
            <a:off x="3746153" y="3219078"/>
            <a:ext cx="322262" cy="0"/>
          </a:xfrm>
          <a:prstGeom prst="line">
            <a:avLst/>
          </a:prstGeom>
          <a:noFill/>
          <a:ln w="9525">
            <a:solidFill>
              <a:schemeClr val="tx1"/>
            </a:solidFill>
            <a:round/>
            <a:headEnd type="triangle" w="med" len="med"/>
            <a:tailEnd/>
          </a:ln>
        </p:spPr>
        <p:txBody>
          <a:bodyPr/>
          <a:lstStyle/>
          <a:p>
            <a:endParaRPr lang="en-GB"/>
          </a:p>
        </p:txBody>
      </p:sp>
      <p:sp>
        <p:nvSpPr>
          <p:cNvPr id="9228" name="Line 27"/>
          <p:cNvSpPr>
            <a:spLocks noChangeShapeType="1"/>
          </p:cNvSpPr>
          <p:nvPr/>
        </p:nvSpPr>
        <p:spPr bwMode="auto">
          <a:xfrm>
            <a:off x="1971328" y="3527053"/>
            <a:ext cx="322262" cy="0"/>
          </a:xfrm>
          <a:prstGeom prst="line">
            <a:avLst/>
          </a:prstGeom>
          <a:noFill/>
          <a:ln w="9525">
            <a:solidFill>
              <a:schemeClr val="tx1"/>
            </a:solidFill>
            <a:round/>
            <a:headEnd/>
            <a:tailEnd type="triangle" w="med" len="med"/>
          </a:ln>
        </p:spPr>
        <p:txBody>
          <a:bodyPr/>
          <a:lstStyle/>
          <a:p>
            <a:endParaRPr lang="en-GB"/>
          </a:p>
        </p:txBody>
      </p:sp>
      <p:sp>
        <p:nvSpPr>
          <p:cNvPr id="9229" name="Line 28"/>
          <p:cNvSpPr>
            <a:spLocks noChangeShapeType="1"/>
          </p:cNvSpPr>
          <p:nvPr/>
        </p:nvSpPr>
        <p:spPr bwMode="auto">
          <a:xfrm>
            <a:off x="5457478" y="3528640"/>
            <a:ext cx="322262" cy="0"/>
          </a:xfrm>
          <a:prstGeom prst="line">
            <a:avLst/>
          </a:prstGeom>
          <a:noFill/>
          <a:ln w="9525">
            <a:solidFill>
              <a:schemeClr val="tx1"/>
            </a:solidFill>
            <a:round/>
            <a:headEnd type="triangle" w="med" len="med"/>
            <a:tailEnd/>
          </a:ln>
        </p:spPr>
        <p:txBody>
          <a:bodyPr/>
          <a:lstStyle/>
          <a:p>
            <a:endParaRPr lang="en-GB"/>
          </a:p>
        </p:txBody>
      </p:sp>
      <p:sp>
        <p:nvSpPr>
          <p:cNvPr id="9230" name="Line 29"/>
          <p:cNvSpPr>
            <a:spLocks noChangeShapeType="1"/>
          </p:cNvSpPr>
          <p:nvPr/>
        </p:nvSpPr>
        <p:spPr bwMode="auto">
          <a:xfrm>
            <a:off x="4328765" y="3239715"/>
            <a:ext cx="322263" cy="0"/>
          </a:xfrm>
          <a:prstGeom prst="line">
            <a:avLst/>
          </a:prstGeom>
          <a:noFill/>
          <a:ln w="9525">
            <a:solidFill>
              <a:schemeClr val="tx1"/>
            </a:solidFill>
            <a:round/>
            <a:headEnd/>
            <a:tailEnd type="triangle" w="med" len="med"/>
          </a:ln>
        </p:spPr>
        <p:txBody>
          <a:bodyPr/>
          <a:lstStyle/>
          <a:p>
            <a:endParaRPr lang="en-GB"/>
          </a:p>
        </p:txBody>
      </p:sp>
      <p:sp>
        <p:nvSpPr>
          <p:cNvPr id="74782" name="Line 30"/>
          <p:cNvSpPr>
            <a:spLocks noChangeShapeType="1"/>
          </p:cNvSpPr>
          <p:nvPr/>
        </p:nvSpPr>
        <p:spPr bwMode="auto">
          <a:xfrm>
            <a:off x="7814915" y="3241303"/>
            <a:ext cx="322263" cy="0"/>
          </a:xfrm>
          <a:prstGeom prst="line">
            <a:avLst/>
          </a:prstGeom>
          <a:noFill/>
          <a:ln w="9525">
            <a:solidFill>
              <a:schemeClr val="tx1"/>
            </a:solidFill>
            <a:round/>
            <a:headEnd type="triangle" w="med" len="med"/>
            <a:tailEnd/>
          </a:ln>
        </p:spPr>
        <p:txBody>
          <a:bodyPr/>
          <a:lstStyle/>
          <a:p>
            <a:endParaRPr lang="en-GB"/>
          </a:p>
        </p:txBody>
      </p:sp>
      <p:sp>
        <p:nvSpPr>
          <p:cNvPr id="9232" name="Line 31"/>
          <p:cNvSpPr>
            <a:spLocks noChangeShapeType="1"/>
          </p:cNvSpPr>
          <p:nvPr/>
        </p:nvSpPr>
        <p:spPr bwMode="auto">
          <a:xfrm>
            <a:off x="3155603" y="2930153"/>
            <a:ext cx="322262" cy="0"/>
          </a:xfrm>
          <a:prstGeom prst="line">
            <a:avLst/>
          </a:prstGeom>
          <a:noFill/>
          <a:ln w="9525">
            <a:solidFill>
              <a:schemeClr val="tx1"/>
            </a:solidFill>
            <a:round/>
            <a:headEnd/>
            <a:tailEnd type="triangle" w="med" len="med"/>
          </a:ln>
        </p:spPr>
        <p:txBody>
          <a:bodyPr/>
          <a:lstStyle/>
          <a:p>
            <a:endParaRPr lang="en-GB"/>
          </a:p>
        </p:txBody>
      </p:sp>
      <p:sp>
        <p:nvSpPr>
          <p:cNvPr id="74784" name="Line 32"/>
          <p:cNvSpPr>
            <a:spLocks noChangeShapeType="1"/>
          </p:cNvSpPr>
          <p:nvPr/>
        </p:nvSpPr>
        <p:spPr bwMode="auto">
          <a:xfrm>
            <a:off x="6641753" y="2931740"/>
            <a:ext cx="322262" cy="0"/>
          </a:xfrm>
          <a:prstGeom prst="line">
            <a:avLst/>
          </a:prstGeom>
          <a:noFill/>
          <a:ln w="9525">
            <a:solidFill>
              <a:schemeClr val="tx1"/>
            </a:solidFill>
            <a:round/>
            <a:headEnd type="triangle" w="med" len="med"/>
            <a:tailEnd/>
          </a:ln>
        </p:spPr>
        <p:txBody>
          <a:bodyPr/>
          <a:lstStyle/>
          <a:p>
            <a:endParaRPr lang="en-GB"/>
          </a:p>
        </p:txBody>
      </p:sp>
      <p:sp>
        <p:nvSpPr>
          <p:cNvPr id="9234" name="Line 33"/>
          <p:cNvSpPr>
            <a:spLocks noChangeShapeType="1"/>
          </p:cNvSpPr>
          <p:nvPr/>
        </p:nvSpPr>
        <p:spPr bwMode="auto">
          <a:xfrm>
            <a:off x="5995640" y="3650878"/>
            <a:ext cx="322263" cy="0"/>
          </a:xfrm>
          <a:prstGeom prst="line">
            <a:avLst/>
          </a:prstGeom>
          <a:noFill/>
          <a:ln w="9525">
            <a:solidFill>
              <a:schemeClr val="tx1"/>
            </a:solidFill>
            <a:round/>
            <a:headEnd/>
            <a:tailEnd type="triangle" w="med" len="med"/>
          </a:ln>
        </p:spPr>
        <p:txBody>
          <a:bodyPr/>
          <a:lstStyle/>
          <a:p>
            <a:endParaRPr lang="en-GB"/>
          </a:p>
        </p:txBody>
      </p:sp>
      <p:sp>
        <p:nvSpPr>
          <p:cNvPr id="9235" name="Line 34"/>
          <p:cNvSpPr>
            <a:spLocks noChangeShapeType="1"/>
          </p:cNvSpPr>
          <p:nvPr/>
        </p:nvSpPr>
        <p:spPr bwMode="auto">
          <a:xfrm>
            <a:off x="6576665" y="3652465"/>
            <a:ext cx="322263" cy="0"/>
          </a:xfrm>
          <a:prstGeom prst="line">
            <a:avLst/>
          </a:prstGeom>
          <a:noFill/>
          <a:ln w="9525">
            <a:solidFill>
              <a:schemeClr val="tx1"/>
            </a:solidFill>
            <a:round/>
            <a:headEnd type="triangle" w="med" len="med"/>
            <a:tailEnd/>
          </a:ln>
        </p:spPr>
        <p:txBody>
          <a:bodyPr/>
          <a:lstStyle/>
          <a:p>
            <a:endParaRPr lang="en-GB"/>
          </a:p>
        </p:txBody>
      </p:sp>
      <p:sp>
        <p:nvSpPr>
          <p:cNvPr id="9236" name="Line 35"/>
          <p:cNvSpPr>
            <a:spLocks noChangeShapeType="1"/>
          </p:cNvSpPr>
          <p:nvPr/>
        </p:nvSpPr>
        <p:spPr bwMode="auto">
          <a:xfrm>
            <a:off x="2909540" y="3852490"/>
            <a:ext cx="322263" cy="0"/>
          </a:xfrm>
          <a:prstGeom prst="line">
            <a:avLst/>
          </a:prstGeom>
          <a:noFill/>
          <a:ln w="9525">
            <a:solidFill>
              <a:schemeClr val="tx1"/>
            </a:solidFill>
            <a:round/>
            <a:headEnd/>
            <a:tailEnd type="triangle" w="med" len="med"/>
          </a:ln>
        </p:spPr>
        <p:txBody>
          <a:bodyPr/>
          <a:lstStyle/>
          <a:p>
            <a:endParaRPr lang="en-GB"/>
          </a:p>
        </p:txBody>
      </p:sp>
      <p:sp>
        <p:nvSpPr>
          <p:cNvPr id="9237" name="Line 36"/>
          <p:cNvSpPr>
            <a:spLocks noChangeShapeType="1"/>
          </p:cNvSpPr>
          <p:nvPr/>
        </p:nvSpPr>
        <p:spPr bwMode="auto">
          <a:xfrm>
            <a:off x="5178078" y="3952503"/>
            <a:ext cx="322262" cy="0"/>
          </a:xfrm>
          <a:prstGeom prst="line">
            <a:avLst/>
          </a:prstGeom>
          <a:noFill/>
          <a:ln w="9525">
            <a:solidFill>
              <a:schemeClr val="tx1"/>
            </a:solidFill>
            <a:round/>
            <a:headEnd/>
            <a:tailEnd type="triangle" w="med" len="med"/>
          </a:ln>
        </p:spPr>
        <p:txBody>
          <a:bodyPr/>
          <a:lstStyle/>
          <a:p>
            <a:endParaRPr lang="en-GB"/>
          </a:p>
        </p:txBody>
      </p:sp>
      <p:sp>
        <p:nvSpPr>
          <p:cNvPr id="9238" name="Line 37"/>
          <p:cNvSpPr>
            <a:spLocks noChangeShapeType="1"/>
          </p:cNvSpPr>
          <p:nvPr/>
        </p:nvSpPr>
        <p:spPr bwMode="auto">
          <a:xfrm>
            <a:off x="5759103" y="3954090"/>
            <a:ext cx="322262" cy="0"/>
          </a:xfrm>
          <a:prstGeom prst="line">
            <a:avLst/>
          </a:prstGeom>
          <a:noFill/>
          <a:ln w="9525">
            <a:solidFill>
              <a:schemeClr val="tx1"/>
            </a:solidFill>
            <a:round/>
            <a:headEnd type="triangle" w="med" len="med"/>
            <a:tailEnd/>
          </a:ln>
        </p:spPr>
        <p:txBody>
          <a:bodyPr/>
          <a:lstStyle/>
          <a:p>
            <a:endParaRPr lang="en-GB"/>
          </a:p>
        </p:txBody>
      </p:sp>
      <p:sp>
        <p:nvSpPr>
          <p:cNvPr id="9239" name="Line 38"/>
          <p:cNvSpPr>
            <a:spLocks noChangeShapeType="1"/>
          </p:cNvSpPr>
          <p:nvPr/>
        </p:nvSpPr>
        <p:spPr bwMode="auto">
          <a:xfrm>
            <a:off x="2082453" y="3039690"/>
            <a:ext cx="322262" cy="0"/>
          </a:xfrm>
          <a:prstGeom prst="line">
            <a:avLst/>
          </a:prstGeom>
          <a:noFill/>
          <a:ln w="9525">
            <a:solidFill>
              <a:schemeClr val="tx1"/>
            </a:solidFill>
            <a:round/>
            <a:headEnd/>
            <a:tailEnd type="triangle" w="med" len="med"/>
          </a:ln>
        </p:spPr>
        <p:txBody>
          <a:bodyPr/>
          <a:lstStyle/>
          <a:p>
            <a:endParaRPr lang="en-GB"/>
          </a:p>
        </p:txBody>
      </p:sp>
      <p:sp>
        <p:nvSpPr>
          <p:cNvPr id="9240" name="Line 39"/>
          <p:cNvSpPr>
            <a:spLocks noChangeShapeType="1"/>
          </p:cNvSpPr>
          <p:nvPr/>
        </p:nvSpPr>
        <p:spPr bwMode="auto">
          <a:xfrm>
            <a:off x="2663478" y="3041278"/>
            <a:ext cx="322262" cy="0"/>
          </a:xfrm>
          <a:prstGeom prst="line">
            <a:avLst/>
          </a:prstGeom>
          <a:noFill/>
          <a:ln w="9525">
            <a:solidFill>
              <a:schemeClr val="tx1"/>
            </a:solidFill>
            <a:round/>
            <a:headEnd type="triangle" w="med" len="med"/>
            <a:tailEnd/>
          </a:ln>
        </p:spPr>
        <p:txBody>
          <a:bodyPr/>
          <a:lstStyle/>
          <a:p>
            <a:endParaRPr lang="en-GB"/>
          </a:p>
        </p:txBody>
      </p:sp>
      <p:sp>
        <p:nvSpPr>
          <p:cNvPr id="9241" name="Line 40"/>
          <p:cNvSpPr>
            <a:spLocks noChangeShapeType="1"/>
          </p:cNvSpPr>
          <p:nvPr/>
        </p:nvSpPr>
        <p:spPr bwMode="auto">
          <a:xfrm>
            <a:off x="4244628" y="4363665"/>
            <a:ext cx="322262" cy="0"/>
          </a:xfrm>
          <a:prstGeom prst="line">
            <a:avLst/>
          </a:prstGeom>
          <a:noFill/>
          <a:ln w="9525">
            <a:solidFill>
              <a:schemeClr val="tx1"/>
            </a:solidFill>
            <a:round/>
            <a:headEnd/>
            <a:tailEnd type="triangle" w="med" len="med"/>
          </a:ln>
        </p:spPr>
        <p:txBody>
          <a:bodyPr/>
          <a:lstStyle/>
          <a:p>
            <a:endParaRPr lang="en-GB"/>
          </a:p>
        </p:txBody>
      </p:sp>
      <p:sp>
        <p:nvSpPr>
          <p:cNvPr id="9242" name="Line 41"/>
          <p:cNvSpPr>
            <a:spLocks noChangeShapeType="1"/>
          </p:cNvSpPr>
          <p:nvPr/>
        </p:nvSpPr>
        <p:spPr bwMode="auto">
          <a:xfrm>
            <a:off x="4825653" y="4365253"/>
            <a:ext cx="322262" cy="0"/>
          </a:xfrm>
          <a:prstGeom prst="line">
            <a:avLst/>
          </a:prstGeom>
          <a:noFill/>
          <a:ln w="9525">
            <a:solidFill>
              <a:schemeClr val="tx1"/>
            </a:solidFill>
            <a:round/>
            <a:headEnd type="triangle" w="med" len="med"/>
            <a:tailEnd/>
          </a:ln>
        </p:spPr>
        <p:txBody>
          <a:bodyPr/>
          <a:lstStyle/>
          <a:p>
            <a:endParaRPr lang="en-GB"/>
          </a:p>
        </p:txBody>
      </p:sp>
      <p:sp>
        <p:nvSpPr>
          <p:cNvPr id="9243" name="Line 43"/>
          <p:cNvSpPr>
            <a:spLocks noChangeShapeType="1"/>
          </p:cNvSpPr>
          <p:nvPr/>
        </p:nvSpPr>
        <p:spPr bwMode="auto">
          <a:xfrm>
            <a:off x="3706465" y="4044578"/>
            <a:ext cx="322263" cy="0"/>
          </a:xfrm>
          <a:prstGeom prst="line">
            <a:avLst/>
          </a:prstGeom>
          <a:noFill/>
          <a:ln w="9525">
            <a:solidFill>
              <a:schemeClr val="tx1"/>
            </a:solidFill>
            <a:round/>
            <a:headEnd type="triangle" w="med" len="med"/>
            <a:tailEnd/>
          </a:ln>
        </p:spPr>
        <p:txBody>
          <a:bodyPr/>
          <a:lstStyle/>
          <a:p>
            <a:endParaRPr lang="en-GB"/>
          </a:p>
        </p:txBody>
      </p:sp>
      <p:sp>
        <p:nvSpPr>
          <p:cNvPr id="9244" name="Line 44"/>
          <p:cNvSpPr>
            <a:spLocks noChangeShapeType="1"/>
          </p:cNvSpPr>
          <p:nvPr/>
        </p:nvSpPr>
        <p:spPr bwMode="auto">
          <a:xfrm>
            <a:off x="2109440" y="4803403"/>
            <a:ext cx="322263" cy="0"/>
          </a:xfrm>
          <a:prstGeom prst="line">
            <a:avLst/>
          </a:prstGeom>
          <a:noFill/>
          <a:ln w="9525">
            <a:solidFill>
              <a:schemeClr val="tx1"/>
            </a:solidFill>
            <a:round/>
            <a:headEnd/>
            <a:tailEnd type="triangle" w="med" len="med"/>
          </a:ln>
        </p:spPr>
        <p:txBody>
          <a:bodyPr/>
          <a:lstStyle/>
          <a:p>
            <a:endParaRPr lang="en-GB"/>
          </a:p>
        </p:txBody>
      </p:sp>
      <p:sp>
        <p:nvSpPr>
          <p:cNvPr id="74797" name="Line 45"/>
          <p:cNvSpPr>
            <a:spLocks noChangeShapeType="1"/>
          </p:cNvSpPr>
          <p:nvPr/>
        </p:nvSpPr>
        <p:spPr bwMode="auto">
          <a:xfrm>
            <a:off x="5595590" y="4804990"/>
            <a:ext cx="322263" cy="0"/>
          </a:xfrm>
          <a:prstGeom prst="line">
            <a:avLst/>
          </a:prstGeom>
          <a:noFill/>
          <a:ln w="9525">
            <a:solidFill>
              <a:schemeClr val="tx1"/>
            </a:solidFill>
            <a:round/>
            <a:headEnd type="triangle" w="med" len="med"/>
            <a:tailEnd/>
          </a:ln>
        </p:spPr>
        <p:txBody>
          <a:bodyPr/>
          <a:lstStyle/>
          <a:p>
            <a:endParaRPr lang="en-GB"/>
          </a:p>
        </p:txBody>
      </p:sp>
      <p:sp>
        <p:nvSpPr>
          <p:cNvPr id="9246" name="Line 46"/>
          <p:cNvSpPr>
            <a:spLocks noChangeShapeType="1"/>
          </p:cNvSpPr>
          <p:nvPr/>
        </p:nvSpPr>
        <p:spPr bwMode="auto">
          <a:xfrm>
            <a:off x="2123728" y="2780928"/>
            <a:ext cx="322262" cy="0"/>
          </a:xfrm>
          <a:prstGeom prst="line">
            <a:avLst/>
          </a:prstGeom>
          <a:noFill/>
          <a:ln w="9525">
            <a:solidFill>
              <a:schemeClr val="tx1"/>
            </a:solidFill>
            <a:round/>
            <a:headEnd/>
            <a:tailEnd type="triangle" w="med" len="med"/>
          </a:ln>
        </p:spPr>
        <p:txBody>
          <a:bodyPr/>
          <a:lstStyle/>
          <a:p>
            <a:endParaRPr lang="en-GB"/>
          </a:p>
        </p:txBody>
      </p:sp>
      <p:sp>
        <p:nvSpPr>
          <p:cNvPr id="9247" name="Line 47"/>
          <p:cNvSpPr>
            <a:spLocks noChangeShapeType="1"/>
          </p:cNvSpPr>
          <p:nvPr/>
        </p:nvSpPr>
        <p:spPr bwMode="auto">
          <a:xfrm>
            <a:off x="5609878" y="2782515"/>
            <a:ext cx="322262" cy="0"/>
          </a:xfrm>
          <a:prstGeom prst="line">
            <a:avLst/>
          </a:prstGeom>
          <a:noFill/>
          <a:ln w="9525">
            <a:solidFill>
              <a:schemeClr val="tx1"/>
            </a:solidFill>
            <a:round/>
            <a:headEnd type="triangle" w="med" len="med"/>
            <a:tailEnd/>
          </a:ln>
        </p:spPr>
        <p:txBody>
          <a:bodyPr/>
          <a:lstStyle/>
          <a:p>
            <a:endParaRPr lang="en-GB"/>
          </a:p>
        </p:txBody>
      </p:sp>
      <p:sp>
        <p:nvSpPr>
          <p:cNvPr id="9248" name="Line 48"/>
          <p:cNvSpPr>
            <a:spLocks noChangeShapeType="1"/>
          </p:cNvSpPr>
          <p:nvPr/>
        </p:nvSpPr>
        <p:spPr bwMode="auto">
          <a:xfrm>
            <a:off x="3128615" y="4335090"/>
            <a:ext cx="322263" cy="0"/>
          </a:xfrm>
          <a:prstGeom prst="line">
            <a:avLst/>
          </a:prstGeom>
          <a:noFill/>
          <a:ln w="9525">
            <a:solidFill>
              <a:schemeClr val="tx1"/>
            </a:solidFill>
            <a:round/>
            <a:headEnd/>
            <a:tailEnd type="triangle" w="med" len="med"/>
          </a:ln>
        </p:spPr>
        <p:txBody>
          <a:bodyPr/>
          <a:lstStyle/>
          <a:p>
            <a:endParaRPr lang="en-GB"/>
          </a:p>
        </p:txBody>
      </p:sp>
      <p:sp>
        <p:nvSpPr>
          <p:cNvPr id="9249" name="Line 49"/>
          <p:cNvSpPr>
            <a:spLocks noChangeShapeType="1"/>
          </p:cNvSpPr>
          <p:nvPr/>
        </p:nvSpPr>
        <p:spPr bwMode="auto">
          <a:xfrm>
            <a:off x="6614765" y="4365253"/>
            <a:ext cx="322263" cy="0"/>
          </a:xfrm>
          <a:prstGeom prst="line">
            <a:avLst/>
          </a:prstGeom>
          <a:noFill/>
          <a:ln w="9525">
            <a:solidFill>
              <a:schemeClr val="tx1"/>
            </a:solidFill>
            <a:round/>
            <a:headEnd type="triangle" w="med" len="med"/>
            <a:tailEnd/>
          </a:ln>
        </p:spPr>
        <p:txBody>
          <a:bodyPr/>
          <a:lstStyle/>
          <a:p>
            <a:endParaRPr lang="en-GB"/>
          </a:p>
        </p:txBody>
      </p:sp>
      <p:sp>
        <p:nvSpPr>
          <p:cNvPr id="9250" name="Line 50"/>
          <p:cNvSpPr>
            <a:spLocks noChangeShapeType="1"/>
          </p:cNvSpPr>
          <p:nvPr/>
        </p:nvSpPr>
        <p:spPr bwMode="auto">
          <a:xfrm>
            <a:off x="3381028" y="3407990"/>
            <a:ext cx="322262" cy="0"/>
          </a:xfrm>
          <a:prstGeom prst="line">
            <a:avLst/>
          </a:prstGeom>
          <a:noFill/>
          <a:ln w="9525">
            <a:solidFill>
              <a:schemeClr val="tx1"/>
            </a:solidFill>
            <a:round/>
            <a:headEnd/>
            <a:tailEnd type="triangle" w="med" len="med"/>
          </a:ln>
        </p:spPr>
        <p:txBody>
          <a:bodyPr/>
          <a:lstStyle/>
          <a:p>
            <a:endParaRPr lang="en-GB"/>
          </a:p>
        </p:txBody>
      </p:sp>
      <p:sp>
        <p:nvSpPr>
          <p:cNvPr id="9251" name="Line 51"/>
          <p:cNvSpPr>
            <a:spLocks noChangeShapeType="1"/>
          </p:cNvSpPr>
          <p:nvPr/>
        </p:nvSpPr>
        <p:spPr bwMode="auto">
          <a:xfrm>
            <a:off x="3962053" y="3409578"/>
            <a:ext cx="322262" cy="0"/>
          </a:xfrm>
          <a:prstGeom prst="line">
            <a:avLst/>
          </a:prstGeom>
          <a:noFill/>
          <a:ln w="9525">
            <a:solidFill>
              <a:schemeClr val="tx1"/>
            </a:solidFill>
            <a:round/>
            <a:headEnd type="triangle" w="med" len="med"/>
            <a:tailEnd/>
          </a:ln>
        </p:spPr>
        <p:txBody>
          <a:bodyPr/>
          <a:lstStyle/>
          <a:p>
            <a:endParaRPr lang="en-GB"/>
          </a:p>
        </p:txBody>
      </p:sp>
      <p:sp>
        <p:nvSpPr>
          <p:cNvPr id="9252" name="Line 52"/>
          <p:cNvSpPr>
            <a:spLocks noChangeShapeType="1"/>
          </p:cNvSpPr>
          <p:nvPr/>
        </p:nvSpPr>
        <p:spPr bwMode="auto">
          <a:xfrm>
            <a:off x="2187228" y="3717553"/>
            <a:ext cx="322262" cy="0"/>
          </a:xfrm>
          <a:prstGeom prst="line">
            <a:avLst/>
          </a:prstGeom>
          <a:noFill/>
          <a:ln w="9525">
            <a:solidFill>
              <a:schemeClr val="tx1"/>
            </a:solidFill>
            <a:round/>
            <a:headEnd/>
            <a:tailEnd type="triangle" w="med" len="med"/>
          </a:ln>
        </p:spPr>
        <p:txBody>
          <a:bodyPr/>
          <a:lstStyle/>
          <a:p>
            <a:endParaRPr lang="en-GB"/>
          </a:p>
        </p:txBody>
      </p:sp>
      <p:sp>
        <p:nvSpPr>
          <p:cNvPr id="9253" name="Line 53"/>
          <p:cNvSpPr>
            <a:spLocks noChangeShapeType="1"/>
          </p:cNvSpPr>
          <p:nvPr/>
        </p:nvSpPr>
        <p:spPr bwMode="auto">
          <a:xfrm>
            <a:off x="5673378" y="3719140"/>
            <a:ext cx="322262" cy="0"/>
          </a:xfrm>
          <a:prstGeom prst="line">
            <a:avLst/>
          </a:prstGeom>
          <a:noFill/>
          <a:ln w="9525">
            <a:solidFill>
              <a:schemeClr val="tx1"/>
            </a:solidFill>
            <a:round/>
            <a:headEnd type="triangle" w="med" len="med"/>
            <a:tailEnd/>
          </a:ln>
        </p:spPr>
        <p:txBody>
          <a:bodyPr/>
          <a:lstStyle/>
          <a:p>
            <a:endParaRPr lang="en-GB"/>
          </a:p>
        </p:txBody>
      </p:sp>
      <p:sp>
        <p:nvSpPr>
          <p:cNvPr id="9254" name="Line 54"/>
          <p:cNvSpPr>
            <a:spLocks noChangeShapeType="1"/>
          </p:cNvSpPr>
          <p:nvPr/>
        </p:nvSpPr>
        <p:spPr bwMode="auto">
          <a:xfrm>
            <a:off x="4544665" y="3430215"/>
            <a:ext cx="322263" cy="0"/>
          </a:xfrm>
          <a:prstGeom prst="line">
            <a:avLst/>
          </a:prstGeom>
          <a:noFill/>
          <a:ln w="9525">
            <a:solidFill>
              <a:schemeClr val="tx1"/>
            </a:solidFill>
            <a:round/>
            <a:headEnd/>
            <a:tailEnd type="triangle" w="med" len="med"/>
          </a:ln>
        </p:spPr>
        <p:txBody>
          <a:bodyPr/>
          <a:lstStyle/>
          <a:p>
            <a:endParaRPr lang="en-GB"/>
          </a:p>
        </p:txBody>
      </p:sp>
      <p:sp>
        <p:nvSpPr>
          <p:cNvPr id="74807" name="Line 55"/>
          <p:cNvSpPr>
            <a:spLocks noChangeShapeType="1"/>
          </p:cNvSpPr>
          <p:nvPr/>
        </p:nvSpPr>
        <p:spPr bwMode="auto">
          <a:xfrm>
            <a:off x="8030815" y="3431803"/>
            <a:ext cx="322263" cy="0"/>
          </a:xfrm>
          <a:prstGeom prst="line">
            <a:avLst/>
          </a:prstGeom>
          <a:noFill/>
          <a:ln w="9525">
            <a:solidFill>
              <a:schemeClr val="tx1"/>
            </a:solidFill>
            <a:round/>
            <a:headEnd type="triangle" w="med" len="med"/>
            <a:tailEnd/>
          </a:ln>
        </p:spPr>
        <p:txBody>
          <a:bodyPr/>
          <a:lstStyle/>
          <a:p>
            <a:endParaRPr lang="en-GB"/>
          </a:p>
        </p:txBody>
      </p:sp>
      <p:sp>
        <p:nvSpPr>
          <p:cNvPr id="9256" name="Line 56"/>
          <p:cNvSpPr>
            <a:spLocks noChangeShapeType="1"/>
          </p:cNvSpPr>
          <p:nvPr/>
        </p:nvSpPr>
        <p:spPr bwMode="auto">
          <a:xfrm>
            <a:off x="3371503" y="3120653"/>
            <a:ext cx="322262" cy="0"/>
          </a:xfrm>
          <a:prstGeom prst="line">
            <a:avLst/>
          </a:prstGeom>
          <a:noFill/>
          <a:ln w="9525">
            <a:solidFill>
              <a:schemeClr val="tx1"/>
            </a:solidFill>
            <a:round/>
            <a:headEnd/>
            <a:tailEnd type="triangle" w="med" len="med"/>
          </a:ln>
        </p:spPr>
        <p:txBody>
          <a:bodyPr/>
          <a:lstStyle/>
          <a:p>
            <a:endParaRPr lang="en-GB"/>
          </a:p>
        </p:txBody>
      </p:sp>
      <p:sp>
        <p:nvSpPr>
          <p:cNvPr id="9257" name="Line 57"/>
          <p:cNvSpPr>
            <a:spLocks noChangeShapeType="1"/>
          </p:cNvSpPr>
          <p:nvPr/>
        </p:nvSpPr>
        <p:spPr bwMode="auto">
          <a:xfrm>
            <a:off x="6857653" y="3122240"/>
            <a:ext cx="322262" cy="0"/>
          </a:xfrm>
          <a:prstGeom prst="line">
            <a:avLst/>
          </a:prstGeom>
          <a:noFill/>
          <a:ln w="9525">
            <a:solidFill>
              <a:schemeClr val="tx1"/>
            </a:solidFill>
            <a:round/>
            <a:headEnd type="triangle" w="med" len="med"/>
            <a:tailEnd/>
          </a:ln>
        </p:spPr>
        <p:txBody>
          <a:bodyPr/>
          <a:lstStyle/>
          <a:p>
            <a:endParaRPr lang="en-GB"/>
          </a:p>
        </p:txBody>
      </p:sp>
      <p:sp>
        <p:nvSpPr>
          <p:cNvPr id="9258" name="Line 58"/>
          <p:cNvSpPr>
            <a:spLocks noChangeShapeType="1"/>
          </p:cNvSpPr>
          <p:nvPr/>
        </p:nvSpPr>
        <p:spPr bwMode="auto">
          <a:xfrm>
            <a:off x="6211540" y="3841378"/>
            <a:ext cx="322263" cy="0"/>
          </a:xfrm>
          <a:prstGeom prst="line">
            <a:avLst/>
          </a:prstGeom>
          <a:noFill/>
          <a:ln w="9525">
            <a:solidFill>
              <a:schemeClr val="tx1"/>
            </a:solidFill>
            <a:round/>
            <a:headEnd/>
            <a:tailEnd type="triangle" w="med" len="med"/>
          </a:ln>
        </p:spPr>
        <p:txBody>
          <a:bodyPr/>
          <a:lstStyle/>
          <a:p>
            <a:endParaRPr lang="en-GB"/>
          </a:p>
        </p:txBody>
      </p:sp>
      <p:sp>
        <p:nvSpPr>
          <p:cNvPr id="9259" name="Line 59"/>
          <p:cNvSpPr>
            <a:spLocks noChangeShapeType="1"/>
          </p:cNvSpPr>
          <p:nvPr/>
        </p:nvSpPr>
        <p:spPr bwMode="auto">
          <a:xfrm>
            <a:off x="6792565" y="3842965"/>
            <a:ext cx="322263" cy="0"/>
          </a:xfrm>
          <a:prstGeom prst="line">
            <a:avLst/>
          </a:prstGeom>
          <a:noFill/>
          <a:ln w="9525">
            <a:solidFill>
              <a:schemeClr val="tx1"/>
            </a:solidFill>
            <a:round/>
            <a:headEnd type="triangle" w="med" len="med"/>
            <a:tailEnd/>
          </a:ln>
        </p:spPr>
        <p:txBody>
          <a:bodyPr/>
          <a:lstStyle/>
          <a:p>
            <a:endParaRPr lang="en-GB"/>
          </a:p>
        </p:txBody>
      </p:sp>
      <p:sp>
        <p:nvSpPr>
          <p:cNvPr id="9260" name="Line 60"/>
          <p:cNvSpPr>
            <a:spLocks noChangeShapeType="1"/>
          </p:cNvSpPr>
          <p:nvPr/>
        </p:nvSpPr>
        <p:spPr bwMode="auto">
          <a:xfrm>
            <a:off x="3125440" y="4042990"/>
            <a:ext cx="322263" cy="0"/>
          </a:xfrm>
          <a:prstGeom prst="line">
            <a:avLst/>
          </a:prstGeom>
          <a:noFill/>
          <a:ln w="9525">
            <a:solidFill>
              <a:schemeClr val="tx1"/>
            </a:solidFill>
            <a:round/>
            <a:headEnd/>
            <a:tailEnd type="triangle" w="med" len="med"/>
          </a:ln>
        </p:spPr>
        <p:txBody>
          <a:bodyPr/>
          <a:lstStyle/>
          <a:p>
            <a:endParaRPr lang="en-GB"/>
          </a:p>
        </p:txBody>
      </p:sp>
      <p:sp>
        <p:nvSpPr>
          <p:cNvPr id="9261" name="Line 61"/>
          <p:cNvSpPr>
            <a:spLocks noChangeShapeType="1"/>
          </p:cNvSpPr>
          <p:nvPr/>
        </p:nvSpPr>
        <p:spPr bwMode="auto">
          <a:xfrm>
            <a:off x="5393978" y="4143003"/>
            <a:ext cx="322262" cy="0"/>
          </a:xfrm>
          <a:prstGeom prst="line">
            <a:avLst/>
          </a:prstGeom>
          <a:noFill/>
          <a:ln w="9525">
            <a:solidFill>
              <a:schemeClr val="tx1"/>
            </a:solidFill>
            <a:round/>
            <a:headEnd/>
            <a:tailEnd type="triangle" w="med" len="med"/>
          </a:ln>
        </p:spPr>
        <p:txBody>
          <a:bodyPr/>
          <a:lstStyle/>
          <a:p>
            <a:endParaRPr lang="en-GB"/>
          </a:p>
        </p:txBody>
      </p:sp>
      <p:sp>
        <p:nvSpPr>
          <p:cNvPr id="9262" name="Line 62"/>
          <p:cNvSpPr>
            <a:spLocks noChangeShapeType="1"/>
          </p:cNvSpPr>
          <p:nvPr/>
        </p:nvSpPr>
        <p:spPr bwMode="auto">
          <a:xfrm>
            <a:off x="5975003" y="4144590"/>
            <a:ext cx="322262" cy="0"/>
          </a:xfrm>
          <a:prstGeom prst="line">
            <a:avLst/>
          </a:prstGeom>
          <a:noFill/>
          <a:ln w="9525">
            <a:solidFill>
              <a:schemeClr val="tx1"/>
            </a:solidFill>
            <a:round/>
            <a:headEnd type="triangle" w="med" len="med"/>
            <a:tailEnd/>
          </a:ln>
        </p:spPr>
        <p:txBody>
          <a:bodyPr/>
          <a:lstStyle/>
          <a:p>
            <a:endParaRPr lang="en-GB"/>
          </a:p>
        </p:txBody>
      </p:sp>
      <p:sp>
        <p:nvSpPr>
          <p:cNvPr id="9263" name="Line 63"/>
          <p:cNvSpPr>
            <a:spLocks noChangeShapeType="1"/>
          </p:cNvSpPr>
          <p:nvPr/>
        </p:nvSpPr>
        <p:spPr bwMode="auto">
          <a:xfrm>
            <a:off x="2298353" y="3230190"/>
            <a:ext cx="322262" cy="0"/>
          </a:xfrm>
          <a:prstGeom prst="line">
            <a:avLst/>
          </a:prstGeom>
          <a:noFill/>
          <a:ln w="9525">
            <a:solidFill>
              <a:schemeClr val="tx1"/>
            </a:solidFill>
            <a:round/>
            <a:headEnd/>
            <a:tailEnd type="triangle" w="med" len="med"/>
          </a:ln>
        </p:spPr>
        <p:txBody>
          <a:bodyPr/>
          <a:lstStyle/>
          <a:p>
            <a:endParaRPr lang="en-GB"/>
          </a:p>
        </p:txBody>
      </p:sp>
      <p:sp>
        <p:nvSpPr>
          <p:cNvPr id="9264" name="Line 64"/>
          <p:cNvSpPr>
            <a:spLocks noChangeShapeType="1"/>
          </p:cNvSpPr>
          <p:nvPr/>
        </p:nvSpPr>
        <p:spPr bwMode="auto">
          <a:xfrm>
            <a:off x="2879378" y="3231778"/>
            <a:ext cx="322262" cy="0"/>
          </a:xfrm>
          <a:prstGeom prst="line">
            <a:avLst/>
          </a:prstGeom>
          <a:noFill/>
          <a:ln w="9525">
            <a:solidFill>
              <a:schemeClr val="tx1"/>
            </a:solidFill>
            <a:round/>
            <a:headEnd type="triangle" w="med" len="med"/>
            <a:tailEnd/>
          </a:ln>
        </p:spPr>
        <p:txBody>
          <a:bodyPr/>
          <a:lstStyle/>
          <a:p>
            <a:endParaRPr lang="en-GB"/>
          </a:p>
        </p:txBody>
      </p:sp>
      <p:sp>
        <p:nvSpPr>
          <p:cNvPr id="9265" name="Line 65"/>
          <p:cNvSpPr>
            <a:spLocks noChangeShapeType="1"/>
          </p:cNvSpPr>
          <p:nvPr/>
        </p:nvSpPr>
        <p:spPr bwMode="auto">
          <a:xfrm>
            <a:off x="4460528" y="4554165"/>
            <a:ext cx="322262" cy="0"/>
          </a:xfrm>
          <a:prstGeom prst="line">
            <a:avLst/>
          </a:prstGeom>
          <a:noFill/>
          <a:ln w="9525">
            <a:solidFill>
              <a:schemeClr val="tx1"/>
            </a:solidFill>
            <a:round/>
            <a:headEnd/>
            <a:tailEnd type="triangle" w="med" len="med"/>
          </a:ln>
        </p:spPr>
        <p:txBody>
          <a:bodyPr/>
          <a:lstStyle/>
          <a:p>
            <a:endParaRPr lang="en-GB"/>
          </a:p>
        </p:txBody>
      </p:sp>
      <p:sp>
        <p:nvSpPr>
          <p:cNvPr id="9266" name="Line 66"/>
          <p:cNvSpPr>
            <a:spLocks noChangeShapeType="1"/>
          </p:cNvSpPr>
          <p:nvPr/>
        </p:nvSpPr>
        <p:spPr bwMode="auto">
          <a:xfrm>
            <a:off x="5041553" y="4555753"/>
            <a:ext cx="322262" cy="0"/>
          </a:xfrm>
          <a:prstGeom prst="line">
            <a:avLst/>
          </a:prstGeom>
          <a:noFill/>
          <a:ln w="9525">
            <a:solidFill>
              <a:schemeClr val="tx1"/>
            </a:solidFill>
            <a:round/>
            <a:headEnd type="triangle" w="med" len="med"/>
            <a:tailEnd/>
          </a:ln>
        </p:spPr>
        <p:txBody>
          <a:bodyPr/>
          <a:lstStyle/>
          <a:p>
            <a:endParaRPr lang="en-GB"/>
          </a:p>
        </p:txBody>
      </p:sp>
      <p:sp>
        <p:nvSpPr>
          <p:cNvPr id="9267" name="Line 68"/>
          <p:cNvSpPr>
            <a:spLocks noChangeShapeType="1"/>
          </p:cNvSpPr>
          <p:nvPr/>
        </p:nvSpPr>
        <p:spPr bwMode="auto">
          <a:xfrm>
            <a:off x="3439765" y="4133478"/>
            <a:ext cx="322263" cy="0"/>
          </a:xfrm>
          <a:prstGeom prst="line">
            <a:avLst/>
          </a:prstGeom>
          <a:noFill/>
          <a:ln w="9525">
            <a:solidFill>
              <a:schemeClr val="tx1"/>
            </a:solidFill>
            <a:round/>
            <a:headEnd type="triangle" w="med" len="med"/>
            <a:tailEnd/>
          </a:ln>
        </p:spPr>
        <p:txBody>
          <a:bodyPr/>
          <a:lstStyle/>
          <a:p>
            <a:endParaRPr lang="en-GB"/>
          </a:p>
        </p:txBody>
      </p:sp>
      <p:sp>
        <p:nvSpPr>
          <p:cNvPr id="74821" name="Line 69"/>
          <p:cNvSpPr>
            <a:spLocks noChangeShapeType="1"/>
          </p:cNvSpPr>
          <p:nvPr/>
        </p:nvSpPr>
        <p:spPr bwMode="auto">
          <a:xfrm>
            <a:off x="1842740" y="4892303"/>
            <a:ext cx="322263" cy="0"/>
          </a:xfrm>
          <a:prstGeom prst="line">
            <a:avLst/>
          </a:prstGeom>
          <a:noFill/>
          <a:ln w="9525">
            <a:solidFill>
              <a:schemeClr val="tx1"/>
            </a:solidFill>
            <a:round/>
            <a:headEnd/>
            <a:tailEnd type="triangle" w="med" len="med"/>
          </a:ln>
        </p:spPr>
        <p:txBody>
          <a:bodyPr/>
          <a:lstStyle/>
          <a:p>
            <a:endParaRPr lang="en-GB"/>
          </a:p>
        </p:txBody>
      </p:sp>
      <p:sp>
        <p:nvSpPr>
          <p:cNvPr id="9269" name="Line 70"/>
          <p:cNvSpPr>
            <a:spLocks noChangeShapeType="1"/>
          </p:cNvSpPr>
          <p:nvPr/>
        </p:nvSpPr>
        <p:spPr bwMode="auto">
          <a:xfrm>
            <a:off x="5328890" y="4893890"/>
            <a:ext cx="322263" cy="0"/>
          </a:xfrm>
          <a:prstGeom prst="line">
            <a:avLst/>
          </a:prstGeom>
          <a:noFill/>
          <a:ln w="9525">
            <a:solidFill>
              <a:schemeClr val="tx1"/>
            </a:solidFill>
            <a:round/>
            <a:headEnd type="triangle" w="med" len="med"/>
            <a:tailEnd/>
          </a:ln>
        </p:spPr>
        <p:txBody>
          <a:bodyPr/>
          <a:lstStyle/>
          <a:p>
            <a:endParaRPr lang="en-GB"/>
          </a:p>
        </p:txBody>
      </p:sp>
      <p:sp>
        <p:nvSpPr>
          <p:cNvPr id="74823" name="Line 71"/>
          <p:cNvSpPr>
            <a:spLocks noChangeShapeType="1"/>
          </p:cNvSpPr>
          <p:nvPr/>
        </p:nvSpPr>
        <p:spPr bwMode="auto">
          <a:xfrm>
            <a:off x="1857028" y="2869828"/>
            <a:ext cx="322262" cy="0"/>
          </a:xfrm>
          <a:prstGeom prst="line">
            <a:avLst/>
          </a:prstGeom>
          <a:noFill/>
          <a:ln w="9525">
            <a:solidFill>
              <a:schemeClr val="tx1"/>
            </a:solidFill>
            <a:round/>
            <a:headEnd/>
            <a:tailEnd type="triangle" w="med" len="med"/>
          </a:ln>
        </p:spPr>
        <p:txBody>
          <a:bodyPr/>
          <a:lstStyle/>
          <a:p>
            <a:endParaRPr lang="en-GB"/>
          </a:p>
        </p:txBody>
      </p:sp>
      <p:sp>
        <p:nvSpPr>
          <p:cNvPr id="9271" name="Line 72"/>
          <p:cNvSpPr>
            <a:spLocks noChangeShapeType="1"/>
          </p:cNvSpPr>
          <p:nvPr/>
        </p:nvSpPr>
        <p:spPr bwMode="auto">
          <a:xfrm>
            <a:off x="5343178" y="2871415"/>
            <a:ext cx="322262" cy="0"/>
          </a:xfrm>
          <a:prstGeom prst="line">
            <a:avLst/>
          </a:prstGeom>
          <a:noFill/>
          <a:ln w="9525">
            <a:solidFill>
              <a:schemeClr val="tx1"/>
            </a:solidFill>
            <a:round/>
            <a:headEnd type="triangle" w="med" len="med"/>
            <a:tailEnd/>
          </a:ln>
        </p:spPr>
        <p:txBody>
          <a:bodyPr/>
          <a:lstStyle/>
          <a:p>
            <a:endParaRPr lang="en-GB"/>
          </a:p>
        </p:txBody>
      </p:sp>
      <p:sp>
        <p:nvSpPr>
          <p:cNvPr id="9272" name="Line 73"/>
          <p:cNvSpPr>
            <a:spLocks noChangeShapeType="1"/>
          </p:cNvSpPr>
          <p:nvPr/>
        </p:nvSpPr>
        <p:spPr bwMode="auto">
          <a:xfrm>
            <a:off x="2861915" y="4452565"/>
            <a:ext cx="322263" cy="0"/>
          </a:xfrm>
          <a:prstGeom prst="line">
            <a:avLst/>
          </a:prstGeom>
          <a:noFill/>
          <a:ln w="9525">
            <a:solidFill>
              <a:schemeClr val="tx1"/>
            </a:solidFill>
            <a:round/>
            <a:headEnd/>
            <a:tailEnd type="triangle" w="med" len="med"/>
          </a:ln>
        </p:spPr>
        <p:txBody>
          <a:bodyPr/>
          <a:lstStyle/>
          <a:p>
            <a:endParaRPr lang="en-GB"/>
          </a:p>
        </p:txBody>
      </p:sp>
      <p:sp>
        <p:nvSpPr>
          <p:cNvPr id="9273" name="Line 74"/>
          <p:cNvSpPr>
            <a:spLocks noChangeShapeType="1"/>
          </p:cNvSpPr>
          <p:nvPr/>
        </p:nvSpPr>
        <p:spPr bwMode="auto">
          <a:xfrm>
            <a:off x="6348065" y="4454153"/>
            <a:ext cx="322263" cy="0"/>
          </a:xfrm>
          <a:prstGeom prst="line">
            <a:avLst/>
          </a:prstGeom>
          <a:noFill/>
          <a:ln w="9525">
            <a:solidFill>
              <a:schemeClr val="tx1"/>
            </a:solidFill>
            <a:round/>
            <a:headEnd type="triangle" w="med" len="med"/>
            <a:tailEnd/>
          </a:ln>
        </p:spPr>
        <p:txBody>
          <a:bodyPr/>
          <a:lstStyle/>
          <a:p>
            <a:endParaRPr lang="en-GB"/>
          </a:p>
        </p:txBody>
      </p:sp>
      <p:sp>
        <p:nvSpPr>
          <p:cNvPr id="9274" name="Line 75"/>
          <p:cNvSpPr>
            <a:spLocks noChangeShapeType="1"/>
          </p:cNvSpPr>
          <p:nvPr/>
        </p:nvSpPr>
        <p:spPr bwMode="auto">
          <a:xfrm>
            <a:off x="3114328" y="3496890"/>
            <a:ext cx="322262" cy="0"/>
          </a:xfrm>
          <a:prstGeom prst="line">
            <a:avLst/>
          </a:prstGeom>
          <a:noFill/>
          <a:ln w="9525">
            <a:solidFill>
              <a:schemeClr val="tx1"/>
            </a:solidFill>
            <a:round/>
            <a:headEnd/>
            <a:tailEnd type="triangle" w="med" len="med"/>
          </a:ln>
        </p:spPr>
        <p:txBody>
          <a:bodyPr/>
          <a:lstStyle/>
          <a:p>
            <a:endParaRPr lang="en-GB"/>
          </a:p>
        </p:txBody>
      </p:sp>
      <p:sp>
        <p:nvSpPr>
          <p:cNvPr id="74829" name="Line 77"/>
          <p:cNvSpPr>
            <a:spLocks noChangeShapeType="1"/>
          </p:cNvSpPr>
          <p:nvPr/>
        </p:nvSpPr>
        <p:spPr bwMode="auto">
          <a:xfrm>
            <a:off x="1901478" y="3768353"/>
            <a:ext cx="322262" cy="0"/>
          </a:xfrm>
          <a:prstGeom prst="line">
            <a:avLst/>
          </a:prstGeom>
          <a:noFill/>
          <a:ln w="9525">
            <a:solidFill>
              <a:schemeClr val="tx1"/>
            </a:solidFill>
            <a:round/>
            <a:headEnd/>
            <a:tailEnd type="triangle" w="med" len="med"/>
          </a:ln>
        </p:spPr>
        <p:txBody>
          <a:bodyPr/>
          <a:lstStyle/>
          <a:p>
            <a:endParaRPr lang="en-GB"/>
          </a:p>
        </p:txBody>
      </p:sp>
      <p:sp>
        <p:nvSpPr>
          <p:cNvPr id="9276" name="Line 78"/>
          <p:cNvSpPr>
            <a:spLocks noChangeShapeType="1"/>
          </p:cNvSpPr>
          <p:nvPr/>
        </p:nvSpPr>
        <p:spPr bwMode="auto">
          <a:xfrm>
            <a:off x="5406678" y="3808040"/>
            <a:ext cx="322262" cy="0"/>
          </a:xfrm>
          <a:prstGeom prst="line">
            <a:avLst/>
          </a:prstGeom>
          <a:noFill/>
          <a:ln w="9525">
            <a:solidFill>
              <a:schemeClr val="tx1"/>
            </a:solidFill>
            <a:round/>
            <a:headEnd type="triangle" w="med" len="med"/>
            <a:tailEnd/>
          </a:ln>
        </p:spPr>
        <p:txBody>
          <a:bodyPr/>
          <a:lstStyle/>
          <a:p>
            <a:endParaRPr lang="en-GB"/>
          </a:p>
        </p:txBody>
      </p:sp>
      <p:sp>
        <p:nvSpPr>
          <p:cNvPr id="74831" name="Line 79"/>
          <p:cNvSpPr>
            <a:spLocks noChangeShapeType="1"/>
          </p:cNvSpPr>
          <p:nvPr/>
        </p:nvSpPr>
        <p:spPr bwMode="auto">
          <a:xfrm>
            <a:off x="4277965" y="3519115"/>
            <a:ext cx="322263" cy="0"/>
          </a:xfrm>
          <a:prstGeom prst="line">
            <a:avLst/>
          </a:prstGeom>
          <a:noFill/>
          <a:ln w="9525">
            <a:solidFill>
              <a:schemeClr val="tx1"/>
            </a:solidFill>
            <a:round/>
            <a:headEnd/>
            <a:tailEnd type="triangle" w="med" len="med"/>
          </a:ln>
        </p:spPr>
        <p:txBody>
          <a:bodyPr/>
          <a:lstStyle/>
          <a:p>
            <a:endParaRPr lang="en-GB"/>
          </a:p>
        </p:txBody>
      </p:sp>
      <p:sp>
        <p:nvSpPr>
          <p:cNvPr id="74832" name="Line 80"/>
          <p:cNvSpPr>
            <a:spLocks noChangeShapeType="1"/>
          </p:cNvSpPr>
          <p:nvPr/>
        </p:nvSpPr>
        <p:spPr bwMode="auto">
          <a:xfrm>
            <a:off x="7764115" y="3520703"/>
            <a:ext cx="322263" cy="0"/>
          </a:xfrm>
          <a:prstGeom prst="line">
            <a:avLst/>
          </a:prstGeom>
          <a:noFill/>
          <a:ln w="9525">
            <a:solidFill>
              <a:schemeClr val="tx1"/>
            </a:solidFill>
            <a:round/>
            <a:headEnd type="triangle" w="med" len="med"/>
            <a:tailEnd/>
          </a:ln>
        </p:spPr>
        <p:txBody>
          <a:bodyPr/>
          <a:lstStyle/>
          <a:p>
            <a:endParaRPr lang="en-GB"/>
          </a:p>
        </p:txBody>
      </p:sp>
      <p:sp>
        <p:nvSpPr>
          <p:cNvPr id="74833" name="Line 81"/>
          <p:cNvSpPr>
            <a:spLocks noChangeShapeType="1"/>
          </p:cNvSpPr>
          <p:nvPr/>
        </p:nvSpPr>
        <p:spPr bwMode="auto">
          <a:xfrm>
            <a:off x="3104803" y="3209553"/>
            <a:ext cx="322262" cy="0"/>
          </a:xfrm>
          <a:prstGeom prst="line">
            <a:avLst/>
          </a:prstGeom>
          <a:noFill/>
          <a:ln w="9525">
            <a:solidFill>
              <a:schemeClr val="tx1"/>
            </a:solidFill>
            <a:round/>
            <a:headEnd/>
            <a:tailEnd type="triangle" w="med" len="med"/>
          </a:ln>
        </p:spPr>
        <p:txBody>
          <a:bodyPr/>
          <a:lstStyle/>
          <a:p>
            <a:endParaRPr lang="en-GB"/>
          </a:p>
        </p:txBody>
      </p:sp>
      <p:sp>
        <p:nvSpPr>
          <p:cNvPr id="9280" name="Line 82"/>
          <p:cNvSpPr>
            <a:spLocks noChangeShapeType="1"/>
          </p:cNvSpPr>
          <p:nvPr/>
        </p:nvSpPr>
        <p:spPr bwMode="auto">
          <a:xfrm>
            <a:off x="6590953" y="3211140"/>
            <a:ext cx="322262" cy="0"/>
          </a:xfrm>
          <a:prstGeom prst="line">
            <a:avLst/>
          </a:prstGeom>
          <a:noFill/>
          <a:ln w="9525">
            <a:solidFill>
              <a:schemeClr val="tx1"/>
            </a:solidFill>
            <a:round/>
            <a:headEnd type="triangle" w="med" len="med"/>
            <a:tailEnd/>
          </a:ln>
        </p:spPr>
        <p:txBody>
          <a:bodyPr/>
          <a:lstStyle/>
          <a:p>
            <a:endParaRPr lang="en-GB"/>
          </a:p>
        </p:txBody>
      </p:sp>
      <p:sp>
        <p:nvSpPr>
          <p:cNvPr id="9281" name="Line 83"/>
          <p:cNvSpPr>
            <a:spLocks noChangeShapeType="1"/>
          </p:cNvSpPr>
          <p:nvPr/>
        </p:nvSpPr>
        <p:spPr bwMode="auto">
          <a:xfrm>
            <a:off x="5944840" y="3930278"/>
            <a:ext cx="322263" cy="0"/>
          </a:xfrm>
          <a:prstGeom prst="line">
            <a:avLst/>
          </a:prstGeom>
          <a:noFill/>
          <a:ln w="9525">
            <a:solidFill>
              <a:schemeClr val="tx1"/>
            </a:solidFill>
            <a:round/>
            <a:headEnd/>
            <a:tailEnd type="triangle" w="med" len="med"/>
          </a:ln>
        </p:spPr>
        <p:txBody>
          <a:bodyPr/>
          <a:lstStyle/>
          <a:p>
            <a:endParaRPr lang="en-GB"/>
          </a:p>
        </p:txBody>
      </p:sp>
      <p:sp>
        <p:nvSpPr>
          <p:cNvPr id="74836" name="Line 84"/>
          <p:cNvSpPr>
            <a:spLocks noChangeShapeType="1"/>
          </p:cNvSpPr>
          <p:nvPr/>
        </p:nvSpPr>
        <p:spPr bwMode="auto">
          <a:xfrm>
            <a:off x="6525865" y="3931865"/>
            <a:ext cx="322263" cy="0"/>
          </a:xfrm>
          <a:prstGeom prst="line">
            <a:avLst/>
          </a:prstGeom>
          <a:noFill/>
          <a:ln w="9525">
            <a:solidFill>
              <a:schemeClr val="tx1"/>
            </a:solidFill>
            <a:round/>
            <a:headEnd type="triangle" w="med" len="med"/>
            <a:tailEnd/>
          </a:ln>
        </p:spPr>
        <p:txBody>
          <a:bodyPr/>
          <a:lstStyle/>
          <a:p>
            <a:endParaRPr lang="en-GB"/>
          </a:p>
        </p:txBody>
      </p:sp>
      <p:sp>
        <p:nvSpPr>
          <p:cNvPr id="9283" name="Line 85"/>
          <p:cNvSpPr>
            <a:spLocks noChangeShapeType="1"/>
          </p:cNvSpPr>
          <p:nvPr/>
        </p:nvSpPr>
        <p:spPr bwMode="auto">
          <a:xfrm>
            <a:off x="2858740" y="4131890"/>
            <a:ext cx="322263" cy="0"/>
          </a:xfrm>
          <a:prstGeom prst="line">
            <a:avLst/>
          </a:prstGeom>
          <a:noFill/>
          <a:ln w="9525">
            <a:solidFill>
              <a:schemeClr val="tx1"/>
            </a:solidFill>
            <a:round/>
            <a:headEnd/>
            <a:tailEnd type="triangle" w="med" len="med"/>
          </a:ln>
        </p:spPr>
        <p:txBody>
          <a:bodyPr/>
          <a:lstStyle/>
          <a:p>
            <a:endParaRPr lang="en-GB"/>
          </a:p>
        </p:txBody>
      </p:sp>
      <p:sp>
        <p:nvSpPr>
          <p:cNvPr id="9284" name="Line 86"/>
          <p:cNvSpPr>
            <a:spLocks noChangeShapeType="1"/>
          </p:cNvSpPr>
          <p:nvPr/>
        </p:nvSpPr>
        <p:spPr bwMode="auto">
          <a:xfrm>
            <a:off x="5127278" y="4231903"/>
            <a:ext cx="322262" cy="0"/>
          </a:xfrm>
          <a:prstGeom prst="line">
            <a:avLst/>
          </a:prstGeom>
          <a:noFill/>
          <a:ln w="9525">
            <a:solidFill>
              <a:schemeClr val="tx1"/>
            </a:solidFill>
            <a:round/>
            <a:headEnd/>
            <a:tailEnd type="triangle" w="med" len="med"/>
          </a:ln>
        </p:spPr>
        <p:txBody>
          <a:bodyPr/>
          <a:lstStyle/>
          <a:p>
            <a:endParaRPr lang="en-GB"/>
          </a:p>
        </p:txBody>
      </p:sp>
      <p:sp>
        <p:nvSpPr>
          <p:cNvPr id="9285" name="Line 87"/>
          <p:cNvSpPr>
            <a:spLocks noChangeShapeType="1"/>
          </p:cNvSpPr>
          <p:nvPr/>
        </p:nvSpPr>
        <p:spPr bwMode="auto">
          <a:xfrm>
            <a:off x="5708303" y="4233490"/>
            <a:ext cx="322262" cy="0"/>
          </a:xfrm>
          <a:prstGeom prst="line">
            <a:avLst/>
          </a:prstGeom>
          <a:noFill/>
          <a:ln w="9525">
            <a:solidFill>
              <a:schemeClr val="tx1"/>
            </a:solidFill>
            <a:round/>
            <a:headEnd type="triangle" w="med" len="med"/>
            <a:tailEnd/>
          </a:ln>
        </p:spPr>
        <p:txBody>
          <a:bodyPr/>
          <a:lstStyle/>
          <a:p>
            <a:endParaRPr lang="en-GB"/>
          </a:p>
        </p:txBody>
      </p:sp>
      <p:sp>
        <p:nvSpPr>
          <p:cNvPr id="9286" name="Line 88"/>
          <p:cNvSpPr>
            <a:spLocks noChangeShapeType="1"/>
          </p:cNvSpPr>
          <p:nvPr/>
        </p:nvSpPr>
        <p:spPr bwMode="auto">
          <a:xfrm>
            <a:off x="2031653" y="3319090"/>
            <a:ext cx="322262" cy="0"/>
          </a:xfrm>
          <a:prstGeom prst="line">
            <a:avLst/>
          </a:prstGeom>
          <a:noFill/>
          <a:ln w="9525">
            <a:solidFill>
              <a:schemeClr val="tx1"/>
            </a:solidFill>
            <a:round/>
            <a:headEnd/>
            <a:tailEnd type="triangle" w="med" len="med"/>
          </a:ln>
        </p:spPr>
        <p:txBody>
          <a:bodyPr/>
          <a:lstStyle/>
          <a:p>
            <a:endParaRPr lang="en-GB"/>
          </a:p>
        </p:txBody>
      </p:sp>
      <p:sp>
        <p:nvSpPr>
          <p:cNvPr id="9287" name="Line 89"/>
          <p:cNvSpPr>
            <a:spLocks noChangeShapeType="1"/>
          </p:cNvSpPr>
          <p:nvPr/>
        </p:nvSpPr>
        <p:spPr bwMode="auto">
          <a:xfrm>
            <a:off x="2612678" y="3320678"/>
            <a:ext cx="322262" cy="0"/>
          </a:xfrm>
          <a:prstGeom prst="line">
            <a:avLst/>
          </a:prstGeom>
          <a:noFill/>
          <a:ln w="9525">
            <a:solidFill>
              <a:schemeClr val="tx1"/>
            </a:solidFill>
            <a:round/>
            <a:headEnd type="triangle" w="med" len="med"/>
            <a:tailEnd/>
          </a:ln>
        </p:spPr>
        <p:txBody>
          <a:bodyPr/>
          <a:lstStyle/>
          <a:p>
            <a:endParaRPr lang="en-GB"/>
          </a:p>
        </p:txBody>
      </p:sp>
      <p:sp>
        <p:nvSpPr>
          <p:cNvPr id="9288" name="Line 90"/>
          <p:cNvSpPr>
            <a:spLocks noChangeShapeType="1"/>
          </p:cNvSpPr>
          <p:nvPr/>
        </p:nvSpPr>
        <p:spPr bwMode="auto">
          <a:xfrm>
            <a:off x="4193828" y="4643065"/>
            <a:ext cx="322262" cy="0"/>
          </a:xfrm>
          <a:prstGeom prst="line">
            <a:avLst/>
          </a:prstGeom>
          <a:noFill/>
          <a:ln w="9525">
            <a:solidFill>
              <a:schemeClr val="tx1"/>
            </a:solidFill>
            <a:round/>
            <a:headEnd/>
            <a:tailEnd type="triangle" w="med" len="med"/>
          </a:ln>
        </p:spPr>
        <p:txBody>
          <a:bodyPr/>
          <a:lstStyle/>
          <a:p>
            <a:endParaRPr lang="en-GB"/>
          </a:p>
        </p:txBody>
      </p:sp>
      <p:sp>
        <p:nvSpPr>
          <p:cNvPr id="9289" name="Line 91"/>
          <p:cNvSpPr>
            <a:spLocks noChangeShapeType="1"/>
          </p:cNvSpPr>
          <p:nvPr/>
        </p:nvSpPr>
        <p:spPr bwMode="auto">
          <a:xfrm>
            <a:off x="4774853" y="4644653"/>
            <a:ext cx="322262" cy="0"/>
          </a:xfrm>
          <a:prstGeom prst="line">
            <a:avLst/>
          </a:prstGeom>
          <a:noFill/>
          <a:ln w="9525">
            <a:solidFill>
              <a:schemeClr val="tx1"/>
            </a:solidFill>
            <a:round/>
            <a:headEnd type="triangle" w="med" len="med"/>
            <a:tailEnd/>
          </a:ln>
        </p:spPr>
        <p:txBody>
          <a:bodyPr/>
          <a:lstStyle/>
          <a:p>
            <a:endParaRPr lang="en-GB"/>
          </a:p>
        </p:txBody>
      </p:sp>
      <p:sp>
        <p:nvSpPr>
          <p:cNvPr id="9290" name="Line 93"/>
          <p:cNvSpPr>
            <a:spLocks noChangeShapeType="1"/>
          </p:cNvSpPr>
          <p:nvPr/>
        </p:nvSpPr>
        <p:spPr bwMode="auto">
          <a:xfrm>
            <a:off x="3935065" y="3600078"/>
            <a:ext cx="322263" cy="0"/>
          </a:xfrm>
          <a:prstGeom prst="line">
            <a:avLst/>
          </a:prstGeom>
          <a:noFill/>
          <a:ln w="9525">
            <a:solidFill>
              <a:schemeClr val="tx1"/>
            </a:solidFill>
            <a:round/>
            <a:headEnd type="triangle" w="med" len="med"/>
            <a:tailEnd/>
          </a:ln>
        </p:spPr>
        <p:txBody>
          <a:bodyPr/>
          <a:lstStyle/>
          <a:p>
            <a:endParaRPr lang="en-GB"/>
          </a:p>
        </p:txBody>
      </p:sp>
      <p:sp>
        <p:nvSpPr>
          <p:cNvPr id="9291" name="Line 94"/>
          <p:cNvSpPr>
            <a:spLocks noChangeShapeType="1"/>
          </p:cNvSpPr>
          <p:nvPr/>
        </p:nvSpPr>
        <p:spPr bwMode="auto">
          <a:xfrm>
            <a:off x="2338040" y="4358903"/>
            <a:ext cx="322263" cy="0"/>
          </a:xfrm>
          <a:prstGeom prst="line">
            <a:avLst/>
          </a:prstGeom>
          <a:noFill/>
          <a:ln w="9525">
            <a:solidFill>
              <a:schemeClr val="tx1"/>
            </a:solidFill>
            <a:round/>
            <a:headEnd/>
            <a:tailEnd type="triangle" w="med" len="med"/>
          </a:ln>
        </p:spPr>
        <p:txBody>
          <a:bodyPr/>
          <a:lstStyle/>
          <a:p>
            <a:endParaRPr lang="en-GB"/>
          </a:p>
        </p:txBody>
      </p:sp>
      <p:sp>
        <p:nvSpPr>
          <p:cNvPr id="74847" name="Line 95"/>
          <p:cNvSpPr>
            <a:spLocks noChangeShapeType="1"/>
          </p:cNvSpPr>
          <p:nvPr/>
        </p:nvSpPr>
        <p:spPr bwMode="auto">
          <a:xfrm>
            <a:off x="5824190" y="4360490"/>
            <a:ext cx="322263" cy="0"/>
          </a:xfrm>
          <a:prstGeom prst="line">
            <a:avLst/>
          </a:prstGeom>
          <a:noFill/>
          <a:ln w="9525">
            <a:solidFill>
              <a:schemeClr val="tx1"/>
            </a:solidFill>
            <a:round/>
            <a:headEnd type="triangle" w="med" len="med"/>
            <a:tailEnd/>
          </a:ln>
        </p:spPr>
        <p:txBody>
          <a:bodyPr/>
          <a:lstStyle/>
          <a:p>
            <a:endParaRPr lang="en-GB"/>
          </a:p>
        </p:txBody>
      </p:sp>
      <p:sp>
        <p:nvSpPr>
          <p:cNvPr id="74848" name="Line 96"/>
          <p:cNvSpPr>
            <a:spLocks noChangeShapeType="1"/>
          </p:cNvSpPr>
          <p:nvPr/>
        </p:nvSpPr>
        <p:spPr bwMode="auto">
          <a:xfrm>
            <a:off x="2352328" y="2336428"/>
            <a:ext cx="322262" cy="0"/>
          </a:xfrm>
          <a:prstGeom prst="line">
            <a:avLst/>
          </a:prstGeom>
          <a:noFill/>
          <a:ln w="9525">
            <a:solidFill>
              <a:schemeClr val="tx1"/>
            </a:solidFill>
            <a:round/>
            <a:headEnd/>
            <a:tailEnd type="triangle" w="med" len="med"/>
          </a:ln>
        </p:spPr>
        <p:txBody>
          <a:bodyPr/>
          <a:lstStyle/>
          <a:p>
            <a:endParaRPr lang="en-GB"/>
          </a:p>
        </p:txBody>
      </p:sp>
      <p:sp>
        <p:nvSpPr>
          <p:cNvPr id="74849" name="Line 97"/>
          <p:cNvSpPr>
            <a:spLocks noChangeShapeType="1"/>
          </p:cNvSpPr>
          <p:nvPr/>
        </p:nvSpPr>
        <p:spPr bwMode="auto">
          <a:xfrm>
            <a:off x="5838478" y="2338015"/>
            <a:ext cx="322262" cy="0"/>
          </a:xfrm>
          <a:prstGeom prst="line">
            <a:avLst/>
          </a:prstGeom>
          <a:noFill/>
          <a:ln w="9525">
            <a:solidFill>
              <a:schemeClr val="tx1"/>
            </a:solidFill>
            <a:round/>
            <a:headEnd type="triangle" w="med" len="med"/>
            <a:tailEnd/>
          </a:ln>
        </p:spPr>
        <p:txBody>
          <a:bodyPr/>
          <a:lstStyle/>
          <a:p>
            <a:endParaRPr lang="en-GB"/>
          </a:p>
        </p:txBody>
      </p:sp>
      <p:sp>
        <p:nvSpPr>
          <p:cNvPr id="9295" name="Line 98"/>
          <p:cNvSpPr>
            <a:spLocks noChangeShapeType="1"/>
          </p:cNvSpPr>
          <p:nvPr/>
        </p:nvSpPr>
        <p:spPr bwMode="auto">
          <a:xfrm>
            <a:off x="3357215" y="3919165"/>
            <a:ext cx="322263" cy="0"/>
          </a:xfrm>
          <a:prstGeom prst="line">
            <a:avLst/>
          </a:prstGeom>
          <a:noFill/>
          <a:ln w="9525">
            <a:solidFill>
              <a:schemeClr val="tx1"/>
            </a:solidFill>
            <a:round/>
            <a:headEnd/>
            <a:tailEnd type="triangle" w="med" len="med"/>
          </a:ln>
        </p:spPr>
        <p:txBody>
          <a:bodyPr/>
          <a:lstStyle/>
          <a:p>
            <a:endParaRPr lang="en-GB"/>
          </a:p>
        </p:txBody>
      </p:sp>
      <p:sp>
        <p:nvSpPr>
          <p:cNvPr id="9296" name="Line 99"/>
          <p:cNvSpPr>
            <a:spLocks noChangeShapeType="1"/>
          </p:cNvSpPr>
          <p:nvPr/>
        </p:nvSpPr>
        <p:spPr bwMode="auto">
          <a:xfrm>
            <a:off x="6843365" y="3920753"/>
            <a:ext cx="322263" cy="0"/>
          </a:xfrm>
          <a:prstGeom prst="line">
            <a:avLst/>
          </a:prstGeom>
          <a:noFill/>
          <a:ln w="9525">
            <a:solidFill>
              <a:schemeClr val="tx1"/>
            </a:solidFill>
            <a:round/>
            <a:headEnd type="triangle" w="med" len="med"/>
            <a:tailEnd/>
          </a:ln>
        </p:spPr>
        <p:txBody>
          <a:bodyPr/>
          <a:lstStyle/>
          <a:p>
            <a:endParaRPr lang="en-GB"/>
          </a:p>
        </p:txBody>
      </p:sp>
      <p:sp>
        <p:nvSpPr>
          <p:cNvPr id="9297" name="Line 100"/>
          <p:cNvSpPr>
            <a:spLocks noChangeShapeType="1"/>
          </p:cNvSpPr>
          <p:nvPr/>
        </p:nvSpPr>
        <p:spPr bwMode="auto">
          <a:xfrm>
            <a:off x="3609628" y="2963490"/>
            <a:ext cx="322262" cy="0"/>
          </a:xfrm>
          <a:prstGeom prst="line">
            <a:avLst/>
          </a:prstGeom>
          <a:noFill/>
          <a:ln w="9525">
            <a:solidFill>
              <a:schemeClr val="tx1"/>
            </a:solidFill>
            <a:round/>
            <a:headEnd/>
            <a:tailEnd type="triangle" w="med" len="med"/>
          </a:ln>
        </p:spPr>
        <p:txBody>
          <a:bodyPr/>
          <a:lstStyle/>
          <a:p>
            <a:endParaRPr lang="en-GB"/>
          </a:p>
        </p:txBody>
      </p:sp>
      <p:sp>
        <p:nvSpPr>
          <p:cNvPr id="9298" name="Line 101"/>
          <p:cNvSpPr>
            <a:spLocks noChangeShapeType="1"/>
          </p:cNvSpPr>
          <p:nvPr/>
        </p:nvSpPr>
        <p:spPr bwMode="auto">
          <a:xfrm>
            <a:off x="4190653" y="2965078"/>
            <a:ext cx="322262" cy="0"/>
          </a:xfrm>
          <a:prstGeom prst="line">
            <a:avLst/>
          </a:prstGeom>
          <a:noFill/>
          <a:ln w="9525">
            <a:solidFill>
              <a:schemeClr val="tx1"/>
            </a:solidFill>
            <a:round/>
            <a:headEnd type="triangle" w="med" len="med"/>
            <a:tailEnd/>
          </a:ln>
        </p:spPr>
        <p:txBody>
          <a:bodyPr/>
          <a:lstStyle/>
          <a:p>
            <a:endParaRPr lang="en-GB"/>
          </a:p>
        </p:txBody>
      </p:sp>
      <p:sp>
        <p:nvSpPr>
          <p:cNvPr id="74854" name="Line 102"/>
          <p:cNvSpPr>
            <a:spLocks noChangeShapeType="1"/>
          </p:cNvSpPr>
          <p:nvPr/>
        </p:nvSpPr>
        <p:spPr bwMode="auto">
          <a:xfrm>
            <a:off x="2415828" y="3273053"/>
            <a:ext cx="322262" cy="0"/>
          </a:xfrm>
          <a:prstGeom prst="line">
            <a:avLst/>
          </a:prstGeom>
          <a:noFill/>
          <a:ln w="9525">
            <a:solidFill>
              <a:schemeClr val="tx1"/>
            </a:solidFill>
            <a:round/>
            <a:headEnd/>
            <a:tailEnd type="triangle" w="med" len="med"/>
          </a:ln>
        </p:spPr>
        <p:txBody>
          <a:bodyPr/>
          <a:lstStyle/>
          <a:p>
            <a:endParaRPr lang="en-GB"/>
          </a:p>
        </p:txBody>
      </p:sp>
      <p:sp>
        <p:nvSpPr>
          <p:cNvPr id="9300" name="Line 103"/>
          <p:cNvSpPr>
            <a:spLocks noChangeShapeType="1"/>
          </p:cNvSpPr>
          <p:nvPr/>
        </p:nvSpPr>
        <p:spPr bwMode="auto">
          <a:xfrm>
            <a:off x="5901978" y="3274640"/>
            <a:ext cx="322262" cy="0"/>
          </a:xfrm>
          <a:prstGeom prst="line">
            <a:avLst/>
          </a:prstGeom>
          <a:noFill/>
          <a:ln w="9525">
            <a:solidFill>
              <a:schemeClr val="tx1"/>
            </a:solidFill>
            <a:round/>
            <a:headEnd type="triangle" w="med" len="med"/>
            <a:tailEnd/>
          </a:ln>
        </p:spPr>
        <p:txBody>
          <a:bodyPr/>
          <a:lstStyle/>
          <a:p>
            <a:endParaRPr lang="en-GB"/>
          </a:p>
        </p:txBody>
      </p:sp>
      <p:sp>
        <p:nvSpPr>
          <p:cNvPr id="9301" name="Line 104"/>
          <p:cNvSpPr>
            <a:spLocks noChangeShapeType="1"/>
          </p:cNvSpPr>
          <p:nvPr/>
        </p:nvSpPr>
        <p:spPr bwMode="auto">
          <a:xfrm>
            <a:off x="4773265" y="2985715"/>
            <a:ext cx="322263" cy="0"/>
          </a:xfrm>
          <a:prstGeom prst="line">
            <a:avLst/>
          </a:prstGeom>
          <a:noFill/>
          <a:ln w="9525">
            <a:solidFill>
              <a:schemeClr val="tx1"/>
            </a:solidFill>
            <a:round/>
            <a:headEnd/>
            <a:tailEnd type="triangle" w="med" len="med"/>
          </a:ln>
        </p:spPr>
        <p:txBody>
          <a:bodyPr/>
          <a:lstStyle/>
          <a:p>
            <a:endParaRPr lang="en-GB"/>
          </a:p>
        </p:txBody>
      </p:sp>
      <p:sp>
        <p:nvSpPr>
          <p:cNvPr id="74857" name="Line 105"/>
          <p:cNvSpPr>
            <a:spLocks noChangeShapeType="1"/>
          </p:cNvSpPr>
          <p:nvPr/>
        </p:nvSpPr>
        <p:spPr bwMode="auto">
          <a:xfrm>
            <a:off x="8259415" y="2987303"/>
            <a:ext cx="322263" cy="0"/>
          </a:xfrm>
          <a:prstGeom prst="line">
            <a:avLst/>
          </a:prstGeom>
          <a:noFill/>
          <a:ln w="9525">
            <a:solidFill>
              <a:schemeClr val="tx1"/>
            </a:solidFill>
            <a:round/>
            <a:headEnd type="triangle" w="med" len="med"/>
            <a:tailEnd/>
          </a:ln>
        </p:spPr>
        <p:txBody>
          <a:bodyPr/>
          <a:lstStyle/>
          <a:p>
            <a:endParaRPr lang="en-GB"/>
          </a:p>
        </p:txBody>
      </p:sp>
      <p:sp>
        <p:nvSpPr>
          <p:cNvPr id="9303" name="Line 106"/>
          <p:cNvSpPr>
            <a:spLocks noChangeShapeType="1"/>
          </p:cNvSpPr>
          <p:nvPr/>
        </p:nvSpPr>
        <p:spPr bwMode="auto">
          <a:xfrm>
            <a:off x="3600103" y="2676153"/>
            <a:ext cx="322262" cy="0"/>
          </a:xfrm>
          <a:prstGeom prst="line">
            <a:avLst/>
          </a:prstGeom>
          <a:noFill/>
          <a:ln w="9525">
            <a:solidFill>
              <a:schemeClr val="tx1"/>
            </a:solidFill>
            <a:round/>
            <a:headEnd/>
            <a:tailEnd type="triangle" w="med" len="med"/>
          </a:ln>
        </p:spPr>
        <p:txBody>
          <a:bodyPr/>
          <a:lstStyle/>
          <a:p>
            <a:endParaRPr lang="en-GB"/>
          </a:p>
        </p:txBody>
      </p:sp>
      <p:sp>
        <p:nvSpPr>
          <p:cNvPr id="74859" name="Line 107"/>
          <p:cNvSpPr>
            <a:spLocks noChangeShapeType="1"/>
          </p:cNvSpPr>
          <p:nvPr/>
        </p:nvSpPr>
        <p:spPr bwMode="auto">
          <a:xfrm>
            <a:off x="7086253" y="2677740"/>
            <a:ext cx="322262" cy="0"/>
          </a:xfrm>
          <a:prstGeom prst="line">
            <a:avLst/>
          </a:prstGeom>
          <a:noFill/>
          <a:ln w="9525">
            <a:solidFill>
              <a:schemeClr val="tx1"/>
            </a:solidFill>
            <a:round/>
            <a:headEnd type="triangle" w="med" len="med"/>
            <a:tailEnd/>
          </a:ln>
        </p:spPr>
        <p:txBody>
          <a:bodyPr/>
          <a:lstStyle/>
          <a:p>
            <a:endParaRPr lang="en-GB"/>
          </a:p>
        </p:txBody>
      </p:sp>
      <p:sp>
        <p:nvSpPr>
          <p:cNvPr id="9305" name="Line 108"/>
          <p:cNvSpPr>
            <a:spLocks noChangeShapeType="1"/>
          </p:cNvSpPr>
          <p:nvPr/>
        </p:nvSpPr>
        <p:spPr bwMode="auto">
          <a:xfrm>
            <a:off x="6440140" y="3396878"/>
            <a:ext cx="322263" cy="0"/>
          </a:xfrm>
          <a:prstGeom prst="line">
            <a:avLst/>
          </a:prstGeom>
          <a:noFill/>
          <a:ln w="9525">
            <a:solidFill>
              <a:schemeClr val="tx1"/>
            </a:solidFill>
            <a:round/>
            <a:headEnd/>
            <a:tailEnd type="triangle" w="med" len="med"/>
          </a:ln>
        </p:spPr>
        <p:txBody>
          <a:bodyPr/>
          <a:lstStyle/>
          <a:p>
            <a:endParaRPr lang="en-GB"/>
          </a:p>
        </p:txBody>
      </p:sp>
      <p:sp>
        <p:nvSpPr>
          <p:cNvPr id="9306" name="Line 109"/>
          <p:cNvSpPr>
            <a:spLocks noChangeShapeType="1"/>
          </p:cNvSpPr>
          <p:nvPr/>
        </p:nvSpPr>
        <p:spPr bwMode="auto">
          <a:xfrm>
            <a:off x="7021165" y="3398465"/>
            <a:ext cx="322263" cy="0"/>
          </a:xfrm>
          <a:prstGeom prst="line">
            <a:avLst/>
          </a:prstGeom>
          <a:noFill/>
          <a:ln w="9525">
            <a:solidFill>
              <a:schemeClr val="tx1"/>
            </a:solidFill>
            <a:round/>
            <a:headEnd type="triangle" w="med" len="med"/>
            <a:tailEnd/>
          </a:ln>
        </p:spPr>
        <p:txBody>
          <a:bodyPr/>
          <a:lstStyle/>
          <a:p>
            <a:endParaRPr lang="en-GB"/>
          </a:p>
        </p:txBody>
      </p:sp>
      <p:sp>
        <p:nvSpPr>
          <p:cNvPr id="9307" name="Line 110"/>
          <p:cNvSpPr>
            <a:spLocks noChangeShapeType="1"/>
          </p:cNvSpPr>
          <p:nvPr/>
        </p:nvSpPr>
        <p:spPr bwMode="auto">
          <a:xfrm>
            <a:off x="3354040" y="3598490"/>
            <a:ext cx="322263" cy="0"/>
          </a:xfrm>
          <a:prstGeom prst="line">
            <a:avLst/>
          </a:prstGeom>
          <a:noFill/>
          <a:ln w="9525">
            <a:solidFill>
              <a:schemeClr val="tx1"/>
            </a:solidFill>
            <a:round/>
            <a:headEnd/>
            <a:tailEnd type="triangle" w="med" len="med"/>
          </a:ln>
        </p:spPr>
        <p:txBody>
          <a:bodyPr/>
          <a:lstStyle/>
          <a:p>
            <a:endParaRPr lang="en-GB"/>
          </a:p>
        </p:txBody>
      </p:sp>
      <p:sp>
        <p:nvSpPr>
          <p:cNvPr id="9308" name="Line 111"/>
          <p:cNvSpPr>
            <a:spLocks noChangeShapeType="1"/>
          </p:cNvSpPr>
          <p:nvPr/>
        </p:nvSpPr>
        <p:spPr bwMode="auto">
          <a:xfrm>
            <a:off x="5622578" y="3698503"/>
            <a:ext cx="322262" cy="0"/>
          </a:xfrm>
          <a:prstGeom prst="line">
            <a:avLst/>
          </a:prstGeom>
          <a:noFill/>
          <a:ln w="9525">
            <a:solidFill>
              <a:schemeClr val="tx1"/>
            </a:solidFill>
            <a:round/>
            <a:headEnd/>
            <a:tailEnd type="triangle" w="med" len="med"/>
          </a:ln>
        </p:spPr>
        <p:txBody>
          <a:bodyPr/>
          <a:lstStyle/>
          <a:p>
            <a:endParaRPr lang="en-GB"/>
          </a:p>
        </p:txBody>
      </p:sp>
      <p:sp>
        <p:nvSpPr>
          <p:cNvPr id="9309" name="Line 112"/>
          <p:cNvSpPr>
            <a:spLocks noChangeShapeType="1"/>
          </p:cNvSpPr>
          <p:nvPr/>
        </p:nvSpPr>
        <p:spPr bwMode="auto">
          <a:xfrm>
            <a:off x="6203603" y="3700090"/>
            <a:ext cx="322262" cy="0"/>
          </a:xfrm>
          <a:prstGeom prst="line">
            <a:avLst/>
          </a:prstGeom>
          <a:noFill/>
          <a:ln w="9525">
            <a:solidFill>
              <a:schemeClr val="tx1"/>
            </a:solidFill>
            <a:round/>
            <a:headEnd type="triangle" w="med" len="med"/>
            <a:tailEnd/>
          </a:ln>
        </p:spPr>
        <p:txBody>
          <a:bodyPr/>
          <a:lstStyle/>
          <a:p>
            <a:endParaRPr lang="en-GB"/>
          </a:p>
        </p:txBody>
      </p:sp>
      <p:sp>
        <p:nvSpPr>
          <p:cNvPr id="9310" name="Line 113"/>
          <p:cNvSpPr>
            <a:spLocks noChangeShapeType="1"/>
          </p:cNvSpPr>
          <p:nvPr/>
        </p:nvSpPr>
        <p:spPr bwMode="auto">
          <a:xfrm>
            <a:off x="2526953" y="2785690"/>
            <a:ext cx="322262" cy="0"/>
          </a:xfrm>
          <a:prstGeom prst="line">
            <a:avLst/>
          </a:prstGeom>
          <a:noFill/>
          <a:ln w="9525">
            <a:solidFill>
              <a:schemeClr val="tx1"/>
            </a:solidFill>
            <a:round/>
            <a:headEnd/>
            <a:tailEnd type="triangle" w="med" len="med"/>
          </a:ln>
        </p:spPr>
        <p:txBody>
          <a:bodyPr/>
          <a:lstStyle/>
          <a:p>
            <a:endParaRPr lang="en-GB"/>
          </a:p>
        </p:txBody>
      </p:sp>
      <p:sp>
        <p:nvSpPr>
          <p:cNvPr id="9311" name="Line 114"/>
          <p:cNvSpPr>
            <a:spLocks noChangeShapeType="1"/>
          </p:cNvSpPr>
          <p:nvPr/>
        </p:nvSpPr>
        <p:spPr bwMode="auto">
          <a:xfrm>
            <a:off x="3107978" y="2787278"/>
            <a:ext cx="322262" cy="0"/>
          </a:xfrm>
          <a:prstGeom prst="line">
            <a:avLst/>
          </a:prstGeom>
          <a:noFill/>
          <a:ln w="9525">
            <a:solidFill>
              <a:schemeClr val="tx1"/>
            </a:solidFill>
            <a:round/>
            <a:headEnd type="triangle" w="med" len="med"/>
            <a:tailEnd/>
          </a:ln>
        </p:spPr>
        <p:txBody>
          <a:bodyPr/>
          <a:lstStyle/>
          <a:p>
            <a:endParaRPr lang="en-GB"/>
          </a:p>
        </p:txBody>
      </p:sp>
      <p:sp>
        <p:nvSpPr>
          <p:cNvPr id="9312" name="Line 115"/>
          <p:cNvSpPr>
            <a:spLocks noChangeShapeType="1"/>
          </p:cNvSpPr>
          <p:nvPr/>
        </p:nvSpPr>
        <p:spPr bwMode="auto">
          <a:xfrm>
            <a:off x="4689128" y="4109665"/>
            <a:ext cx="322262" cy="0"/>
          </a:xfrm>
          <a:prstGeom prst="line">
            <a:avLst/>
          </a:prstGeom>
          <a:noFill/>
          <a:ln w="9525">
            <a:solidFill>
              <a:schemeClr val="tx1"/>
            </a:solidFill>
            <a:round/>
            <a:headEnd/>
            <a:tailEnd type="triangle" w="med" len="med"/>
          </a:ln>
        </p:spPr>
        <p:txBody>
          <a:bodyPr/>
          <a:lstStyle/>
          <a:p>
            <a:endParaRPr lang="en-GB"/>
          </a:p>
        </p:txBody>
      </p:sp>
      <p:sp>
        <p:nvSpPr>
          <p:cNvPr id="9313" name="Line 116"/>
          <p:cNvSpPr>
            <a:spLocks noChangeShapeType="1"/>
          </p:cNvSpPr>
          <p:nvPr/>
        </p:nvSpPr>
        <p:spPr bwMode="auto">
          <a:xfrm>
            <a:off x="5270153" y="4111253"/>
            <a:ext cx="322262" cy="0"/>
          </a:xfrm>
          <a:prstGeom prst="line">
            <a:avLst/>
          </a:prstGeom>
          <a:noFill/>
          <a:ln w="9525">
            <a:solidFill>
              <a:schemeClr val="tx1"/>
            </a:solidFill>
            <a:round/>
            <a:headEnd type="triangle" w="med" len="med"/>
            <a:tailEnd/>
          </a:ln>
        </p:spPr>
        <p:txBody>
          <a:bodyPr/>
          <a:lstStyle/>
          <a:p>
            <a:endParaRPr lang="en-GB"/>
          </a:p>
        </p:txBody>
      </p:sp>
      <p:sp>
        <p:nvSpPr>
          <p:cNvPr id="9314" name="Line 118"/>
          <p:cNvSpPr>
            <a:spLocks noChangeShapeType="1"/>
          </p:cNvSpPr>
          <p:nvPr/>
        </p:nvSpPr>
        <p:spPr bwMode="auto">
          <a:xfrm>
            <a:off x="3871565" y="4158878"/>
            <a:ext cx="322263" cy="0"/>
          </a:xfrm>
          <a:prstGeom prst="line">
            <a:avLst/>
          </a:prstGeom>
          <a:noFill/>
          <a:ln w="9525">
            <a:solidFill>
              <a:schemeClr val="tx1"/>
            </a:solidFill>
            <a:round/>
            <a:headEnd type="triangle" w="med" len="med"/>
            <a:tailEnd/>
          </a:ln>
        </p:spPr>
        <p:txBody>
          <a:bodyPr/>
          <a:lstStyle/>
          <a:p>
            <a:endParaRPr lang="en-GB"/>
          </a:p>
        </p:txBody>
      </p:sp>
      <p:sp>
        <p:nvSpPr>
          <p:cNvPr id="9315" name="Line 119"/>
          <p:cNvSpPr>
            <a:spLocks noChangeShapeType="1"/>
          </p:cNvSpPr>
          <p:nvPr/>
        </p:nvSpPr>
        <p:spPr bwMode="auto">
          <a:xfrm>
            <a:off x="2274540" y="4917703"/>
            <a:ext cx="322263" cy="0"/>
          </a:xfrm>
          <a:prstGeom prst="line">
            <a:avLst/>
          </a:prstGeom>
          <a:noFill/>
          <a:ln w="9525">
            <a:solidFill>
              <a:schemeClr val="tx1"/>
            </a:solidFill>
            <a:round/>
            <a:headEnd/>
            <a:tailEnd type="triangle" w="med" len="med"/>
          </a:ln>
        </p:spPr>
        <p:txBody>
          <a:bodyPr/>
          <a:lstStyle/>
          <a:p>
            <a:endParaRPr lang="en-GB"/>
          </a:p>
        </p:txBody>
      </p:sp>
      <p:sp>
        <p:nvSpPr>
          <p:cNvPr id="9316" name="Line 120"/>
          <p:cNvSpPr>
            <a:spLocks noChangeShapeType="1"/>
          </p:cNvSpPr>
          <p:nvPr/>
        </p:nvSpPr>
        <p:spPr bwMode="auto">
          <a:xfrm>
            <a:off x="5760690" y="4919290"/>
            <a:ext cx="322263" cy="0"/>
          </a:xfrm>
          <a:prstGeom prst="line">
            <a:avLst/>
          </a:prstGeom>
          <a:noFill/>
          <a:ln w="9525">
            <a:solidFill>
              <a:schemeClr val="tx1"/>
            </a:solidFill>
            <a:round/>
            <a:headEnd type="triangle" w="med" len="med"/>
            <a:tailEnd/>
          </a:ln>
        </p:spPr>
        <p:txBody>
          <a:bodyPr/>
          <a:lstStyle/>
          <a:p>
            <a:endParaRPr lang="en-GB"/>
          </a:p>
        </p:txBody>
      </p:sp>
      <p:sp>
        <p:nvSpPr>
          <p:cNvPr id="9317" name="Line 121"/>
          <p:cNvSpPr>
            <a:spLocks noChangeShapeType="1"/>
          </p:cNvSpPr>
          <p:nvPr/>
        </p:nvSpPr>
        <p:spPr bwMode="auto">
          <a:xfrm>
            <a:off x="2288828" y="2895228"/>
            <a:ext cx="322262" cy="0"/>
          </a:xfrm>
          <a:prstGeom prst="line">
            <a:avLst/>
          </a:prstGeom>
          <a:noFill/>
          <a:ln w="9525">
            <a:solidFill>
              <a:schemeClr val="tx1"/>
            </a:solidFill>
            <a:round/>
            <a:headEnd/>
            <a:tailEnd type="triangle" w="med" len="med"/>
          </a:ln>
        </p:spPr>
        <p:txBody>
          <a:bodyPr/>
          <a:lstStyle/>
          <a:p>
            <a:endParaRPr lang="en-GB"/>
          </a:p>
        </p:txBody>
      </p:sp>
      <p:sp>
        <p:nvSpPr>
          <p:cNvPr id="9318" name="Line 122"/>
          <p:cNvSpPr>
            <a:spLocks noChangeShapeType="1"/>
          </p:cNvSpPr>
          <p:nvPr/>
        </p:nvSpPr>
        <p:spPr bwMode="auto">
          <a:xfrm>
            <a:off x="5774978" y="2896815"/>
            <a:ext cx="322262" cy="0"/>
          </a:xfrm>
          <a:prstGeom prst="line">
            <a:avLst/>
          </a:prstGeom>
          <a:noFill/>
          <a:ln w="9525">
            <a:solidFill>
              <a:schemeClr val="tx1"/>
            </a:solidFill>
            <a:round/>
            <a:headEnd type="triangle" w="med" len="med"/>
            <a:tailEnd/>
          </a:ln>
        </p:spPr>
        <p:txBody>
          <a:bodyPr/>
          <a:lstStyle/>
          <a:p>
            <a:endParaRPr lang="en-GB"/>
          </a:p>
        </p:txBody>
      </p:sp>
      <p:sp>
        <p:nvSpPr>
          <p:cNvPr id="9319" name="Line 123"/>
          <p:cNvSpPr>
            <a:spLocks noChangeShapeType="1"/>
          </p:cNvSpPr>
          <p:nvPr/>
        </p:nvSpPr>
        <p:spPr bwMode="auto">
          <a:xfrm>
            <a:off x="3293715" y="4477965"/>
            <a:ext cx="322263" cy="0"/>
          </a:xfrm>
          <a:prstGeom prst="line">
            <a:avLst/>
          </a:prstGeom>
          <a:noFill/>
          <a:ln w="9525">
            <a:solidFill>
              <a:schemeClr val="tx1"/>
            </a:solidFill>
            <a:round/>
            <a:headEnd/>
            <a:tailEnd type="triangle" w="med" len="med"/>
          </a:ln>
        </p:spPr>
        <p:txBody>
          <a:bodyPr/>
          <a:lstStyle/>
          <a:p>
            <a:endParaRPr lang="en-GB"/>
          </a:p>
        </p:txBody>
      </p:sp>
      <p:sp>
        <p:nvSpPr>
          <p:cNvPr id="9320" name="Line 124"/>
          <p:cNvSpPr>
            <a:spLocks noChangeShapeType="1"/>
          </p:cNvSpPr>
          <p:nvPr/>
        </p:nvSpPr>
        <p:spPr bwMode="auto">
          <a:xfrm>
            <a:off x="6779865" y="4479553"/>
            <a:ext cx="322263" cy="0"/>
          </a:xfrm>
          <a:prstGeom prst="line">
            <a:avLst/>
          </a:prstGeom>
          <a:noFill/>
          <a:ln w="9525">
            <a:solidFill>
              <a:schemeClr val="tx1"/>
            </a:solidFill>
            <a:round/>
            <a:headEnd type="triangle" w="med" len="med"/>
            <a:tailEnd/>
          </a:ln>
        </p:spPr>
        <p:txBody>
          <a:bodyPr/>
          <a:lstStyle/>
          <a:p>
            <a:endParaRPr lang="en-GB"/>
          </a:p>
        </p:txBody>
      </p:sp>
      <p:sp>
        <p:nvSpPr>
          <p:cNvPr id="9321" name="Line 125"/>
          <p:cNvSpPr>
            <a:spLocks noChangeShapeType="1"/>
          </p:cNvSpPr>
          <p:nvPr/>
        </p:nvSpPr>
        <p:spPr bwMode="auto">
          <a:xfrm>
            <a:off x="3546128" y="3522290"/>
            <a:ext cx="322262" cy="0"/>
          </a:xfrm>
          <a:prstGeom prst="line">
            <a:avLst/>
          </a:prstGeom>
          <a:noFill/>
          <a:ln w="9525">
            <a:solidFill>
              <a:schemeClr val="tx1"/>
            </a:solidFill>
            <a:round/>
            <a:headEnd/>
            <a:tailEnd type="triangle" w="med" len="med"/>
          </a:ln>
        </p:spPr>
        <p:txBody>
          <a:bodyPr/>
          <a:lstStyle/>
          <a:p>
            <a:endParaRPr lang="en-GB"/>
          </a:p>
        </p:txBody>
      </p:sp>
      <p:sp>
        <p:nvSpPr>
          <p:cNvPr id="9322" name="Line 126"/>
          <p:cNvSpPr>
            <a:spLocks noChangeShapeType="1"/>
          </p:cNvSpPr>
          <p:nvPr/>
        </p:nvSpPr>
        <p:spPr bwMode="auto">
          <a:xfrm>
            <a:off x="4127153" y="3523878"/>
            <a:ext cx="322262" cy="0"/>
          </a:xfrm>
          <a:prstGeom prst="line">
            <a:avLst/>
          </a:prstGeom>
          <a:noFill/>
          <a:ln w="9525">
            <a:solidFill>
              <a:schemeClr val="tx1"/>
            </a:solidFill>
            <a:round/>
            <a:headEnd type="triangle" w="med" len="med"/>
            <a:tailEnd/>
          </a:ln>
        </p:spPr>
        <p:txBody>
          <a:bodyPr/>
          <a:lstStyle/>
          <a:p>
            <a:endParaRPr lang="en-GB"/>
          </a:p>
        </p:txBody>
      </p:sp>
      <p:sp>
        <p:nvSpPr>
          <p:cNvPr id="9323" name="Line 127"/>
          <p:cNvSpPr>
            <a:spLocks noChangeShapeType="1"/>
          </p:cNvSpPr>
          <p:nvPr/>
        </p:nvSpPr>
        <p:spPr bwMode="auto">
          <a:xfrm>
            <a:off x="2352328" y="3831853"/>
            <a:ext cx="322262" cy="0"/>
          </a:xfrm>
          <a:prstGeom prst="line">
            <a:avLst/>
          </a:prstGeom>
          <a:noFill/>
          <a:ln w="9525">
            <a:solidFill>
              <a:schemeClr val="tx1"/>
            </a:solidFill>
            <a:round/>
            <a:headEnd/>
            <a:tailEnd type="triangle" w="med" len="med"/>
          </a:ln>
        </p:spPr>
        <p:txBody>
          <a:bodyPr/>
          <a:lstStyle/>
          <a:p>
            <a:endParaRPr lang="en-GB"/>
          </a:p>
        </p:txBody>
      </p:sp>
      <p:sp>
        <p:nvSpPr>
          <p:cNvPr id="74880" name="Line 128"/>
          <p:cNvSpPr>
            <a:spLocks noChangeShapeType="1"/>
          </p:cNvSpPr>
          <p:nvPr/>
        </p:nvSpPr>
        <p:spPr bwMode="auto">
          <a:xfrm>
            <a:off x="5838478" y="3833440"/>
            <a:ext cx="322262" cy="0"/>
          </a:xfrm>
          <a:prstGeom prst="line">
            <a:avLst/>
          </a:prstGeom>
          <a:noFill/>
          <a:ln w="9525">
            <a:solidFill>
              <a:schemeClr val="tx1"/>
            </a:solidFill>
            <a:round/>
            <a:headEnd type="triangle" w="med" len="med"/>
            <a:tailEnd/>
          </a:ln>
        </p:spPr>
        <p:txBody>
          <a:bodyPr/>
          <a:lstStyle/>
          <a:p>
            <a:endParaRPr lang="en-GB"/>
          </a:p>
        </p:txBody>
      </p:sp>
      <p:sp>
        <p:nvSpPr>
          <p:cNvPr id="9325" name="Line 129"/>
          <p:cNvSpPr>
            <a:spLocks noChangeShapeType="1"/>
          </p:cNvSpPr>
          <p:nvPr/>
        </p:nvSpPr>
        <p:spPr bwMode="auto">
          <a:xfrm>
            <a:off x="4709765" y="3544515"/>
            <a:ext cx="322263" cy="0"/>
          </a:xfrm>
          <a:prstGeom prst="line">
            <a:avLst/>
          </a:prstGeom>
          <a:noFill/>
          <a:ln w="9525">
            <a:solidFill>
              <a:schemeClr val="tx1"/>
            </a:solidFill>
            <a:round/>
            <a:headEnd/>
            <a:tailEnd type="triangle" w="med" len="med"/>
          </a:ln>
        </p:spPr>
        <p:txBody>
          <a:bodyPr/>
          <a:lstStyle/>
          <a:p>
            <a:endParaRPr lang="en-GB"/>
          </a:p>
        </p:txBody>
      </p:sp>
      <p:sp>
        <p:nvSpPr>
          <p:cNvPr id="74882" name="Line 130"/>
          <p:cNvSpPr>
            <a:spLocks noChangeShapeType="1"/>
          </p:cNvSpPr>
          <p:nvPr/>
        </p:nvSpPr>
        <p:spPr bwMode="auto">
          <a:xfrm>
            <a:off x="8195915" y="3546103"/>
            <a:ext cx="322263" cy="0"/>
          </a:xfrm>
          <a:prstGeom prst="line">
            <a:avLst/>
          </a:prstGeom>
          <a:noFill/>
          <a:ln w="9525">
            <a:solidFill>
              <a:schemeClr val="tx1"/>
            </a:solidFill>
            <a:round/>
            <a:headEnd type="triangle" w="med" len="med"/>
            <a:tailEnd/>
          </a:ln>
        </p:spPr>
        <p:txBody>
          <a:bodyPr/>
          <a:lstStyle/>
          <a:p>
            <a:endParaRPr lang="en-GB"/>
          </a:p>
        </p:txBody>
      </p:sp>
      <p:sp>
        <p:nvSpPr>
          <p:cNvPr id="9327" name="Line 132"/>
          <p:cNvSpPr>
            <a:spLocks noChangeShapeType="1"/>
          </p:cNvSpPr>
          <p:nvPr/>
        </p:nvSpPr>
        <p:spPr bwMode="auto">
          <a:xfrm>
            <a:off x="7022753" y="3236540"/>
            <a:ext cx="322262" cy="0"/>
          </a:xfrm>
          <a:prstGeom prst="line">
            <a:avLst/>
          </a:prstGeom>
          <a:noFill/>
          <a:ln w="9525">
            <a:solidFill>
              <a:schemeClr val="tx1"/>
            </a:solidFill>
            <a:round/>
            <a:headEnd type="triangle" w="med" len="med"/>
            <a:tailEnd/>
          </a:ln>
        </p:spPr>
        <p:txBody>
          <a:bodyPr/>
          <a:lstStyle/>
          <a:p>
            <a:endParaRPr lang="en-GB"/>
          </a:p>
        </p:txBody>
      </p:sp>
      <p:sp>
        <p:nvSpPr>
          <p:cNvPr id="9328" name="Line 134"/>
          <p:cNvSpPr>
            <a:spLocks noChangeShapeType="1"/>
          </p:cNvSpPr>
          <p:nvPr/>
        </p:nvSpPr>
        <p:spPr bwMode="auto">
          <a:xfrm>
            <a:off x="6957665" y="3957265"/>
            <a:ext cx="322263" cy="0"/>
          </a:xfrm>
          <a:prstGeom prst="line">
            <a:avLst/>
          </a:prstGeom>
          <a:noFill/>
          <a:ln w="9525">
            <a:solidFill>
              <a:schemeClr val="tx1"/>
            </a:solidFill>
            <a:round/>
            <a:headEnd type="triangle" w="med" len="med"/>
            <a:tailEnd/>
          </a:ln>
        </p:spPr>
        <p:txBody>
          <a:bodyPr/>
          <a:lstStyle/>
          <a:p>
            <a:endParaRPr lang="en-GB"/>
          </a:p>
        </p:txBody>
      </p:sp>
      <p:sp>
        <p:nvSpPr>
          <p:cNvPr id="9329" name="Line 135"/>
          <p:cNvSpPr>
            <a:spLocks noChangeShapeType="1"/>
          </p:cNvSpPr>
          <p:nvPr/>
        </p:nvSpPr>
        <p:spPr bwMode="auto">
          <a:xfrm>
            <a:off x="3290540" y="4185865"/>
            <a:ext cx="322263" cy="0"/>
          </a:xfrm>
          <a:prstGeom prst="line">
            <a:avLst/>
          </a:prstGeom>
          <a:noFill/>
          <a:ln w="9525">
            <a:solidFill>
              <a:schemeClr val="tx1"/>
            </a:solidFill>
            <a:round/>
            <a:headEnd/>
            <a:tailEnd type="triangle" w="med" len="med"/>
          </a:ln>
        </p:spPr>
        <p:txBody>
          <a:bodyPr/>
          <a:lstStyle/>
          <a:p>
            <a:endParaRPr lang="en-GB"/>
          </a:p>
        </p:txBody>
      </p:sp>
      <p:sp>
        <p:nvSpPr>
          <p:cNvPr id="9330" name="Line 136"/>
          <p:cNvSpPr>
            <a:spLocks noChangeShapeType="1"/>
          </p:cNvSpPr>
          <p:nvPr/>
        </p:nvSpPr>
        <p:spPr bwMode="auto">
          <a:xfrm>
            <a:off x="5559078" y="4257303"/>
            <a:ext cx="322262" cy="0"/>
          </a:xfrm>
          <a:prstGeom prst="line">
            <a:avLst/>
          </a:prstGeom>
          <a:noFill/>
          <a:ln w="9525">
            <a:solidFill>
              <a:schemeClr val="tx1"/>
            </a:solidFill>
            <a:round/>
            <a:headEnd/>
            <a:tailEnd type="triangle" w="med" len="med"/>
          </a:ln>
        </p:spPr>
        <p:txBody>
          <a:bodyPr/>
          <a:lstStyle/>
          <a:p>
            <a:endParaRPr lang="en-GB"/>
          </a:p>
        </p:txBody>
      </p:sp>
      <p:sp>
        <p:nvSpPr>
          <p:cNvPr id="9331" name="Line 137"/>
          <p:cNvSpPr>
            <a:spLocks noChangeShapeType="1"/>
          </p:cNvSpPr>
          <p:nvPr/>
        </p:nvSpPr>
        <p:spPr bwMode="auto">
          <a:xfrm>
            <a:off x="6140103" y="4258890"/>
            <a:ext cx="322262" cy="0"/>
          </a:xfrm>
          <a:prstGeom prst="line">
            <a:avLst/>
          </a:prstGeom>
          <a:noFill/>
          <a:ln w="9525">
            <a:solidFill>
              <a:schemeClr val="tx1"/>
            </a:solidFill>
            <a:round/>
            <a:headEnd type="triangle" w="med" len="med"/>
            <a:tailEnd/>
          </a:ln>
        </p:spPr>
        <p:txBody>
          <a:bodyPr/>
          <a:lstStyle/>
          <a:p>
            <a:endParaRPr lang="en-GB"/>
          </a:p>
        </p:txBody>
      </p:sp>
      <p:sp>
        <p:nvSpPr>
          <p:cNvPr id="74890" name="Line 138"/>
          <p:cNvSpPr>
            <a:spLocks noChangeShapeType="1"/>
          </p:cNvSpPr>
          <p:nvPr/>
        </p:nvSpPr>
        <p:spPr bwMode="auto">
          <a:xfrm>
            <a:off x="2463453" y="3344490"/>
            <a:ext cx="322262" cy="0"/>
          </a:xfrm>
          <a:prstGeom prst="line">
            <a:avLst/>
          </a:prstGeom>
          <a:noFill/>
          <a:ln w="9525">
            <a:solidFill>
              <a:schemeClr val="tx1"/>
            </a:solidFill>
            <a:round/>
            <a:headEnd/>
            <a:tailEnd type="triangle" w="med" len="med"/>
          </a:ln>
        </p:spPr>
        <p:txBody>
          <a:bodyPr/>
          <a:lstStyle/>
          <a:p>
            <a:endParaRPr lang="en-GB"/>
          </a:p>
        </p:txBody>
      </p:sp>
      <p:sp>
        <p:nvSpPr>
          <p:cNvPr id="9333" name="Line 139"/>
          <p:cNvSpPr>
            <a:spLocks noChangeShapeType="1"/>
          </p:cNvSpPr>
          <p:nvPr/>
        </p:nvSpPr>
        <p:spPr bwMode="auto">
          <a:xfrm>
            <a:off x="3044478" y="3346078"/>
            <a:ext cx="322262" cy="0"/>
          </a:xfrm>
          <a:prstGeom prst="line">
            <a:avLst/>
          </a:prstGeom>
          <a:noFill/>
          <a:ln w="9525">
            <a:solidFill>
              <a:schemeClr val="tx1"/>
            </a:solidFill>
            <a:round/>
            <a:headEnd type="triangle" w="med" len="med"/>
            <a:tailEnd/>
          </a:ln>
        </p:spPr>
        <p:txBody>
          <a:bodyPr/>
          <a:lstStyle/>
          <a:p>
            <a:endParaRPr lang="en-GB"/>
          </a:p>
        </p:txBody>
      </p:sp>
      <p:sp>
        <p:nvSpPr>
          <p:cNvPr id="9334" name="Line 140"/>
          <p:cNvSpPr>
            <a:spLocks noChangeShapeType="1"/>
          </p:cNvSpPr>
          <p:nvPr/>
        </p:nvSpPr>
        <p:spPr bwMode="auto">
          <a:xfrm>
            <a:off x="4625628" y="4668465"/>
            <a:ext cx="322262" cy="0"/>
          </a:xfrm>
          <a:prstGeom prst="line">
            <a:avLst/>
          </a:prstGeom>
          <a:noFill/>
          <a:ln w="9525">
            <a:solidFill>
              <a:schemeClr val="tx1"/>
            </a:solidFill>
            <a:round/>
            <a:headEnd/>
            <a:tailEnd type="triangle" w="med" len="med"/>
          </a:ln>
        </p:spPr>
        <p:txBody>
          <a:bodyPr/>
          <a:lstStyle/>
          <a:p>
            <a:endParaRPr lang="en-GB"/>
          </a:p>
        </p:txBody>
      </p:sp>
      <p:sp>
        <p:nvSpPr>
          <p:cNvPr id="9335" name="Line 141"/>
          <p:cNvSpPr>
            <a:spLocks noChangeShapeType="1"/>
          </p:cNvSpPr>
          <p:nvPr/>
        </p:nvSpPr>
        <p:spPr bwMode="auto">
          <a:xfrm>
            <a:off x="5206653" y="4670053"/>
            <a:ext cx="322262" cy="0"/>
          </a:xfrm>
          <a:prstGeom prst="line">
            <a:avLst/>
          </a:prstGeom>
          <a:noFill/>
          <a:ln w="9525">
            <a:solidFill>
              <a:schemeClr val="tx1"/>
            </a:solidFill>
            <a:round/>
            <a:headEnd type="triangle" w="med" len="med"/>
            <a:tailEnd/>
          </a:ln>
        </p:spPr>
        <p:txBody>
          <a:bodyPr/>
          <a:lstStyle/>
          <a:p>
            <a:endParaRPr lang="en-GB"/>
          </a:p>
        </p:txBody>
      </p:sp>
      <p:sp>
        <p:nvSpPr>
          <p:cNvPr id="9336" name="Line 143"/>
          <p:cNvSpPr>
            <a:spLocks noChangeShapeType="1"/>
          </p:cNvSpPr>
          <p:nvPr/>
        </p:nvSpPr>
        <p:spPr bwMode="auto">
          <a:xfrm>
            <a:off x="3706465" y="4412878"/>
            <a:ext cx="322263" cy="0"/>
          </a:xfrm>
          <a:prstGeom prst="line">
            <a:avLst/>
          </a:prstGeom>
          <a:noFill/>
          <a:ln w="9525">
            <a:solidFill>
              <a:schemeClr val="tx1"/>
            </a:solidFill>
            <a:round/>
            <a:headEnd type="triangle" w="med" len="med"/>
            <a:tailEnd/>
          </a:ln>
        </p:spPr>
        <p:txBody>
          <a:bodyPr/>
          <a:lstStyle/>
          <a:p>
            <a:endParaRPr lang="en-GB"/>
          </a:p>
        </p:txBody>
      </p:sp>
      <p:sp>
        <p:nvSpPr>
          <p:cNvPr id="74896" name="Line 144"/>
          <p:cNvSpPr>
            <a:spLocks noChangeShapeType="1"/>
          </p:cNvSpPr>
          <p:nvPr/>
        </p:nvSpPr>
        <p:spPr bwMode="auto">
          <a:xfrm>
            <a:off x="2109440" y="5171703"/>
            <a:ext cx="322263" cy="0"/>
          </a:xfrm>
          <a:prstGeom prst="line">
            <a:avLst/>
          </a:prstGeom>
          <a:noFill/>
          <a:ln w="9525">
            <a:solidFill>
              <a:schemeClr val="tx1"/>
            </a:solidFill>
            <a:round/>
            <a:headEnd/>
            <a:tailEnd type="triangle" w="med" len="med"/>
          </a:ln>
        </p:spPr>
        <p:txBody>
          <a:bodyPr/>
          <a:lstStyle/>
          <a:p>
            <a:endParaRPr lang="en-GB"/>
          </a:p>
        </p:txBody>
      </p:sp>
      <p:sp>
        <p:nvSpPr>
          <p:cNvPr id="74897" name="Line 145"/>
          <p:cNvSpPr>
            <a:spLocks noChangeShapeType="1"/>
          </p:cNvSpPr>
          <p:nvPr/>
        </p:nvSpPr>
        <p:spPr bwMode="auto">
          <a:xfrm>
            <a:off x="5595590" y="5173290"/>
            <a:ext cx="322263" cy="0"/>
          </a:xfrm>
          <a:prstGeom prst="line">
            <a:avLst/>
          </a:prstGeom>
          <a:noFill/>
          <a:ln w="9525">
            <a:solidFill>
              <a:schemeClr val="tx1"/>
            </a:solidFill>
            <a:round/>
            <a:headEnd type="triangle" w="med" len="med"/>
            <a:tailEnd/>
          </a:ln>
        </p:spPr>
        <p:txBody>
          <a:bodyPr/>
          <a:lstStyle/>
          <a:p>
            <a:endParaRPr lang="en-GB"/>
          </a:p>
        </p:txBody>
      </p:sp>
      <p:sp>
        <p:nvSpPr>
          <p:cNvPr id="74898" name="Line 146"/>
          <p:cNvSpPr>
            <a:spLocks noChangeShapeType="1"/>
          </p:cNvSpPr>
          <p:nvPr/>
        </p:nvSpPr>
        <p:spPr bwMode="auto">
          <a:xfrm>
            <a:off x="2123728" y="3149228"/>
            <a:ext cx="322262" cy="0"/>
          </a:xfrm>
          <a:prstGeom prst="line">
            <a:avLst/>
          </a:prstGeom>
          <a:noFill/>
          <a:ln w="9525">
            <a:solidFill>
              <a:schemeClr val="tx1"/>
            </a:solidFill>
            <a:round/>
            <a:headEnd/>
            <a:tailEnd type="triangle" w="med" len="med"/>
          </a:ln>
        </p:spPr>
        <p:txBody>
          <a:bodyPr/>
          <a:lstStyle/>
          <a:p>
            <a:endParaRPr lang="en-GB"/>
          </a:p>
        </p:txBody>
      </p:sp>
      <p:sp>
        <p:nvSpPr>
          <p:cNvPr id="74899" name="Line 147"/>
          <p:cNvSpPr>
            <a:spLocks noChangeShapeType="1"/>
          </p:cNvSpPr>
          <p:nvPr/>
        </p:nvSpPr>
        <p:spPr bwMode="auto">
          <a:xfrm>
            <a:off x="5609878" y="3150815"/>
            <a:ext cx="322262" cy="0"/>
          </a:xfrm>
          <a:prstGeom prst="line">
            <a:avLst/>
          </a:prstGeom>
          <a:noFill/>
          <a:ln w="9525">
            <a:solidFill>
              <a:schemeClr val="tx1"/>
            </a:solidFill>
            <a:round/>
            <a:headEnd type="triangle" w="med" len="med"/>
            <a:tailEnd/>
          </a:ln>
        </p:spPr>
        <p:txBody>
          <a:bodyPr/>
          <a:lstStyle/>
          <a:p>
            <a:endParaRPr lang="en-GB"/>
          </a:p>
        </p:txBody>
      </p:sp>
      <p:sp>
        <p:nvSpPr>
          <p:cNvPr id="9341" name="Line 148"/>
          <p:cNvSpPr>
            <a:spLocks noChangeShapeType="1"/>
          </p:cNvSpPr>
          <p:nvPr/>
        </p:nvSpPr>
        <p:spPr bwMode="auto">
          <a:xfrm>
            <a:off x="3128615" y="4731965"/>
            <a:ext cx="322263" cy="0"/>
          </a:xfrm>
          <a:prstGeom prst="line">
            <a:avLst/>
          </a:prstGeom>
          <a:noFill/>
          <a:ln w="9525">
            <a:solidFill>
              <a:schemeClr val="tx1"/>
            </a:solidFill>
            <a:round/>
            <a:headEnd/>
            <a:tailEnd type="triangle" w="med" len="med"/>
          </a:ln>
        </p:spPr>
        <p:txBody>
          <a:bodyPr/>
          <a:lstStyle/>
          <a:p>
            <a:endParaRPr lang="en-GB"/>
          </a:p>
        </p:txBody>
      </p:sp>
      <p:sp>
        <p:nvSpPr>
          <p:cNvPr id="9342" name="Line 149"/>
          <p:cNvSpPr>
            <a:spLocks noChangeShapeType="1"/>
          </p:cNvSpPr>
          <p:nvPr/>
        </p:nvSpPr>
        <p:spPr bwMode="auto">
          <a:xfrm>
            <a:off x="6614765" y="4733553"/>
            <a:ext cx="322263" cy="0"/>
          </a:xfrm>
          <a:prstGeom prst="line">
            <a:avLst/>
          </a:prstGeom>
          <a:noFill/>
          <a:ln w="9525">
            <a:solidFill>
              <a:schemeClr val="tx1"/>
            </a:solidFill>
            <a:round/>
            <a:headEnd type="triangle" w="med" len="med"/>
            <a:tailEnd/>
          </a:ln>
        </p:spPr>
        <p:txBody>
          <a:bodyPr/>
          <a:lstStyle/>
          <a:p>
            <a:endParaRPr lang="en-GB"/>
          </a:p>
        </p:txBody>
      </p:sp>
      <p:sp>
        <p:nvSpPr>
          <p:cNvPr id="74902" name="Line 150"/>
          <p:cNvSpPr>
            <a:spLocks noChangeShapeType="1"/>
          </p:cNvSpPr>
          <p:nvPr/>
        </p:nvSpPr>
        <p:spPr bwMode="auto">
          <a:xfrm>
            <a:off x="3381028" y="3776290"/>
            <a:ext cx="322262" cy="0"/>
          </a:xfrm>
          <a:prstGeom prst="line">
            <a:avLst/>
          </a:prstGeom>
          <a:noFill/>
          <a:ln w="9525">
            <a:solidFill>
              <a:schemeClr val="tx1"/>
            </a:solidFill>
            <a:round/>
            <a:headEnd/>
            <a:tailEnd type="triangle" w="med" len="med"/>
          </a:ln>
        </p:spPr>
        <p:txBody>
          <a:bodyPr/>
          <a:lstStyle/>
          <a:p>
            <a:endParaRPr lang="en-GB"/>
          </a:p>
        </p:txBody>
      </p:sp>
      <p:sp>
        <p:nvSpPr>
          <p:cNvPr id="9344" name="Line 151"/>
          <p:cNvSpPr>
            <a:spLocks noChangeShapeType="1"/>
          </p:cNvSpPr>
          <p:nvPr/>
        </p:nvSpPr>
        <p:spPr bwMode="auto">
          <a:xfrm>
            <a:off x="3962053" y="3777878"/>
            <a:ext cx="322262" cy="0"/>
          </a:xfrm>
          <a:prstGeom prst="line">
            <a:avLst/>
          </a:prstGeom>
          <a:noFill/>
          <a:ln w="9525">
            <a:solidFill>
              <a:schemeClr val="tx1"/>
            </a:solidFill>
            <a:round/>
            <a:headEnd type="triangle" w="med" len="med"/>
            <a:tailEnd/>
          </a:ln>
        </p:spPr>
        <p:txBody>
          <a:bodyPr/>
          <a:lstStyle/>
          <a:p>
            <a:endParaRPr lang="en-GB"/>
          </a:p>
        </p:txBody>
      </p:sp>
      <p:sp>
        <p:nvSpPr>
          <p:cNvPr id="9345" name="Line 152"/>
          <p:cNvSpPr>
            <a:spLocks noChangeShapeType="1"/>
          </p:cNvSpPr>
          <p:nvPr/>
        </p:nvSpPr>
        <p:spPr bwMode="auto">
          <a:xfrm>
            <a:off x="2187228" y="4085853"/>
            <a:ext cx="322262" cy="0"/>
          </a:xfrm>
          <a:prstGeom prst="line">
            <a:avLst/>
          </a:prstGeom>
          <a:noFill/>
          <a:ln w="9525">
            <a:solidFill>
              <a:schemeClr val="tx1"/>
            </a:solidFill>
            <a:round/>
            <a:headEnd/>
            <a:tailEnd type="triangle" w="med" len="med"/>
          </a:ln>
        </p:spPr>
        <p:txBody>
          <a:bodyPr/>
          <a:lstStyle/>
          <a:p>
            <a:endParaRPr lang="en-GB"/>
          </a:p>
        </p:txBody>
      </p:sp>
      <p:sp>
        <p:nvSpPr>
          <p:cNvPr id="9346" name="Line 153"/>
          <p:cNvSpPr>
            <a:spLocks noChangeShapeType="1"/>
          </p:cNvSpPr>
          <p:nvPr/>
        </p:nvSpPr>
        <p:spPr bwMode="auto">
          <a:xfrm>
            <a:off x="5673378" y="4087440"/>
            <a:ext cx="322262" cy="0"/>
          </a:xfrm>
          <a:prstGeom prst="line">
            <a:avLst/>
          </a:prstGeom>
          <a:noFill/>
          <a:ln w="9525">
            <a:solidFill>
              <a:schemeClr val="tx1"/>
            </a:solidFill>
            <a:round/>
            <a:headEnd type="triangle" w="med" len="med"/>
            <a:tailEnd/>
          </a:ln>
        </p:spPr>
        <p:txBody>
          <a:bodyPr/>
          <a:lstStyle/>
          <a:p>
            <a:endParaRPr lang="en-GB"/>
          </a:p>
        </p:txBody>
      </p:sp>
      <p:sp>
        <p:nvSpPr>
          <p:cNvPr id="9347" name="Line 154"/>
          <p:cNvSpPr>
            <a:spLocks noChangeShapeType="1"/>
          </p:cNvSpPr>
          <p:nvPr/>
        </p:nvSpPr>
        <p:spPr bwMode="auto">
          <a:xfrm>
            <a:off x="4544665" y="3798515"/>
            <a:ext cx="322263" cy="0"/>
          </a:xfrm>
          <a:prstGeom prst="line">
            <a:avLst/>
          </a:prstGeom>
          <a:noFill/>
          <a:ln w="9525">
            <a:solidFill>
              <a:schemeClr val="tx1"/>
            </a:solidFill>
            <a:round/>
            <a:headEnd/>
            <a:tailEnd type="triangle" w="med" len="med"/>
          </a:ln>
        </p:spPr>
        <p:txBody>
          <a:bodyPr/>
          <a:lstStyle/>
          <a:p>
            <a:endParaRPr lang="en-GB"/>
          </a:p>
        </p:txBody>
      </p:sp>
      <p:sp>
        <p:nvSpPr>
          <p:cNvPr id="74907" name="Line 155"/>
          <p:cNvSpPr>
            <a:spLocks noChangeShapeType="1"/>
          </p:cNvSpPr>
          <p:nvPr/>
        </p:nvSpPr>
        <p:spPr bwMode="auto">
          <a:xfrm>
            <a:off x="8030815" y="3800103"/>
            <a:ext cx="322263" cy="0"/>
          </a:xfrm>
          <a:prstGeom prst="line">
            <a:avLst/>
          </a:prstGeom>
          <a:noFill/>
          <a:ln w="9525">
            <a:solidFill>
              <a:schemeClr val="tx1"/>
            </a:solidFill>
            <a:round/>
            <a:headEnd type="triangle" w="med" len="med"/>
            <a:tailEnd/>
          </a:ln>
        </p:spPr>
        <p:txBody>
          <a:bodyPr/>
          <a:lstStyle/>
          <a:p>
            <a:endParaRPr lang="en-GB"/>
          </a:p>
        </p:txBody>
      </p:sp>
      <p:sp>
        <p:nvSpPr>
          <p:cNvPr id="9349" name="Line 156"/>
          <p:cNvSpPr>
            <a:spLocks noChangeShapeType="1"/>
          </p:cNvSpPr>
          <p:nvPr/>
        </p:nvSpPr>
        <p:spPr bwMode="auto">
          <a:xfrm>
            <a:off x="3371503" y="3488953"/>
            <a:ext cx="322262" cy="0"/>
          </a:xfrm>
          <a:prstGeom prst="line">
            <a:avLst/>
          </a:prstGeom>
          <a:noFill/>
          <a:ln w="9525">
            <a:solidFill>
              <a:schemeClr val="tx1"/>
            </a:solidFill>
            <a:round/>
            <a:headEnd/>
            <a:tailEnd type="triangle" w="med" len="med"/>
          </a:ln>
        </p:spPr>
        <p:txBody>
          <a:bodyPr/>
          <a:lstStyle/>
          <a:p>
            <a:endParaRPr lang="en-GB"/>
          </a:p>
        </p:txBody>
      </p:sp>
      <p:sp>
        <p:nvSpPr>
          <p:cNvPr id="9350" name="Line 157"/>
          <p:cNvSpPr>
            <a:spLocks noChangeShapeType="1"/>
          </p:cNvSpPr>
          <p:nvPr/>
        </p:nvSpPr>
        <p:spPr bwMode="auto">
          <a:xfrm>
            <a:off x="6857653" y="3490540"/>
            <a:ext cx="322262" cy="0"/>
          </a:xfrm>
          <a:prstGeom prst="line">
            <a:avLst/>
          </a:prstGeom>
          <a:noFill/>
          <a:ln w="9525">
            <a:solidFill>
              <a:schemeClr val="tx1"/>
            </a:solidFill>
            <a:round/>
            <a:headEnd type="triangle" w="med" len="med"/>
            <a:tailEnd/>
          </a:ln>
        </p:spPr>
        <p:txBody>
          <a:bodyPr/>
          <a:lstStyle/>
          <a:p>
            <a:endParaRPr lang="en-GB"/>
          </a:p>
        </p:txBody>
      </p:sp>
      <p:sp>
        <p:nvSpPr>
          <p:cNvPr id="9351" name="Line 158"/>
          <p:cNvSpPr>
            <a:spLocks noChangeShapeType="1"/>
          </p:cNvSpPr>
          <p:nvPr/>
        </p:nvSpPr>
        <p:spPr bwMode="auto">
          <a:xfrm>
            <a:off x="6211540" y="4209678"/>
            <a:ext cx="322263" cy="0"/>
          </a:xfrm>
          <a:prstGeom prst="line">
            <a:avLst/>
          </a:prstGeom>
          <a:noFill/>
          <a:ln w="9525">
            <a:solidFill>
              <a:schemeClr val="tx1"/>
            </a:solidFill>
            <a:round/>
            <a:headEnd/>
            <a:tailEnd type="triangle" w="med" len="med"/>
          </a:ln>
        </p:spPr>
        <p:txBody>
          <a:bodyPr/>
          <a:lstStyle/>
          <a:p>
            <a:endParaRPr lang="en-GB"/>
          </a:p>
        </p:txBody>
      </p:sp>
      <p:sp>
        <p:nvSpPr>
          <p:cNvPr id="9352" name="Line 159"/>
          <p:cNvSpPr>
            <a:spLocks noChangeShapeType="1"/>
          </p:cNvSpPr>
          <p:nvPr/>
        </p:nvSpPr>
        <p:spPr bwMode="auto">
          <a:xfrm>
            <a:off x="6792565" y="4211265"/>
            <a:ext cx="322263" cy="0"/>
          </a:xfrm>
          <a:prstGeom prst="line">
            <a:avLst/>
          </a:prstGeom>
          <a:noFill/>
          <a:ln w="9525">
            <a:solidFill>
              <a:schemeClr val="tx1"/>
            </a:solidFill>
            <a:round/>
            <a:headEnd type="triangle" w="med" len="med"/>
            <a:tailEnd/>
          </a:ln>
        </p:spPr>
        <p:txBody>
          <a:bodyPr/>
          <a:lstStyle/>
          <a:p>
            <a:endParaRPr lang="en-GB"/>
          </a:p>
        </p:txBody>
      </p:sp>
      <p:sp>
        <p:nvSpPr>
          <p:cNvPr id="9353" name="Line 160"/>
          <p:cNvSpPr>
            <a:spLocks noChangeShapeType="1"/>
          </p:cNvSpPr>
          <p:nvPr/>
        </p:nvSpPr>
        <p:spPr bwMode="auto">
          <a:xfrm>
            <a:off x="3125440" y="4411290"/>
            <a:ext cx="322263" cy="0"/>
          </a:xfrm>
          <a:prstGeom prst="line">
            <a:avLst/>
          </a:prstGeom>
          <a:noFill/>
          <a:ln w="9525">
            <a:solidFill>
              <a:schemeClr val="tx1"/>
            </a:solidFill>
            <a:round/>
            <a:headEnd/>
            <a:tailEnd type="triangle" w="med" len="med"/>
          </a:ln>
        </p:spPr>
        <p:txBody>
          <a:bodyPr/>
          <a:lstStyle/>
          <a:p>
            <a:endParaRPr lang="en-GB"/>
          </a:p>
        </p:txBody>
      </p:sp>
      <p:sp>
        <p:nvSpPr>
          <p:cNvPr id="9354" name="Line 161"/>
          <p:cNvSpPr>
            <a:spLocks noChangeShapeType="1"/>
          </p:cNvSpPr>
          <p:nvPr/>
        </p:nvSpPr>
        <p:spPr bwMode="auto">
          <a:xfrm>
            <a:off x="5393978" y="4511303"/>
            <a:ext cx="322262" cy="0"/>
          </a:xfrm>
          <a:prstGeom prst="line">
            <a:avLst/>
          </a:prstGeom>
          <a:noFill/>
          <a:ln w="9525">
            <a:solidFill>
              <a:schemeClr val="tx1"/>
            </a:solidFill>
            <a:round/>
            <a:headEnd/>
            <a:tailEnd type="triangle" w="med" len="med"/>
          </a:ln>
        </p:spPr>
        <p:txBody>
          <a:bodyPr/>
          <a:lstStyle/>
          <a:p>
            <a:endParaRPr lang="en-GB"/>
          </a:p>
        </p:txBody>
      </p:sp>
      <p:sp>
        <p:nvSpPr>
          <p:cNvPr id="9355" name="Line 162"/>
          <p:cNvSpPr>
            <a:spLocks noChangeShapeType="1"/>
          </p:cNvSpPr>
          <p:nvPr/>
        </p:nvSpPr>
        <p:spPr bwMode="auto">
          <a:xfrm>
            <a:off x="5975003" y="4512890"/>
            <a:ext cx="322262" cy="0"/>
          </a:xfrm>
          <a:prstGeom prst="line">
            <a:avLst/>
          </a:prstGeom>
          <a:noFill/>
          <a:ln w="9525">
            <a:solidFill>
              <a:schemeClr val="tx1"/>
            </a:solidFill>
            <a:round/>
            <a:headEnd type="triangle" w="med" len="med"/>
            <a:tailEnd/>
          </a:ln>
        </p:spPr>
        <p:txBody>
          <a:bodyPr/>
          <a:lstStyle/>
          <a:p>
            <a:endParaRPr lang="en-GB"/>
          </a:p>
        </p:txBody>
      </p:sp>
      <p:sp>
        <p:nvSpPr>
          <p:cNvPr id="9356" name="Line 163"/>
          <p:cNvSpPr>
            <a:spLocks noChangeShapeType="1"/>
          </p:cNvSpPr>
          <p:nvPr/>
        </p:nvSpPr>
        <p:spPr bwMode="auto">
          <a:xfrm>
            <a:off x="2298353" y="3598490"/>
            <a:ext cx="322262" cy="0"/>
          </a:xfrm>
          <a:prstGeom prst="line">
            <a:avLst/>
          </a:prstGeom>
          <a:noFill/>
          <a:ln w="9525">
            <a:solidFill>
              <a:schemeClr val="tx1"/>
            </a:solidFill>
            <a:round/>
            <a:headEnd/>
            <a:tailEnd type="triangle" w="med" len="med"/>
          </a:ln>
        </p:spPr>
        <p:txBody>
          <a:bodyPr/>
          <a:lstStyle/>
          <a:p>
            <a:endParaRPr lang="en-GB"/>
          </a:p>
        </p:txBody>
      </p:sp>
      <p:sp>
        <p:nvSpPr>
          <p:cNvPr id="9357" name="Line 164"/>
          <p:cNvSpPr>
            <a:spLocks noChangeShapeType="1"/>
          </p:cNvSpPr>
          <p:nvPr/>
        </p:nvSpPr>
        <p:spPr bwMode="auto">
          <a:xfrm>
            <a:off x="2879378" y="3600078"/>
            <a:ext cx="322262" cy="0"/>
          </a:xfrm>
          <a:prstGeom prst="line">
            <a:avLst/>
          </a:prstGeom>
          <a:noFill/>
          <a:ln w="9525">
            <a:solidFill>
              <a:schemeClr val="tx1"/>
            </a:solidFill>
            <a:round/>
            <a:headEnd type="triangle" w="med" len="med"/>
            <a:tailEnd/>
          </a:ln>
        </p:spPr>
        <p:txBody>
          <a:bodyPr/>
          <a:lstStyle/>
          <a:p>
            <a:endParaRPr lang="en-GB"/>
          </a:p>
        </p:txBody>
      </p:sp>
      <p:sp>
        <p:nvSpPr>
          <p:cNvPr id="9358" name="Line 165"/>
          <p:cNvSpPr>
            <a:spLocks noChangeShapeType="1"/>
          </p:cNvSpPr>
          <p:nvPr/>
        </p:nvSpPr>
        <p:spPr bwMode="auto">
          <a:xfrm>
            <a:off x="4460528" y="4922465"/>
            <a:ext cx="322262" cy="0"/>
          </a:xfrm>
          <a:prstGeom prst="line">
            <a:avLst/>
          </a:prstGeom>
          <a:noFill/>
          <a:ln w="9525">
            <a:solidFill>
              <a:schemeClr val="tx1"/>
            </a:solidFill>
            <a:round/>
            <a:headEnd/>
            <a:tailEnd type="triangle" w="med" len="med"/>
          </a:ln>
        </p:spPr>
        <p:txBody>
          <a:bodyPr/>
          <a:lstStyle/>
          <a:p>
            <a:endParaRPr lang="en-GB"/>
          </a:p>
        </p:txBody>
      </p:sp>
      <p:sp>
        <p:nvSpPr>
          <p:cNvPr id="9359" name="Line 166"/>
          <p:cNvSpPr>
            <a:spLocks noChangeShapeType="1"/>
          </p:cNvSpPr>
          <p:nvPr/>
        </p:nvSpPr>
        <p:spPr bwMode="auto">
          <a:xfrm>
            <a:off x="5041553" y="4924053"/>
            <a:ext cx="322262" cy="0"/>
          </a:xfrm>
          <a:prstGeom prst="line">
            <a:avLst/>
          </a:prstGeom>
          <a:noFill/>
          <a:ln w="9525">
            <a:solidFill>
              <a:schemeClr val="tx1"/>
            </a:solidFill>
            <a:round/>
            <a:headEnd type="triangle" w="med" len="med"/>
            <a:tailEnd/>
          </a:ln>
        </p:spPr>
        <p:txBody>
          <a:bodyPr/>
          <a:lstStyle/>
          <a:p>
            <a:endParaRPr lang="en-GB"/>
          </a:p>
        </p:txBody>
      </p:sp>
      <p:sp>
        <p:nvSpPr>
          <p:cNvPr id="9360" name="Line 168"/>
          <p:cNvSpPr>
            <a:spLocks noChangeShapeType="1"/>
          </p:cNvSpPr>
          <p:nvPr/>
        </p:nvSpPr>
        <p:spPr bwMode="auto">
          <a:xfrm>
            <a:off x="3503265" y="4679578"/>
            <a:ext cx="322263" cy="0"/>
          </a:xfrm>
          <a:prstGeom prst="line">
            <a:avLst/>
          </a:prstGeom>
          <a:noFill/>
          <a:ln w="9525">
            <a:solidFill>
              <a:schemeClr val="tx1"/>
            </a:solidFill>
            <a:round/>
            <a:headEnd type="triangle" w="med" len="med"/>
            <a:tailEnd/>
          </a:ln>
        </p:spPr>
        <p:txBody>
          <a:bodyPr/>
          <a:lstStyle/>
          <a:p>
            <a:endParaRPr lang="en-GB"/>
          </a:p>
        </p:txBody>
      </p:sp>
      <p:sp>
        <p:nvSpPr>
          <p:cNvPr id="74921" name="Line 169"/>
          <p:cNvSpPr>
            <a:spLocks noChangeShapeType="1"/>
          </p:cNvSpPr>
          <p:nvPr/>
        </p:nvSpPr>
        <p:spPr bwMode="auto">
          <a:xfrm>
            <a:off x="1906240" y="5438403"/>
            <a:ext cx="322263" cy="0"/>
          </a:xfrm>
          <a:prstGeom prst="line">
            <a:avLst/>
          </a:prstGeom>
          <a:noFill/>
          <a:ln w="9525">
            <a:solidFill>
              <a:schemeClr val="tx1"/>
            </a:solidFill>
            <a:round/>
            <a:headEnd/>
            <a:tailEnd type="triangle" w="med" len="med"/>
          </a:ln>
        </p:spPr>
        <p:txBody>
          <a:bodyPr/>
          <a:lstStyle/>
          <a:p>
            <a:endParaRPr lang="en-GB"/>
          </a:p>
        </p:txBody>
      </p:sp>
      <p:sp>
        <p:nvSpPr>
          <p:cNvPr id="74922" name="Line 170"/>
          <p:cNvSpPr>
            <a:spLocks noChangeShapeType="1"/>
          </p:cNvSpPr>
          <p:nvPr/>
        </p:nvSpPr>
        <p:spPr bwMode="auto">
          <a:xfrm>
            <a:off x="5392390" y="5439990"/>
            <a:ext cx="322263" cy="0"/>
          </a:xfrm>
          <a:prstGeom prst="line">
            <a:avLst/>
          </a:prstGeom>
          <a:noFill/>
          <a:ln w="9525">
            <a:solidFill>
              <a:schemeClr val="tx1"/>
            </a:solidFill>
            <a:round/>
            <a:headEnd type="triangle" w="med" len="med"/>
            <a:tailEnd/>
          </a:ln>
        </p:spPr>
        <p:txBody>
          <a:bodyPr/>
          <a:lstStyle/>
          <a:p>
            <a:endParaRPr lang="en-GB"/>
          </a:p>
        </p:txBody>
      </p:sp>
      <p:sp>
        <p:nvSpPr>
          <p:cNvPr id="9363" name="Line 171"/>
          <p:cNvSpPr>
            <a:spLocks noChangeShapeType="1"/>
          </p:cNvSpPr>
          <p:nvPr/>
        </p:nvSpPr>
        <p:spPr bwMode="auto">
          <a:xfrm>
            <a:off x="1920528" y="3415928"/>
            <a:ext cx="322262" cy="0"/>
          </a:xfrm>
          <a:prstGeom prst="line">
            <a:avLst/>
          </a:prstGeom>
          <a:noFill/>
          <a:ln w="9525">
            <a:solidFill>
              <a:schemeClr val="tx1"/>
            </a:solidFill>
            <a:round/>
            <a:headEnd/>
            <a:tailEnd type="triangle" w="med" len="med"/>
          </a:ln>
        </p:spPr>
        <p:txBody>
          <a:bodyPr/>
          <a:lstStyle/>
          <a:p>
            <a:endParaRPr lang="en-GB"/>
          </a:p>
        </p:txBody>
      </p:sp>
      <p:sp>
        <p:nvSpPr>
          <p:cNvPr id="9364" name="Line 172"/>
          <p:cNvSpPr>
            <a:spLocks noChangeShapeType="1"/>
          </p:cNvSpPr>
          <p:nvPr/>
        </p:nvSpPr>
        <p:spPr bwMode="auto">
          <a:xfrm>
            <a:off x="5406678" y="3417515"/>
            <a:ext cx="322262" cy="0"/>
          </a:xfrm>
          <a:prstGeom prst="line">
            <a:avLst/>
          </a:prstGeom>
          <a:noFill/>
          <a:ln w="9525">
            <a:solidFill>
              <a:schemeClr val="tx1"/>
            </a:solidFill>
            <a:round/>
            <a:headEnd type="triangle" w="med" len="med"/>
            <a:tailEnd/>
          </a:ln>
        </p:spPr>
        <p:txBody>
          <a:bodyPr/>
          <a:lstStyle/>
          <a:p>
            <a:endParaRPr lang="en-GB"/>
          </a:p>
        </p:txBody>
      </p:sp>
      <p:sp>
        <p:nvSpPr>
          <p:cNvPr id="9365" name="Line 173"/>
          <p:cNvSpPr>
            <a:spLocks noChangeShapeType="1"/>
          </p:cNvSpPr>
          <p:nvPr/>
        </p:nvSpPr>
        <p:spPr bwMode="auto">
          <a:xfrm>
            <a:off x="2925415" y="4998665"/>
            <a:ext cx="322263" cy="0"/>
          </a:xfrm>
          <a:prstGeom prst="line">
            <a:avLst/>
          </a:prstGeom>
          <a:noFill/>
          <a:ln w="9525">
            <a:solidFill>
              <a:schemeClr val="tx1"/>
            </a:solidFill>
            <a:round/>
            <a:headEnd/>
            <a:tailEnd type="triangle" w="med" len="med"/>
          </a:ln>
        </p:spPr>
        <p:txBody>
          <a:bodyPr/>
          <a:lstStyle/>
          <a:p>
            <a:endParaRPr lang="en-GB"/>
          </a:p>
        </p:txBody>
      </p:sp>
      <p:sp>
        <p:nvSpPr>
          <p:cNvPr id="9366" name="Line 174"/>
          <p:cNvSpPr>
            <a:spLocks noChangeShapeType="1"/>
          </p:cNvSpPr>
          <p:nvPr/>
        </p:nvSpPr>
        <p:spPr bwMode="auto">
          <a:xfrm>
            <a:off x="6411565" y="5000253"/>
            <a:ext cx="322263" cy="0"/>
          </a:xfrm>
          <a:prstGeom prst="line">
            <a:avLst/>
          </a:prstGeom>
          <a:noFill/>
          <a:ln w="9525">
            <a:solidFill>
              <a:schemeClr val="tx1"/>
            </a:solidFill>
            <a:round/>
            <a:headEnd type="triangle" w="med" len="med"/>
            <a:tailEnd/>
          </a:ln>
        </p:spPr>
        <p:txBody>
          <a:bodyPr/>
          <a:lstStyle/>
          <a:p>
            <a:endParaRPr lang="en-GB"/>
          </a:p>
        </p:txBody>
      </p:sp>
      <p:sp>
        <p:nvSpPr>
          <p:cNvPr id="74927" name="Line 175"/>
          <p:cNvSpPr>
            <a:spLocks noChangeShapeType="1"/>
          </p:cNvSpPr>
          <p:nvPr/>
        </p:nvSpPr>
        <p:spPr bwMode="auto">
          <a:xfrm>
            <a:off x="3177828" y="4042990"/>
            <a:ext cx="322262" cy="0"/>
          </a:xfrm>
          <a:prstGeom prst="line">
            <a:avLst/>
          </a:prstGeom>
          <a:noFill/>
          <a:ln w="9525">
            <a:solidFill>
              <a:schemeClr val="tx1"/>
            </a:solidFill>
            <a:round/>
            <a:headEnd/>
            <a:tailEnd type="triangle" w="med" len="med"/>
          </a:ln>
        </p:spPr>
        <p:txBody>
          <a:bodyPr/>
          <a:lstStyle/>
          <a:p>
            <a:endParaRPr lang="en-GB"/>
          </a:p>
        </p:txBody>
      </p:sp>
      <p:sp>
        <p:nvSpPr>
          <p:cNvPr id="9368" name="Line 176"/>
          <p:cNvSpPr>
            <a:spLocks noChangeShapeType="1"/>
          </p:cNvSpPr>
          <p:nvPr/>
        </p:nvSpPr>
        <p:spPr bwMode="auto">
          <a:xfrm>
            <a:off x="3758853" y="4044578"/>
            <a:ext cx="322262" cy="0"/>
          </a:xfrm>
          <a:prstGeom prst="line">
            <a:avLst/>
          </a:prstGeom>
          <a:noFill/>
          <a:ln w="9525">
            <a:solidFill>
              <a:schemeClr val="tx1"/>
            </a:solidFill>
            <a:round/>
            <a:headEnd type="triangle" w="med" len="med"/>
            <a:tailEnd/>
          </a:ln>
        </p:spPr>
        <p:txBody>
          <a:bodyPr/>
          <a:lstStyle/>
          <a:p>
            <a:endParaRPr lang="en-GB"/>
          </a:p>
        </p:txBody>
      </p:sp>
      <p:sp>
        <p:nvSpPr>
          <p:cNvPr id="74929" name="Line 177"/>
          <p:cNvSpPr>
            <a:spLocks noChangeShapeType="1"/>
          </p:cNvSpPr>
          <p:nvPr/>
        </p:nvSpPr>
        <p:spPr bwMode="auto">
          <a:xfrm>
            <a:off x="1984028" y="4352553"/>
            <a:ext cx="322262" cy="0"/>
          </a:xfrm>
          <a:prstGeom prst="line">
            <a:avLst/>
          </a:prstGeom>
          <a:noFill/>
          <a:ln w="9525">
            <a:solidFill>
              <a:schemeClr val="tx1"/>
            </a:solidFill>
            <a:round/>
            <a:headEnd/>
            <a:tailEnd type="triangle" w="med" len="med"/>
          </a:ln>
        </p:spPr>
        <p:txBody>
          <a:bodyPr/>
          <a:lstStyle/>
          <a:p>
            <a:endParaRPr lang="en-GB"/>
          </a:p>
        </p:txBody>
      </p:sp>
      <p:sp>
        <p:nvSpPr>
          <p:cNvPr id="74930" name="Line 178"/>
          <p:cNvSpPr>
            <a:spLocks noChangeShapeType="1"/>
          </p:cNvSpPr>
          <p:nvPr/>
        </p:nvSpPr>
        <p:spPr bwMode="auto">
          <a:xfrm>
            <a:off x="5470178" y="4354140"/>
            <a:ext cx="322262" cy="0"/>
          </a:xfrm>
          <a:prstGeom prst="line">
            <a:avLst/>
          </a:prstGeom>
          <a:noFill/>
          <a:ln w="9525">
            <a:solidFill>
              <a:schemeClr val="tx1"/>
            </a:solidFill>
            <a:round/>
            <a:headEnd type="triangle" w="med" len="med"/>
            <a:tailEnd/>
          </a:ln>
        </p:spPr>
        <p:txBody>
          <a:bodyPr/>
          <a:lstStyle/>
          <a:p>
            <a:endParaRPr lang="en-GB"/>
          </a:p>
        </p:txBody>
      </p:sp>
      <p:sp>
        <p:nvSpPr>
          <p:cNvPr id="9371" name="Line 179"/>
          <p:cNvSpPr>
            <a:spLocks noChangeShapeType="1"/>
          </p:cNvSpPr>
          <p:nvPr/>
        </p:nvSpPr>
        <p:spPr bwMode="auto">
          <a:xfrm>
            <a:off x="4341465" y="4065215"/>
            <a:ext cx="322263" cy="0"/>
          </a:xfrm>
          <a:prstGeom prst="line">
            <a:avLst/>
          </a:prstGeom>
          <a:noFill/>
          <a:ln w="9525">
            <a:solidFill>
              <a:schemeClr val="tx1"/>
            </a:solidFill>
            <a:round/>
            <a:headEnd/>
            <a:tailEnd type="triangle" w="med" len="med"/>
          </a:ln>
        </p:spPr>
        <p:txBody>
          <a:bodyPr/>
          <a:lstStyle/>
          <a:p>
            <a:endParaRPr lang="en-GB"/>
          </a:p>
        </p:txBody>
      </p:sp>
      <p:sp>
        <p:nvSpPr>
          <p:cNvPr id="74932" name="Line 180"/>
          <p:cNvSpPr>
            <a:spLocks noChangeShapeType="1"/>
          </p:cNvSpPr>
          <p:nvPr/>
        </p:nvSpPr>
        <p:spPr bwMode="auto">
          <a:xfrm>
            <a:off x="7827615" y="4066803"/>
            <a:ext cx="322263" cy="0"/>
          </a:xfrm>
          <a:prstGeom prst="line">
            <a:avLst/>
          </a:prstGeom>
          <a:noFill/>
          <a:ln w="9525">
            <a:solidFill>
              <a:schemeClr val="tx1"/>
            </a:solidFill>
            <a:round/>
            <a:headEnd type="triangle" w="med" len="med"/>
            <a:tailEnd/>
          </a:ln>
        </p:spPr>
        <p:txBody>
          <a:bodyPr/>
          <a:lstStyle/>
          <a:p>
            <a:endParaRPr lang="en-GB"/>
          </a:p>
        </p:txBody>
      </p:sp>
      <p:sp>
        <p:nvSpPr>
          <p:cNvPr id="9373" name="Line 181"/>
          <p:cNvSpPr>
            <a:spLocks noChangeShapeType="1"/>
          </p:cNvSpPr>
          <p:nvPr/>
        </p:nvSpPr>
        <p:spPr bwMode="auto">
          <a:xfrm>
            <a:off x="3168303" y="3755653"/>
            <a:ext cx="322262" cy="0"/>
          </a:xfrm>
          <a:prstGeom prst="line">
            <a:avLst/>
          </a:prstGeom>
          <a:noFill/>
          <a:ln w="9525">
            <a:solidFill>
              <a:schemeClr val="tx1"/>
            </a:solidFill>
            <a:round/>
            <a:headEnd/>
            <a:tailEnd type="triangle" w="med" len="med"/>
          </a:ln>
        </p:spPr>
        <p:txBody>
          <a:bodyPr/>
          <a:lstStyle/>
          <a:p>
            <a:endParaRPr lang="en-GB"/>
          </a:p>
        </p:txBody>
      </p:sp>
      <p:sp>
        <p:nvSpPr>
          <p:cNvPr id="9374" name="Line 182"/>
          <p:cNvSpPr>
            <a:spLocks noChangeShapeType="1"/>
          </p:cNvSpPr>
          <p:nvPr/>
        </p:nvSpPr>
        <p:spPr bwMode="auto">
          <a:xfrm>
            <a:off x="6654453" y="3757240"/>
            <a:ext cx="322262" cy="0"/>
          </a:xfrm>
          <a:prstGeom prst="line">
            <a:avLst/>
          </a:prstGeom>
          <a:noFill/>
          <a:ln w="9525">
            <a:solidFill>
              <a:schemeClr val="tx1"/>
            </a:solidFill>
            <a:round/>
            <a:headEnd type="triangle" w="med" len="med"/>
            <a:tailEnd/>
          </a:ln>
        </p:spPr>
        <p:txBody>
          <a:bodyPr/>
          <a:lstStyle/>
          <a:p>
            <a:endParaRPr lang="en-GB"/>
          </a:p>
        </p:txBody>
      </p:sp>
      <p:sp>
        <p:nvSpPr>
          <p:cNvPr id="9375" name="Line 183"/>
          <p:cNvSpPr>
            <a:spLocks noChangeShapeType="1"/>
          </p:cNvSpPr>
          <p:nvPr/>
        </p:nvSpPr>
        <p:spPr bwMode="auto">
          <a:xfrm>
            <a:off x="6008340" y="4476378"/>
            <a:ext cx="322263" cy="0"/>
          </a:xfrm>
          <a:prstGeom prst="line">
            <a:avLst/>
          </a:prstGeom>
          <a:noFill/>
          <a:ln w="9525">
            <a:solidFill>
              <a:schemeClr val="tx1"/>
            </a:solidFill>
            <a:round/>
            <a:headEnd/>
            <a:tailEnd type="triangle" w="med" len="med"/>
          </a:ln>
        </p:spPr>
        <p:txBody>
          <a:bodyPr/>
          <a:lstStyle/>
          <a:p>
            <a:endParaRPr lang="en-GB"/>
          </a:p>
        </p:txBody>
      </p:sp>
      <p:sp>
        <p:nvSpPr>
          <p:cNvPr id="9376" name="Line 184"/>
          <p:cNvSpPr>
            <a:spLocks noChangeShapeType="1"/>
          </p:cNvSpPr>
          <p:nvPr/>
        </p:nvSpPr>
        <p:spPr bwMode="auto">
          <a:xfrm>
            <a:off x="6589365" y="4477965"/>
            <a:ext cx="322263" cy="0"/>
          </a:xfrm>
          <a:prstGeom prst="line">
            <a:avLst/>
          </a:prstGeom>
          <a:noFill/>
          <a:ln w="9525">
            <a:solidFill>
              <a:schemeClr val="tx1"/>
            </a:solidFill>
            <a:round/>
            <a:headEnd type="triangle" w="med" len="med"/>
            <a:tailEnd/>
          </a:ln>
        </p:spPr>
        <p:txBody>
          <a:bodyPr/>
          <a:lstStyle/>
          <a:p>
            <a:endParaRPr lang="en-GB"/>
          </a:p>
        </p:txBody>
      </p:sp>
      <p:sp>
        <p:nvSpPr>
          <p:cNvPr id="9377" name="Line 185"/>
          <p:cNvSpPr>
            <a:spLocks noChangeShapeType="1"/>
          </p:cNvSpPr>
          <p:nvPr/>
        </p:nvSpPr>
        <p:spPr bwMode="auto">
          <a:xfrm>
            <a:off x="2922240" y="4677990"/>
            <a:ext cx="322263" cy="0"/>
          </a:xfrm>
          <a:prstGeom prst="line">
            <a:avLst/>
          </a:prstGeom>
          <a:noFill/>
          <a:ln w="9525">
            <a:solidFill>
              <a:schemeClr val="tx1"/>
            </a:solidFill>
            <a:round/>
            <a:headEnd/>
            <a:tailEnd type="triangle" w="med" len="med"/>
          </a:ln>
        </p:spPr>
        <p:txBody>
          <a:bodyPr/>
          <a:lstStyle/>
          <a:p>
            <a:endParaRPr lang="en-GB"/>
          </a:p>
        </p:txBody>
      </p:sp>
      <p:sp>
        <p:nvSpPr>
          <p:cNvPr id="9378" name="Line 186"/>
          <p:cNvSpPr>
            <a:spLocks noChangeShapeType="1"/>
          </p:cNvSpPr>
          <p:nvPr/>
        </p:nvSpPr>
        <p:spPr bwMode="auto">
          <a:xfrm>
            <a:off x="5190778" y="4778003"/>
            <a:ext cx="322262" cy="0"/>
          </a:xfrm>
          <a:prstGeom prst="line">
            <a:avLst/>
          </a:prstGeom>
          <a:noFill/>
          <a:ln w="9525">
            <a:solidFill>
              <a:schemeClr val="tx1"/>
            </a:solidFill>
            <a:round/>
            <a:headEnd/>
            <a:tailEnd type="triangle" w="med" len="med"/>
          </a:ln>
        </p:spPr>
        <p:txBody>
          <a:bodyPr/>
          <a:lstStyle/>
          <a:p>
            <a:endParaRPr lang="en-GB"/>
          </a:p>
        </p:txBody>
      </p:sp>
      <p:sp>
        <p:nvSpPr>
          <p:cNvPr id="9379" name="Line 187"/>
          <p:cNvSpPr>
            <a:spLocks noChangeShapeType="1"/>
          </p:cNvSpPr>
          <p:nvPr/>
        </p:nvSpPr>
        <p:spPr bwMode="auto">
          <a:xfrm>
            <a:off x="5771803" y="4779590"/>
            <a:ext cx="322262" cy="0"/>
          </a:xfrm>
          <a:prstGeom prst="line">
            <a:avLst/>
          </a:prstGeom>
          <a:noFill/>
          <a:ln w="9525">
            <a:solidFill>
              <a:schemeClr val="tx1"/>
            </a:solidFill>
            <a:round/>
            <a:headEnd type="triangle" w="med" len="med"/>
            <a:tailEnd/>
          </a:ln>
        </p:spPr>
        <p:txBody>
          <a:bodyPr/>
          <a:lstStyle/>
          <a:p>
            <a:endParaRPr lang="en-GB"/>
          </a:p>
        </p:txBody>
      </p:sp>
      <p:sp>
        <p:nvSpPr>
          <p:cNvPr id="74940" name="Line 188"/>
          <p:cNvSpPr>
            <a:spLocks noChangeShapeType="1"/>
          </p:cNvSpPr>
          <p:nvPr/>
        </p:nvSpPr>
        <p:spPr bwMode="auto">
          <a:xfrm>
            <a:off x="2095153" y="3865190"/>
            <a:ext cx="322262" cy="0"/>
          </a:xfrm>
          <a:prstGeom prst="line">
            <a:avLst/>
          </a:prstGeom>
          <a:noFill/>
          <a:ln w="9525">
            <a:solidFill>
              <a:schemeClr val="tx1"/>
            </a:solidFill>
            <a:round/>
            <a:headEnd/>
            <a:tailEnd type="triangle" w="med" len="med"/>
          </a:ln>
        </p:spPr>
        <p:txBody>
          <a:bodyPr/>
          <a:lstStyle/>
          <a:p>
            <a:endParaRPr lang="en-GB"/>
          </a:p>
        </p:txBody>
      </p:sp>
      <p:sp>
        <p:nvSpPr>
          <p:cNvPr id="9381" name="Line 189"/>
          <p:cNvSpPr>
            <a:spLocks noChangeShapeType="1"/>
          </p:cNvSpPr>
          <p:nvPr/>
        </p:nvSpPr>
        <p:spPr bwMode="auto">
          <a:xfrm>
            <a:off x="2676178" y="3866778"/>
            <a:ext cx="322262" cy="0"/>
          </a:xfrm>
          <a:prstGeom prst="line">
            <a:avLst/>
          </a:prstGeom>
          <a:noFill/>
          <a:ln w="9525">
            <a:solidFill>
              <a:schemeClr val="tx1"/>
            </a:solidFill>
            <a:round/>
            <a:headEnd type="triangle" w="med" len="med"/>
            <a:tailEnd/>
          </a:ln>
        </p:spPr>
        <p:txBody>
          <a:bodyPr/>
          <a:lstStyle/>
          <a:p>
            <a:endParaRPr lang="en-GB"/>
          </a:p>
        </p:txBody>
      </p:sp>
      <p:sp>
        <p:nvSpPr>
          <p:cNvPr id="9382" name="Line 190"/>
          <p:cNvSpPr>
            <a:spLocks noChangeShapeType="1"/>
          </p:cNvSpPr>
          <p:nvPr/>
        </p:nvSpPr>
        <p:spPr bwMode="auto">
          <a:xfrm>
            <a:off x="4257328" y="5189165"/>
            <a:ext cx="322262" cy="0"/>
          </a:xfrm>
          <a:prstGeom prst="line">
            <a:avLst/>
          </a:prstGeom>
          <a:noFill/>
          <a:ln w="9525">
            <a:solidFill>
              <a:schemeClr val="tx1"/>
            </a:solidFill>
            <a:round/>
            <a:headEnd/>
            <a:tailEnd type="triangle" w="med" len="med"/>
          </a:ln>
        </p:spPr>
        <p:txBody>
          <a:bodyPr/>
          <a:lstStyle/>
          <a:p>
            <a:endParaRPr lang="en-GB"/>
          </a:p>
        </p:txBody>
      </p:sp>
      <p:sp>
        <p:nvSpPr>
          <p:cNvPr id="74943" name="Line 191"/>
          <p:cNvSpPr>
            <a:spLocks noChangeShapeType="1"/>
          </p:cNvSpPr>
          <p:nvPr/>
        </p:nvSpPr>
        <p:spPr bwMode="auto">
          <a:xfrm>
            <a:off x="4838353" y="5190753"/>
            <a:ext cx="322262" cy="0"/>
          </a:xfrm>
          <a:prstGeom prst="line">
            <a:avLst/>
          </a:prstGeom>
          <a:noFill/>
          <a:ln w="9525">
            <a:solidFill>
              <a:schemeClr val="tx1"/>
            </a:solidFill>
            <a:round/>
            <a:headEnd type="triangle" w="med" len="med"/>
            <a:tailEnd/>
          </a:ln>
        </p:spPr>
        <p:txBody>
          <a:bodyPr/>
          <a:lstStyle/>
          <a:p>
            <a:endParaRPr lang="en-GB"/>
          </a:p>
        </p:txBody>
      </p:sp>
      <p:sp>
        <p:nvSpPr>
          <p:cNvPr id="9384" name="Rectangle 192"/>
          <p:cNvSpPr>
            <a:spLocks noChangeArrowheads="1"/>
          </p:cNvSpPr>
          <p:nvPr/>
        </p:nvSpPr>
        <p:spPr bwMode="auto">
          <a:xfrm>
            <a:off x="395288" y="933450"/>
            <a:ext cx="8229600" cy="1960563"/>
          </a:xfrm>
          <a:prstGeom prst="rect">
            <a:avLst/>
          </a:prstGeom>
          <a:noFill/>
          <a:ln w="9525">
            <a:noFill/>
            <a:miter lim="800000"/>
            <a:headEnd/>
            <a:tailEnd/>
          </a:ln>
        </p:spPr>
        <p:txBody>
          <a:bodyPr/>
          <a:lstStyle/>
          <a:p>
            <a:pPr marL="533400" indent="-533400" eaLnBrk="0" hangingPunct="0">
              <a:spcBef>
                <a:spcPct val="20000"/>
              </a:spcBef>
              <a:buClr>
                <a:srgbClr val="9DADC6"/>
              </a:buClr>
              <a:buFontTx/>
              <a:buAutoNum type="arabicPeriod"/>
            </a:pPr>
            <a:r>
              <a:rPr lang="en-GB" sz="2800" dirty="0">
                <a:latin typeface="Arial" charset="0"/>
              </a:rPr>
              <a:t>Sequence DNA fragments from each end</a:t>
            </a:r>
          </a:p>
          <a:p>
            <a:pPr marL="533400" indent="-533400" eaLnBrk="0" hangingPunct="0">
              <a:spcBef>
                <a:spcPct val="20000"/>
              </a:spcBef>
              <a:buClr>
                <a:srgbClr val="9DADC6"/>
              </a:buClr>
              <a:buFontTx/>
              <a:buAutoNum type="arabicPeriod"/>
            </a:pPr>
            <a:r>
              <a:rPr lang="en-GB" sz="2800" dirty="0">
                <a:latin typeface="Arial" charset="0"/>
              </a:rPr>
              <a:t>Reads </a:t>
            </a:r>
            <a:r>
              <a:rPr lang="en-GB" sz="2800" dirty="0" smtClean="0">
                <a:latin typeface="Arial" charset="0"/>
              </a:rPr>
              <a:t>aligned </a:t>
            </a:r>
            <a:r>
              <a:rPr lang="en-GB" sz="2800" dirty="0">
                <a:latin typeface="Arial" charset="0"/>
              </a:rPr>
              <a:t>to generate </a:t>
            </a:r>
            <a:r>
              <a:rPr lang="en-GB" sz="2800" dirty="0" err="1">
                <a:latin typeface="Arial" charset="0"/>
              </a:rPr>
              <a:t>contigs</a:t>
            </a:r>
            <a:endParaRPr lang="en-GB" sz="2800" dirty="0">
              <a:latin typeface="Arial" charset="0"/>
            </a:endParaRPr>
          </a:p>
        </p:txBody>
      </p:sp>
      <p:pic>
        <p:nvPicPr>
          <p:cNvPr id="9385" name="Picture 10"/>
          <p:cNvPicPr>
            <a:picLocks noChangeAspect="1" noChangeArrowheads="1"/>
          </p:cNvPicPr>
          <p:nvPr/>
        </p:nvPicPr>
        <p:blipFill>
          <a:blip r:embed="rId2" cstate="print"/>
          <a:srcRect/>
          <a:stretch>
            <a:fillRect/>
          </a:stretch>
        </p:blipFill>
        <p:spPr bwMode="auto">
          <a:xfrm>
            <a:off x="0" y="5877272"/>
            <a:ext cx="9144000" cy="12446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grpId="0" nodeType="withEffect">
                                  <p:stCondLst>
                                    <p:cond delay="0"/>
                                  </p:stCondLst>
                                  <p:childTnLst>
                                    <p:animMotion origin="layout" path="M -0.00625 -0.00139 L -0.1757 0.20541 " pathEditMode="relative" ptsTypes="AA">
                                      <p:cBhvr>
                                        <p:cTn id="6" dur="2000" fill="hold"/>
                                        <p:tgtEl>
                                          <p:spTgt spid="74831"/>
                                        </p:tgtEl>
                                        <p:attrNameLst>
                                          <p:attrName>ppt_x</p:attrName>
                                          <p:attrName>ppt_y</p:attrName>
                                        </p:attrNameLst>
                                      </p:cBhvr>
                                    </p:animMotion>
                                  </p:childTnLst>
                                </p:cTn>
                              </p:par>
                              <p:par>
                                <p:cTn id="7" presetID="63" presetClass="path" presetSubtype="0" accel="50000" decel="50000" fill="hold" nodeType="withEffect">
                                  <p:stCondLst>
                                    <p:cond delay="0"/>
                                  </p:stCondLst>
                                  <p:childTnLst>
                                    <p:animMotion origin="layout" path="M 0 0  L 0.25 0  E" pathEditMode="relative" ptsTypes="">
                                      <p:cBhvr>
                                        <p:cTn id="8" dur="2000" fill="hold"/>
                                        <p:tgtEl>
                                          <p:spTgt spid="74833"/>
                                        </p:tgtEl>
                                        <p:attrNameLst>
                                          <p:attrName>ppt_x</p:attrName>
                                          <p:attrName>ppt_y</p:attrName>
                                        </p:attrNameLst>
                                      </p:cBhvr>
                                    </p:animMotion>
                                  </p:childTnLst>
                                </p:cTn>
                              </p:par>
                              <p:par>
                                <p:cTn id="9" presetID="0" presetClass="path" presetSubtype="0" accel="50000" decel="50000" fill="hold" nodeType="withEffect">
                                  <p:stCondLst>
                                    <p:cond delay="0"/>
                                  </p:stCondLst>
                                  <p:childTnLst>
                                    <p:animMotion origin="layout" path="M -0.02396 0.00857 L -0.11806 -0.0414 " pathEditMode="relative" ptsTypes="AA">
                                      <p:cBhvr>
                                        <p:cTn id="10" dur="2000" fill="hold"/>
                                        <p:tgtEl>
                                          <p:spTgt spid="74899"/>
                                        </p:tgtEl>
                                        <p:attrNameLst>
                                          <p:attrName>ppt_x</p:attrName>
                                          <p:attrName>ppt_y</p:attrName>
                                        </p:attrNameLst>
                                      </p:cBhvr>
                                    </p:animMotion>
                                  </p:childTnLst>
                                </p:cTn>
                              </p:par>
                              <p:par>
                                <p:cTn id="11" presetID="0" presetClass="path" presetSubtype="0" accel="50000" decel="50000" fill="hold" nodeType="withEffect">
                                  <p:stCondLst>
                                    <p:cond delay="0"/>
                                  </p:stCondLst>
                                  <p:childTnLst>
                                    <p:animMotion origin="layout" path="M -0.00087 -0.00115 L 0.2309 0.08351 " pathEditMode="relative" ptsTypes="AA">
                                      <p:cBhvr>
                                        <p:cTn id="12" dur="2000" fill="hold"/>
                                        <p:tgtEl>
                                          <p:spTgt spid="74890"/>
                                        </p:tgtEl>
                                        <p:attrNameLst>
                                          <p:attrName>ppt_x</p:attrName>
                                          <p:attrName>ppt_y</p:attrName>
                                        </p:attrNameLst>
                                      </p:cBhvr>
                                    </p:animMotion>
                                  </p:childTnLst>
                                </p:cTn>
                              </p:par>
                              <p:par>
                                <p:cTn id="13" presetID="63" presetClass="path" presetSubtype="0" accel="50000" decel="50000" fill="hold" nodeType="withEffect">
                                  <p:stCondLst>
                                    <p:cond delay="0"/>
                                  </p:stCondLst>
                                  <p:childTnLst>
                                    <p:animMotion origin="layout" path="M 0 0  L 0.25 0  E" pathEditMode="relative" ptsTypes="">
                                      <p:cBhvr>
                                        <p:cTn id="14" dur="2000" fill="hold"/>
                                        <p:tgtEl>
                                          <p:spTgt spid="74823"/>
                                        </p:tgtEl>
                                        <p:attrNameLst>
                                          <p:attrName>ppt_x</p:attrName>
                                          <p:attrName>ppt_y</p:attrName>
                                        </p:attrNameLst>
                                      </p:cBhvr>
                                    </p:animMotion>
                                  </p:childTnLst>
                                </p:cTn>
                              </p:par>
                              <p:par>
                                <p:cTn id="15" presetID="35" presetClass="path" presetSubtype="0" accel="50000" decel="50000" fill="hold" nodeType="withEffect">
                                  <p:stCondLst>
                                    <p:cond delay="0"/>
                                  </p:stCondLst>
                                  <p:childTnLst>
                                    <p:animMotion origin="layout" path="M 0 0  L -0.25 0  E" pathEditMode="relative" ptsTypes="">
                                      <p:cBhvr>
                                        <p:cTn id="16" dur="2000" fill="hold"/>
                                        <p:tgtEl>
                                          <p:spTgt spid="74907"/>
                                        </p:tgtEl>
                                        <p:attrNameLst>
                                          <p:attrName>ppt_x</p:attrName>
                                          <p:attrName>ppt_y</p:attrName>
                                        </p:attrNameLst>
                                      </p:cBhvr>
                                    </p:animMotion>
                                  </p:childTnLst>
                                </p:cTn>
                              </p:par>
                              <p:par>
                                <p:cTn id="17" presetID="0" presetClass="path" presetSubtype="0" accel="50000" decel="50000" fill="hold" nodeType="withEffect">
                                  <p:stCondLst>
                                    <p:cond delay="0"/>
                                  </p:stCondLst>
                                  <p:childTnLst>
                                    <p:animMotion origin="layout" path="M -0.01025 -0.00486 C 0.04982 0.03747 0.10989 0.08003 0.12378 0.09854 C 0.13767 0.11705 0.10538 0.11172 0.07326 0.1064 " pathEditMode="relative" ptsTypes="aaA">
                                      <p:cBhvr>
                                        <p:cTn id="18" dur="2000" fill="hold"/>
                                        <p:tgtEl>
                                          <p:spTgt spid="74880"/>
                                        </p:tgtEl>
                                        <p:attrNameLst>
                                          <p:attrName>ppt_x</p:attrName>
                                          <p:attrName>ppt_y</p:attrName>
                                        </p:attrNameLst>
                                      </p:cBhvr>
                                    </p:animMotion>
                                  </p:childTnLst>
                                </p:cTn>
                              </p:par>
                              <p:par>
                                <p:cTn id="19" presetID="63" presetClass="path" presetSubtype="0" accel="50000" decel="50000" fill="hold" nodeType="withEffect">
                                  <p:stCondLst>
                                    <p:cond delay="0"/>
                                  </p:stCondLst>
                                  <p:childTnLst>
                                    <p:animMotion origin="layout" path="M 0 0  L 0.25 0  E" pathEditMode="relative" ptsTypes="">
                                      <p:cBhvr>
                                        <p:cTn id="20" dur="2000" fill="hold"/>
                                        <p:tgtEl>
                                          <p:spTgt spid="74854"/>
                                        </p:tgtEl>
                                        <p:attrNameLst>
                                          <p:attrName>ppt_x</p:attrName>
                                          <p:attrName>ppt_y</p:attrName>
                                        </p:attrNameLst>
                                      </p:cBhvr>
                                    </p:animMotion>
                                  </p:childTnLst>
                                </p:cTn>
                              </p:par>
                              <p:par>
                                <p:cTn id="21" presetID="0" presetClass="path" presetSubtype="0" accel="50000" decel="50000" fill="hold" nodeType="withEffect">
                                  <p:stCondLst>
                                    <p:cond delay="0"/>
                                  </p:stCondLst>
                                  <p:childTnLst>
                                    <p:animMotion origin="layout" path="M 0.00538 0.00138 C 0.0868 0.04765 0.16823 0.09391 0.18194 0.15498 C 0.19566 0.21605 0.10416 0.33495 0.08767 0.36826 " pathEditMode="relative" ptsTypes="aaA">
                                      <p:cBhvr>
                                        <p:cTn id="22" dur="2000" fill="hold"/>
                                        <p:tgtEl>
                                          <p:spTgt spid="74849"/>
                                        </p:tgtEl>
                                        <p:attrNameLst>
                                          <p:attrName>ppt_x</p:attrName>
                                          <p:attrName>ppt_y</p:attrName>
                                        </p:attrNameLst>
                                      </p:cBhvr>
                                    </p:animMotion>
                                  </p:childTnLst>
                                </p:cTn>
                              </p:par>
                              <p:par>
                                <p:cTn id="23" presetID="0" presetClass="path" presetSubtype="0" accel="50000" decel="50000" fill="hold" nodeType="withEffect">
                                  <p:stCondLst>
                                    <p:cond delay="0"/>
                                  </p:stCondLst>
                                  <p:childTnLst>
                                    <p:animMotion origin="layout" path="M -0.00052 0.00092 L -0.50173 -0.062 " pathEditMode="relative" ptsTypes="AA">
                                      <p:cBhvr>
                                        <p:cTn id="24" dur="2000" fill="hold"/>
                                        <p:tgtEl>
                                          <p:spTgt spid="74857"/>
                                        </p:tgtEl>
                                        <p:attrNameLst>
                                          <p:attrName>ppt_x</p:attrName>
                                          <p:attrName>ppt_y</p:attrName>
                                        </p:attrNameLst>
                                      </p:cBhvr>
                                    </p:animMotion>
                                  </p:childTnLst>
                                </p:cTn>
                              </p:par>
                              <p:par>
                                <p:cTn id="25" presetID="0" presetClass="path" presetSubtype="0" accel="50000" decel="50000" fill="hold" nodeType="withEffect">
                                  <p:stCondLst>
                                    <p:cond delay="0"/>
                                  </p:stCondLst>
                                  <p:childTnLst>
                                    <p:animMotion origin="layout" path="M -0.00052 -0.00023 L 0.31597 -0.06292 " pathEditMode="relative" ptsTypes="AA">
                                      <p:cBhvr>
                                        <p:cTn id="26" dur="2000" fill="hold"/>
                                        <p:tgtEl>
                                          <p:spTgt spid="74940"/>
                                        </p:tgtEl>
                                        <p:attrNameLst>
                                          <p:attrName>ppt_x</p:attrName>
                                          <p:attrName>ppt_y</p:attrName>
                                        </p:attrNameLst>
                                      </p:cBhvr>
                                    </p:animMotion>
                                  </p:childTnLst>
                                </p:cTn>
                              </p:par>
                              <p:par>
                                <p:cTn id="27" presetID="0" presetClass="path" presetSubtype="0" accel="50000" decel="50000" fill="hold" nodeType="withEffect">
                                  <p:stCondLst>
                                    <p:cond delay="0"/>
                                  </p:stCondLst>
                                  <p:childTnLst>
                                    <p:animMotion origin="layout" path="M -0.00365 -0.00069 L 0.23993 0.06685 " pathEditMode="relative" ptsTypes="AA">
                                      <p:cBhvr>
                                        <p:cTn id="28" dur="2000" fill="hold"/>
                                        <p:tgtEl>
                                          <p:spTgt spid="74929"/>
                                        </p:tgtEl>
                                        <p:attrNameLst>
                                          <p:attrName>ppt_x</p:attrName>
                                          <p:attrName>ppt_y</p:attrName>
                                        </p:attrNameLst>
                                      </p:cBhvr>
                                    </p:animMotion>
                                  </p:childTnLst>
                                </p:cTn>
                              </p:par>
                              <p:par>
                                <p:cTn id="29" presetID="0" presetClass="path" presetSubtype="0" accel="50000" decel="50000" fill="hold" nodeType="withEffect">
                                  <p:stCondLst>
                                    <p:cond delay="0"/>
                                  </p:stCondLst>
                                  <p:childTnLst>
                                    <p:animMotion origin="layout" path="M -0.00122 -0.00092 C 0.01128 -0.06685 0.02378 -0.13254 0.08593 -0.19061 C 0.14809 -0.24867 0.32587 -0.32153 0.3717 -0.34883 " pathEditMode="relative" ptsTypes="aaA">
                                      <p:cBhvr>
                                        <p:cTn id="30" dur="2000" fill="hold"/>
                                        <p:tgtEl>
                                          <p:spTgt spid="74821"/>
                                        </p:tgtEl>
                                        <p:attrNameLst>
                                          <p:attrName>ppt_x</p:attrName>
                                          <p:attrName>ppt_y</p:attrName>
                                        </p:attrNameLst>
                                      </p:cBhvr>
                                    </p:animMotion>
                                  </p:childTnLst>
                                </p:cTn>
                              </p:par>
                              <p:par>
                                <p:cTn id="31" presetID="64" presetClass="path" presetSubtype="0" accel="50000" decel="50000" fill="hold" nodeType="withEffect">
                                  <p:stCondLst>
                                    <p:cond delay="0"/>
                                  </p:stCondLst>
                                  <p:childTnLst>
                                    <p:animMotion origin="layout" path="M 0 0  L 0 -0.3331  E" pathEditMode="relative" ptsTypes="">
                                      <p:cBhvr>
                                        <p:cTn id="32" dur="2000" fill="hold"/>
                                        <p:tgtEl>
                                          <p:spTgt spid="74922"/>
                                        </p:tgtEl>
                                        <p:attrNameLst>
                                          <p:attrName>ppt_x</p:attrName>
                                          <p:attrName>ppt_y</p:attrName>
                                        </p:attrNameLst>
                                      </p:cBhvr>
                                    </p:animMotion>
                                  </p:childTnLst>
                                </p:cTn>
                              </p:par>
                              <p:par>
                                <p:cTn id="33" presetID="64" presetClass="path" presetSubtype="0" accel="50000" decel="50000" fill="hold" nodeType="withEffect">
                                  <p:stCondLst>
                                    <p:cond delay="0"/>
                                  </p:stCondLst>
                                  <p:childTnLst>
                                    <p:animMotion origin="layout" path="M 0 0  L 0 -0.3331  E" pathEditMode="relative" ptsTypes="">
                                      <p:cBhvr>
                                        <p:cTn id="34" dur="2000" fill="hold"/>
                                        <p:tgtEl>
                                          <p:spTgt spid="74943"/>
                                        </p:tgtEl>
                                        <p:attrNameLst>
                                          <p:attrName>ppt_x</p:attrName>
                                          <p:attrName>ppt_y</p:attrName>
                                        </p:attrNameLst>
                                      </p:cBhvr>
                                    </p:animMotion>
                                  </p:childTnLst>
                                </p:cTn>
                              </p:par>
                              <p:par>
                                <p:cTn id="35" presetID="42" presetClass="path" presetSubtype="0" accel="50000" decel="50000" fill="hold" nodeType="withEffect">
                                  <p:stCondLst>
                                    <p:cond delay="0"/>
                                  </p:stCondLst>
                                  <p:childTnLst>
                                    <p:animMotion origin="layout" path="M 0 0  L 0 0.3331  E" pathEditMode="relative" ptsTypes="">
                                      <p:cBhvr>
                                        <p:cTn id="36" dur="2000" fill="hold"/>
                                        <p:tgtEl>
                                          <p:spTgt spid="74849"/>
                                        </p:tgtEl>
                                        <p:attrNameLst>
                                          <p:attrName>ppt_x</p:attrName>
                                          <p:attrName>ppt_y</p:attrName>
                                        </p:attrNameLst>
                                      </p:cBhvr>
                                    </p:animMotion>
                                  </p:childTnLst>
                                </p:cTn>
                              </p:par>
                              <p:par>
                                <p:cTn id="37" presetID="0" presetClass="path" presetSubtype="0" accel="50000" decel="50000" fill="hold" nodeType="withEffect">
                                  <p:stCondLst>
                                    <p:cond delay="0"/>
                                  </p:stCondLst>
                                  <p:childTnLst>
                                    <p:animMotion origin="layout" path="M 0.0033 -0.00023 L -0.56128 0.10964 " pathEditMode="relative" ptsTypes="AA">
                                      <p:cBhvr>
                                        <p:cTn id="38" dur="2000" fill="hold"/>
                                        <p:tgtEl>
                                          <p:spTgt spid="74782"/>
                                        </p:tgtEl>
                                        <p:attrNameLst>
                                          <p:attrName>ppt_x</p:attrName>
                                          <p:attrName>ppt_y</p:attrName>
                                        </p:attrNameLst>
                                      </p:cBhvr>
                                    </p:animMotion>
                                  </p:childTnLst>
                                </p:cTn>
                              </p:par>
                              <p:par>
                                <p:cTn id="39" presetID="56" presetClass="path" presetSubtype="0" accel="50000" decel="50000" fill="hold" nodeType="withEffect">
                                  <p:stCondLst>
                                    <p:cond delay="0"/>
                                  </p:stCondLst>
                                  <p:childTnLst>
                                    <p:animMotion origin="layout" path="M 0 0  L 0.25 -0.3331  E" pathEditMode="relative" ptsTypes="">
                                      <p:cBhvr>
                                        <p:cTn id="40" dur="2000" fill="hold"/>
                                        <p:tgtEl>
                                          <p:spTgt spid="74921"/>
                                        </p:tgtEl>
                                        <p:attrNameLst>
                                          <p:attrName>ppt_x</p:attrName>
                                          <p:attrName>ppt_y</p:attrName>
                                        </p:attrNameLst>
                                      </p:cBhvr>
                                    </p:animMotion>
                                  </p:childTnLst>
                                </p:cTn>
                              </p:par>
                              <p:par>
                                <p:cTn id="41" presetID="64" presetClass="path" presetSubtype="0" accel="50000" decel="50000" fill="hold" nodeType="withEffect">
                                  <p:stCondLst>
                                    <p:cond delay="0"/>
                                  </p:stCondLst>
                                  <p:childTnLst>
                                    <p:animMotion origin="layout" path="M 0 0  L 0 -0.3331  E" pathEditMode="relative" ptsTypes="">
                                      <p:cBhvr>
                                        <p:cTn id="42" dur="2000" fill="hold"/>
                                        <p:tgtEl>
                                          <p:spTgt spid="74896"/>
                                        </p:tgtEl>
                                        <p:attrNameLst>
                                          <p:attrName>ppt_x</p:attrName>
                                          <p:attrName>ppt_y</p:attrName>
                                        </p:attrNameLst>
                                      </p:cBhvr>
                                    </p:animMotion>
                                  </p:childTnLst>
                                </p:cTn>
                              </p:par>
                              <p:par>
                                <p:cTn id="43" presetID="0" presetClass="path" presetSubtype="0" accel="50000" decel="50000" fill="hold" nodeType="withEffect">
                                  <p:stCondLst>
                                    <p:cond delay="0"/>
                                  </p:stCondLst>
                                  <p:childTnLst>
                                    <p:animMotion origin="layout" path="M -0.00208 -0.00116 C -0.0684 -0.04581 -0.13454 -0.09045 -0.16927 -0.1344 C -0.20399 -0.17835 -0.20399 -0.24682 -0.21041 -0.2644 " pathEditMode="relative" ptsTypes="aaA">
                                      <p:cBhvr>
                                        <p:cTn id="44" dur="2000" fill="hold"/>
                                        <p:tgtEl>
                                          <p:spTgt spid="74897"/>
                                        </p:tgtEl>
                                        <p:attrNameLst>
                                          <p:attrName>ppt_x</p:attrName>
                                          <p:attrName>ppt_y</p:attrName>
                                        </p:attrNameLst>
                                      </p:cBhvr>
                                    </p:animMotion>
                                  </p:childTnLst>
                                </p:cTn>
                              </p:par>
                              <p:par>
                                <p:cTn id="45" presetID="35" presetClass="path" presetSubtype="0" accel="50000" decel="50000" fill="hold" nodeType="withEffect">
                                  <p:stCondLst>
                                    <p:cond delay="0"/>
                                  </p:stCondLst>
                                  <p:childTnLst>
                                    <p:animMotion origin="layout" path="M 0 0  L -0.25 0  E" pathEditMode="relative" ptsTypes="">
                                      <p:cBhvr>
                                        <p:cTn id="46" dur="2000" fill="hold"/>
                                        <p:tgtEl>
                                          <p:spTgt spid="74882"/>
                                        </p:tgtEl>
                                        <p:attrNameLst>
                                          <p:attrName>ppt_x</p:attrName>
                                          <p:attrName>ppt_y</p:attrName>
                                        </p:attrNameLst>
                                      </p:cBhvr>
                                    </p:animMotion>
                                  </p:childTnLst>
                                </p:cTn>
                              </p:par>
                              <p:par>
                                <p:cTn id="47" presetID="35" presetClass="path" presetSubtype="0" accel="50000" decel="50000" fill="hold" nodeType="withEffect">
                                  <p:stCondLst>
                                    <p:cond delay="0"/>
                                  </p:stCondLst>
                                  <p:childTnLst>
                                    <p:animMotion origin="layout" path="M 0 0  L -0.25 0  E" pathEditMode="relative" ptsTypes="">
                                      <p:cBhvr>
                                        <p:cTn id="48" dur="2000" fill="hold"/>
                                        <p:tgtEl>
                                          <p:spTgt spid="74932"/>
                                        </p:tgtEl>
                                        <p:attrNameLst>
                                          <p:attrName>ppt_x</p:attrName>
                                          <p:attrName>ppt_y</p:attrName>
                                        </p:attrNameLst>
                                      </p:cBhvr>
                                    </p:animMotion>
                                  </p:childTnLst>
                                </p:cTn>
                              </p:par>
                              <p:par>
                                <p:cTn id="49" presetID="0" presetClass="path" presetSubtype="0" accel="50000" decel="50000" fill="hold" nodeType="withEffect">
                                  <p:stCondLst>
                                    <p:cond delay="0"/>
                                  </p:stCondLst>
                                  <p:childTnLst>
                                    <p:animMotion origin="layout" path="M -0.00139 0.00023 L -0.40382 0.11011 " pathEditMode="relative" ptsTypes="AA">
                                      <p:cBhvr>
                                        <p:cTn id="50" dur="2000" fill="hold"/>
                                        <p:tgtEl>
                                          <p:spTgt spid="74807"/>
                                        </p:tgtEl>
                                        <p:attrNameLst>
                                          <p:attrName>ppt_x</p:attrName>
                                          <p:attrName>ppt_y</p:attrName>
                                        </p:attrNameLst>
                                      </p:cBhvr>
                                    </p:animMotion>
                                  </p:childTnLst>
                                </p:cTn>
                              </p:par>
                              <p:par>
                                <p:cTn id="51" presetID="0" presetClass="path" presetSubtype="0" accel="50000" decel="50000" fill="hold" nodeType="withEffect">
                                  <p:stCondLst>
                                    <p:cond delay="0"/>
                                  </p:stCondLst>
                                  <p:childTnLst>
                                    <p:animMotion origin="layout" path="M 0.00295 -0.00069 L -0.22413 -0.07587 " pathEditMode="relative" ptsTypes="AA">
                                      <p:cBhvr>
                                        <p:cTn id="52" dur="2000" fill="hold"/>
                                        <p:tgtEl>
                                          <p:spTgt spid="74882"/>
                                        </p:tgtEl>
                                        <p:attrNameLst>
                                          <p:attrName>ppt_x</p:attrName>
                                          <p:attrName>ppt_y</p:attrName>
                                        </p:attrNameLst>
                                      </p:cBhvr>
                                    </p:animMotion>
                                  </p:childTnLst>
                                </p:cTn>
                              </p:par>
                              <p:par>
                                <p:cTn id="53" presetID="35" presetClass="path" presetSubtype="0" accel="50000" decel="50000" fill="hold" nodeType="withEffect">
                                  <p:stCondLst>
                                    <p:cond delay="0"/>
                                  </p:stCondLst>
                                  <p:childTnLst>
                                    <p:animMotion origin="layout" path="M 0 0  L -0.25 0  E" pathEditMode="relative" ptsTypes="">
                                      <p:cBhvr>
                                        <p:cTn id="54" dur="2000" fill="hold"/>
                                        <p:tgtEl>
                                          <p:spTgt spid="74832"/>
                                        </p:tgtEl>
                                        <p:attrNameLst>
                                          <p:attrName>ppt_x</p:attrName>
                                          <p:attrName>ppt_y</p:attrName>
                                        </p:attrNameLst>
                                      </p:cBhvr>
                                    </p:animMotion>
                                  </p:childTnLst>
                                </p:cTn>
                              </p:par>
                              <p:par>
                                <p:cTn id="55" presetID="35" presetClass="path" presetSubtype="0" accel="50000" decel="50000" fill="hold" nodeType="withEffect">
                                  <p:stCondLst>
                                    <p:cond delay="0"/>
                                  </p:stCondLst>
                                  <p:childTnLst>
                                    <p:animMotion origin="layout" path="M 0 0  L -0.25 0  E" pathEditMode="relative" ptsTypes="">
                                      <p:cBhvr>
                                        <p:cTn id="56" dur="500" fill="hold"/>
                                        <p:tgtEl>
                                          <p:spTgt spid="74859"/>
                                        </p:tgtEl>
                                        <p:attrNameLst>
                                          <p:attrName>ppt_x</p:attrName>
                                          <p:attrName>ppt_y</p:attrName>
                                        </p:attrNameLst>
                                      </p:cBhvr>
                                    </p:animMotion>
                                  </p:childTnLst>
                                </p:cTn>
                              </p:par>
                              <p:par>
                                <p:cTn id="57" presetID="0" presetClass="path" presetSubtype="0" accel="50000" decel="50000" fill="hold" nodeType="withEffect">
                                  <p:stCondLst>
                                    <p:cond delay="0"/>
                                  </p:stCondLst>
                                  <p:childTnLst>
                                    <p:animMotion origin="layout" path="M -3.05556E-6 -1.11111E-6 L 0.17708 0.11111 " pathEditMode="relative" ptsTypes="AA">
                                      <p:cBhvr>
                                        <p:cTn id="58" dur="500" fill="hold"/>
                                        <p:tgtEl>
                                          <p:spTgt spid="74848"/>
                                        </p:tgtEl>
                                        <p:attrNameLst>
                                          <p:attrName>ppt_x</p:attrName>
                                          <p:attrName>ppt_y</p:attrName>
                                        </p:attrNameLst>
                                      </p:cBhvr>
                                    </p:animMotion>
                                  </p:childTnLst>
                                </p:cTn>
                              </p:par>
                              <p:par>
                                <p:cTn id="59" presetID="63" presetClass="path" presetSubtype="0" accel="50000" decel="50000" fill="hold" nodeType="withEffect">
                                  <p:stCondLst>
                                    <p:cond delay="0"/>
                                  </p:stCondLst>
                                  <p:childTnLst>
                                    <p:animMotion origin="layout" path="M 0 0  L 0.25 0  E" pathEditMode="relative" ptsTypes="">
                                      <p:cBhvr>
                                        <p:cTn id="60" dur="500" fill="hold"/>
                                        <p:tgtEl>
                                          <p:spTgt spid="74927"/>
                                        </p:tgtEl>
                                        <p:attrNameLst>
                                          <p:attrName>ppt_x</p:attrName>
                                          <p:attrName>ppt_y</p:attrName>
                                        </p:attrNameLst>
                                      </p:cBhvr>
                                    </p:animMotion>
                                  </p:childTnLst>
                                </p:cTn>
                              </p:par>
                              <p:par>
                                <p:cTn id="61" presetID="0" presetClass="path" presetSubtype="0" accel="50000" decel="50000" fill="hold" nodeType="withEffect">
                                  <p:stCondLst>
                                    <p:cond delay="0"/>
                                  </p:stCondLst>
                                  <p:childTnLst>
                                    <p:animMotion origin="layout" path="M -0.00087 0.00023 C 0.09167 0.01273 0.18438 0.02523 0.2408 0.02662 C 0.29722 0.02801 0.32188 0.01227 0.3382 0.00926 " pathEditMode="relative" ptsTypes="aaA">
                                      <p:cBhvr>
                                        <p:cTn id="62" dur="500" fill="hold"/>
                                        <p:tgtEl>
                                          <p:spTgt spid="74829"/>
                                        </p:tgtEl>
                                        <p:attrNameLst>
                                          <p:attrName>ppt_x</p:attrName>
                                          <p:attrName>ppt_y</p:attrName>
                                        </p:attrNameLst>
                                      </p:cBhvr>
                                    </p:animMotion>
                                  </p:childTnLst>
                                </p:cTn>
                              </p:par>
                              <p:par>
                                <p:cTn id="63" presetID="63" presetClass="path" presetSubtype="0" accel="50000" decel="50000" fill="hold" nodeType="withEffect">
                                  <p:stCondLst>
                                    <p:cond delay="0"/>
                                  </p:stCondLst>
                                  <p:childTnLst>
                                    <p:animMotion origin="layout" path="M 0 0  L 0.25 0  E" pathEditMode="relative" ptsTypes="">
                                      <p:cBhvr>
                                        <p:cTn id="64" dur="500" fill="hold"/>
                                        <p:tgtEl>
                                          <p:spTgt spid="74898"/>
                                        </p:tgtEl>
                                        <p:attrNameLst>
                                          <p:attrName>ppt_x</p:attrName>
                                          <p:attrName>ppt_y</p:attrName>
                                        </p:attrNameLst>
                                      </p:cBhvr>
                                    </p:animMotion>
                                  </p:childTnLst>
                                </p:cTn>
                              </p:par>
                              <p:par>
                                <p:cTn id="65" presetID="35" presetClass="path" presetSubtype="0" accel="50000" decel="50000" fill="hold" nodeType="withEffect">
                                  <p:stCondLst>
                                    <p:cond delay="0"/>
                                  </p:stCondLst>
                                  <p:childTnLst>
                                    <p:animMotion origin="layout" path="M 0 0  L -0.25 0  E" pathEditMode="relative" ptsTypes="">
                                      <p:cBhvr>
                                        <p:cTn id="66" dur="500" fill="hold"/>
                                        <p:tgtEl>
                                          <p:spTgt spid="74836"/>
                                        </p:tgtEl>
                                        <p:attrNameLst>
                                          <p:attrName>ppt_x</p:attrName>
                                          <p:attrName>ppt_y</p:attrName>
                                        </p:attrNameLst>
                                      </p:cBhvr>
                                    </p:animMotion>
                                  </p:childTnLst>
                                </p:cTn>
                              </p:par>
                              <p:par>
                                <p:cTn id="67" presetID="0" presetClass="path" presetSubtype="0" accel="50000" decel="50000" fill="hold" nodeType="withEffect">
                                  <p:stCondLst>
                                    <p:cond delay="0"/>
                                  </p:stCondLst>
                                  <p:childTnLst>
                                    <p:animMotion origin="layout" path="M 0.0309 -0.04213 C -0.00226 -0.03936 -0.03542 -0.03658 -0.06337 -0.02755 C -0.09132 -0.01852 -0.12465 0.00069 -0.13681 0.01203 C -0.14896 0.02337 -0.13681 0.03587 -0.13681 0.0405 " pathEditMode="relative" ptsTypes="aaaA">
                                      <p:cBhvr>
                                        <p:cTn id="68" dur="500" fill="hold"/>
                                        <p:tgtEl>
                                          <p:spTgt spid="74784"/>
                                        </p:tgtEl>
                                        <p:attrNameLst>
                                          <p:attrName>ppt_x</p:attrName>
                                          <p:attrName>ppt_y</p:attrName>
                                        </p:attrNameLst>
                                      </p:cBhvr>
                                    </p:animMotion>
                                  </p:childTnLst>
                                </p:cTn>
                              </p:par>
                              <p:par>
                                <p:cTn id="69" presetID="35" presetClass="path" presetSubtype="0" accel="50000" decel="50000" fill="hold" nodeType="withEffect">
                                  <p:stCondLst>
                                    <p:cond delay="0"/>
                                  </p:stCondLst>
                                  <p:childTnLst>
                                    <p:animMotion origin="layout" path="M 0 0  L -0.25 0  E" pathEditMode="relative" ptsTypes="">
                                      <p:cBhvr>
                                        <p:cTn id="70" dur="2000" fill="hold"/>
                                        <p:tgtEl>
                                          <p:spTgt spid="74930"/>
                                        </p:tgtEl>
                                        <p:attrNameLst>
                                          <p:attrName>ppt_x</p:attrName>
                                          <p:attrName>ppt_y</p:attrName>
                                        </p:attrNameLst>
                                      </p:cBhvr>
                                    </p:animMotion>
                                  </p:childTnLst>
                                </p:cTn>
                              </p:par>
                              <p:par>
                                <p:cTn id="71" presetID="0" presetClass="path" presetSubtype="0" accel="50000" decel="50000" fill="hold" nodeType="withEffect">
                                  <p:stCondLst>
                                    <p:cond delay="0"/>
                                  </p:stCondLst>
                                  <p:childTnLst>
                                    <p:animMotion origin="layout" path="M 0.02656 -0.02637 C 0.01563 -0.093 0.00469 -0.15938 -0.01805 -0.18784 C -0.0408 -0.21629 -0.09618 -0.19593 -0.10989 -0.19732 " pathEditMode="relative" ptsTypes="aaA">
                                      <p:cBhvr>
                                        <p:cTn id="72" dur="500" fill="hold"/>
                                        <p:tgtEl>
                                          <p:spTgt spid="74797"/>
                                        </p:tgtEl>
                                        <p:attrNameLst>
                                          <p:attrName>ppt_x</p:attrName>
                                          <p:attrName>ppt_y</p:attrName>
                                        </p:attrNameLst>
                                      </p:cBhvr>
                                    </p:animMotion>
                                  </p:childTnLst>
                                </p:cTn>
                              </p:par>
                              <p:par>
                                <p:cTn id="73" presetID="64" presetClass="path" presetSubtype="0" accel="50000" decel="50000" fill="hold" nodeType="withEffect">
                                  <p:stCondLst>
                                    <p:cond delay="0"/>
                                  </p:stCondLst>
                                  <p:childTnLst>
                                    <p:animMotion origin="layout" path="M 0 0  L 0 -0.3331  E" pathEditMode="relative" ptsTypes="">
                                      <p:cBhvr>
                                        <p:cTn id="74" dur="500" fill="hold"/>
                                        <p:tgtEl>
                                          <p:spTgt spid="74847"/>
                                        </p:tgtEl>
                                        <p:attrNameLst>
                                          <p:attrName>ppt_x</p:attrName>
                                          <p:attrName>ppt_y</p:attrName>
                                        </p:attrNameLst>
                                      </p:cBhvr>
                                    </p:animMotion>
                                  </p:childTnLst>
                                </p:cTn>
                              </p:par>
                              <p:par>
                                <p:cTn id="75" presetID="63" presetClass="path" presetSubtype="0" accel="50000" decel="50000" fill="hold" nodeType="withEffect">
                                  <p:stCondLst>
                                    <p:cond delay="0"/>
                                  </p:stCondLst>
                                  <p:childTnLst>
                                    <p:animMotion origin="layout" path="M 0 0  L 0.25 0  E" pathEditMode="relative" ptsTypes="">
                                      <p:cBhvr>
                                        <p:cTn id="76" dur="500" fill="hold"/>
                                        <p:tgtEl>
                                          <p:spTgt spid="7490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83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67544" y="188640"/>
            <a:ext cx="8229600" cy="1143000"/>
          </a:xfrm>
        </p:spPr>
        <p:txBody>
          <a:bodyPr/>
          <a:lstStyle/>
          <a:p>
            <a:pPr eaLnBrk="1" hangingPunct="1">
              <a:defRPr/>
            </a:pPr>
            <a:r>
              <a:rPr lang="en-GB" kern="1200" dirty="0" smtClean="0">
                <a:solidFill>
                  <a:schemeClr val="tx1"/>
                </a:solidFill>
                <a:latin typeface="Arial" charset="0"/>
                <a:ea typeface="+mn-ea"/>
                <a:cs typeface="+mn-cs"/>
              </a:rPr>
              <a:t>De-novo Sequence Assembly</a:t>
            </a:r>
            <a:endParaRPr lang="en-US" kern="1200" dirty="0" smtClean="0">
              <a:solidFill>
                <a:schemeClr val="tx1"/>
              </a:solidFill>
              <a:latin typeface="Arial" charset="0"/>
              <a:ea typeface="+mn-ea"/>
              <a:cs typeface="+mn-cs"/>
            </a:endParaRPr>
          </a:p>
        </p:txBody>
      </p:sp>
      <p:grpSp>
        <p:nvGrpSpPr>
          <p:cNvPr id="2" name="Group 177"/>
          <p:cNvGrpSpPr>
            <a:grpSpLocks/>
          </p:cNvGrpSpPr>
          <p:nvPr/>
        </p:nvGrpSpPr>
        <p:grpSpPr bwMode="auto">
          <a:xfrm>
            <a:off x="1619672" y="2420888"/>
            <a:ext cx="6724650" cy="2852737"/>
            <a:chOff x="965" y="1965"/>
            <a:chExt cx="4236" cy="1797"/>
          </a:xfrm>
        </p:grpSpPr>
        <p:sp>
          <p:nvSpPr>
            <p:cNvPr id="10247" name="Line 5"/>
            <p:cNvSpPr>
              <a:spLocks noChangeShapeType="1"/>
            </p:cNvSpPr>
            <p:nvPr/>
          </p:nvSpPr>
          <p:spPr bwMode="auto">
            <a:xfrm>
              <a:off x="1994" y="2921"/>
              <a:ext cx="203" cy="0"/>
            </a:xfrm>
            <a:prstGeom prst="line">
              <a:avLst/>
            </a:prstGeom>
            <a:noFill/>
            <a:ln w="9525">
              <a:solidFill>
                <a:schemeClr val="tx1"/>
              </a:solidFill>
              <a:round/>
              <a:headEnd type="triangle" w="med" len="med"/>
              <a:tailEnd/>
            </a:ln>
          </p:spPr>
          <p:txBody>
            <a:bodyPr/>
            <a:lstStyle/>
            <a:p>
              <a:endParaRPr lang="en-GB"/>
            </a:p>
          </p:txBody>
        </p:sp>
        <p:sp>
          <p:nvSpPr>
            <p:cNvPr id="10248" name="Line 6"/>
            <p:cNvSpPr>
              <a:spLocks noChangeShapeType="1"/>
            </p:cNvSpPr>
            <p:nvPr/>
          </p:nvSpPr>
          <p:spPr bwMode="auto">
            <a:xfrm>
              <a:off x="988" y="3399"/>
              <a:ext cx="203" cy="0"/>
            </a:xfrm>
            <a:prstGeom prst="line">
              <a:avLst/>
            </a:prstGeom>
            <a:noFill/>
            <a:ln w="9525">
              <a:solidFill>
                <a:schemeClr val="tx1"/>
              </a:solidFill>
              <a:round/>
              <a:headEnd/>
              <a:tailEnd type="triangle" w="med" len="med"/>
            </a:ln>
          </p:spPr>
          <p:txBody>
            <a:bodyPr/>
            <a:lstStyle/>
            <a:p>
              <a:endParaRPr lang="en-GB"/>
            </a:p>
          </p:txBody>
        </p:sp>
        <p:sp>
          <p:nvSpPr>
            <p:cNvPr id="10249" name="Line 7"/>
            <p:cNvSpPr>
              <a:spLocks noChangeShapeType="1"/>
            </p:cNvSpPr>
            <p:nvPr/>
          </p:nvSpPr>
          <p:spPr bwMode="auto">
            <a:xfrm>
              <a:off x="3184" y="3400"/>
              <a:ext cx="203" cy="0"/>
            </a:xfrm>
            <a:prstGeom prst="line">
              <a:avLst/>
            </a:prstGeom>
            <a:noFill/>
            <a:ln w="9525">
              <a:solidFill>
                <a:schemeClr val="tx1"/>
              </a:solidFill>
              <a:round/>
              <a:headEnd type="triangle" w="med" len="med"/>
              <a:tailEnd/>
            </a:ln>
          </p:spPr>
          <p:txBody>
            <a:bodyPr/>
            <a:lstStyle/>
            <a:p>
              <a:endParaRPr lang="en-GB"/>
            </a:p>
          </p:txBody>
        </p:sp>
        <p:sp>
          <p:nvSpPr>
            <p:cNvPr id="10250" name="Line 8"/>
            <p:cNvSpPr>
              <a:spLocks noChangeShapeType="1"/>
            </p:cNvSpPr>
            <p:nvPr/>
          </p:nvSpPr>
          <p:spPr bwMode="auto">
            <a:xfrm>
              <a:off x="997" y="2125"/>
              <a:ext cx="203" cy="0"/>
            </a:xfrm>
            <a:prstGeom prst="line">
              <a:avLst/>
            </a:prstGeom>
            <a:noFill/>
            <a:ln w="9525">
              <a:solidFill>
                <a:schemeClr val="tx1"/>
              </a:solidFill>
              <a:round/>
              <a:headEnd/>
              <a:tailEnd type="triangle" w="med" len="med"/>
            </a:ln>
          </p:spPr>
          <p:txBody>
            <a:bodyPr/>
            <a:lstStyle/>
            <a:p>
              <a:endParaRPr lang="en-GB"/>
            </a:p>
          </p:txBody>
        </p:sp>
        <p:sp>
          <p:nvSpPr>
            <p:cNvPr id="10251" name="Line 9"/>
            <p:cNvSpPr>
              <a:spLocks noChangeShapeType="1"/>
            </p:cNvSpPr>
            <p:nvPr/>
          </p:nvSpPr>
          <p:spPr bwMode="auto">
            <a:xfrm>
              <a:off x="3193" y="2126"/>
              <a:ext cx="203" cy="0"/>
            </a:xfrm>
            <a:prstGeom prst="line">
              <a:avLst/>
            </a:prstGeom>
            <a:noFill/>
            <a:ln w="9525">
              <a:solidFill>
                <a:schemeClr val="tx1"/>
              </a:solidFill>
              <a:round/>
              <a:headEnd type="triangle" w="med" len="med"/>
              <a:tailEnd/>
            </a:ln>
          </p:spPr>
          <p:txBody>
            <a:bodyPr/>
            <a:lstStyle/>
            <a:p>
              <a:endParaRPr lang="en-GB"/>
            </a:p>
          </p:txBody>
        </p:sp>
        <p:sp>
          <p:nvSpPr>
            <p:cNvPr id="10252" name="Line 10"/>
            <p:cNvSpPr>
              <a:spLocks noChangeShapeType="1"/>
            </p:cNvSpPr>
            <p:nvPr/>
          </p:nvSpPr>
          <p:spPr bwMode="auto">
            <a:xfrm>
              <a:off x="1630" y="3131"/>
              <a:ext cx="203" cy="0"/>
            </a:xfrm>
            <a:prstGeom prst="line">
              <a:avLst/>
            </a:prstGeom>
            <a:noFill/>
            <a:ln w="9525">
              <a:solidFill>
                <a:schemeClr val="tx1"/>
              </a:solidFill>
              <a:round/>
              <a:headEnd/>
              <a:tailEnd type="triangle" w="med" len="med"/>
            </a:ln>
          </p:spPr>
          <p:txBody>
            <a:bodyPr/>
            <a:lstStyle/>
            <a:p>
              <a:endParaRPr lang="en-GB"/>
            </a:p>
          </p:txBody>
        </p:sp>
        <p:sp>
          <p:nvSpPr>
            <p:cNvPr id="10253" name="Line 11"/>
            <p:cNvSpPr>
              <a:spLocks noChangeShapeType="1"/>
            </p:cNvSpPr>
            <p:nvPr/>
          </p:nvSpPr>
          <p:spPr bwMode="auto">
            <a:xfrm>
              <a:off x="3826" y="3123"/>
              <a:ext cx="203" cy="0"/>
            </a:xfrm>
            <a:prstGeom prst="line">
              <a:avLst/>
            </a:prstGeom>
            <a:noFill/>
            <a:ln w="9525">
              <a:solidFill>
                <a:schemeClr val="tx1"/>
              </a:solidFill>
              <a:round/>
              <a:headEnd type="triangle" w="med" len="med"/>
              <a:tailEnd/>
            </a:ln>
          </p:spPr>
          <p:txBody>
            <a:bodyPr/>
            <a:lstStyle/>
            <a:p>
              <a:endParaRPr lang="en-GB"/>
            </a:p>
          </p:txBody>
        </p:sp>
        <p:sp>
          <p:nvSpPr>
            <p:cNvPr id="10254" name="Line 12"/>
            <p:cNvSpPr>
              <a:spLocks noChangeShapeType="1"/>
            </p:cNvSpPr>
            <p:nvPr/>
          </p:nvSpPr>
          <p:spPr bwMode="auto">
            <a:xfrm>
              <a:off x="1789" y="2520"/>
              <a:ext cx="203" cy="0"/>
            </a:xfrm>
            <a:prstGeom prst="line">
              <a:avLst/>
            </a:prstGeom>
            <a:noFill/>
            <a:ln w="9525">
              <a:solidFill>
                <a:schemeClr val="tx1"/>
              </a:solidFill>
              <a:round/>
              <a:headEnd/>
              <a:tailEnd type="triangle" w="med" len="med"/>
            </a:ln>
          </p:spPr>
          <p:txBody>
            <a:bodyPr/>
            <a:lstStyle/>
            <a:p>
              <a:endParaRPr lang="en-GB"/>
            </a:p>
          </p:txBody>
        </p:sp>
        <p:sp>
          <p:nvSpPr>
            <p:cNvPr id="10255" name="Line 13"/>
            <p:cNvSpPr>
              <a:spLocks noChangeShapeType="1"/>
            </p:cNvSpPr>
            <p:nvPr/>
          </p:nvSpPr>
          <p:spPr bwMode="auto">
            <a:xfrm>
              <a:off x="2155" y="2521"/>
              <a:ext cx="203" cy="0"/>
            </a:xfrm>
            <a:prstGeom prst="line">
              <a:avLst/>
            </a:prstGeom>
            <a:noFill/>
            <a:ln w="9525">
              <a:solidFill>
                <a:schemeClr val="tx1"/>
              </a:solidFill>
              <a:round/>
              <a:headEnd type="triangle" w="med" len="med"/>
              <a:tailEnd/>
            </a:ln>
          </p:spPr>
          <p:txBody>
            <a:bodyPr/>
            <a:lstStyle/>
            <a:p>
              <a:endParaRPr lang="en-GB"/>
            </a:p>
          </p:txBody>
        </p:sp>
        <p:sp>
          <p:nvSpPr>
            <p:cNvPr id="10256" name="Line 14"/>
            <p:cNvSpPr>
              <a:spLocks noChangeShapeType="1"/>
            </p:cNvSpPr>
            <p:nvPr/>
          </p:nvSpPr>
          <p:spPr bwMode="auto">
            <a:xfrm>
              <a:off x="1037" y="2715"/>
              <a:ext cx="203" cy="0"/>
            </a:xfrm>
            <a:prstGeom prst="line">
              <a:avLst/>
            </a:prstGeom>
            <a:noFill/>
            <a:ln w="9525">
              <a:solidFill>
                <a:schemeClr val="tx1"/>
              </a:solidFill>
              <a:round/>
              <a:headEnd/>
              <a:tailEnd type="triangle" w="med" len="med"/>
            </a:ln>
          </p:spPr>
          <p:txBody>
            <a:bodyPr/>
            <a:lstStyle/>
            <a:p>
              <a:endParaRPr lang="en-GB"/>
            </a:p>
          </p:txBody>
        </p:sp>
        <p:sp>
          <p:nvSpPr>
            <p:cNvPr id="10257" name="Line 15"/>
            <p:cNvSpPr>
              <a:spLocks noChangeShapeType="1"/>
            </p:cNvSpPr>
            <p:nvPr/>
          </p:nvSpPr>
          <p:spPr bwMode="auto">
            <a:xfrm>
              <a:off x="3233" y="2716"/>
              <a:ext cx="203" cy="0"/>
            </a:xfrm>
            <a:prstGeom prst="line">
              <a:avLst/>
            </a:prstGeom>
            <a:noFill/>
            <a:ln w="9525">
              <a:solidFill>
                <a:schemeClr val="tx1"/>
              </a:solidFill>
              <a:round/>
              <a:headEnd type="triangle" w="med" len="med"/>
              <a:tailEnd/>
            </a:ln>
          </p:spPr>
          <p:txBody>
            <a:bodyPr/>
            <a:lstStyle/>
            <a:p>
              <a:endParaRPr lang="en-GB"/>
            </a:p>
          </p:txBody>
        </p:sp>
        <p:sp>
          <p:nvSpPr>
            <p:cNvPr id="10258" name="Line 16"/>
            <p:cNvSpPr>
              <a:spLocks noChangeShapeType="1"/>
            </p:cNvSpPr>
            <p:nvPr/>
          </p:nvSpPr>
          <p:spPr bwMode="auto">
            <a:xfrm>
              <a:off x="2522" y="2534"/>
              <a:ext cx="203" cy="0"/>
            </a:xfrm>
            <a:prstGeom prst="line">
              <a:avLst/>
            </a:prstGeom>
            <a:noFill/>
            <a:ln w="9525">
              <a:solidFill>
                <a:schemeClr val="tx1"/>
              </a:solidFill>
              <a:round/>
              <a:headEnd/>
              <a:tailEnd type="triangle" w="med" len="med"/>
            </a:ln>
          </p:spPr>
          <p:txBody>
            <a:bodyPr/>
            <a:lstStyle/>
            <a:p>
              <a:endParaRPr lang="en-GB"/>
            </a:p>
          </p:txBody>
        </p:sp>
        <p:sp>
          <p:nvSpPr>
            <p:cNvPr id="10259" name="Line 17"/>
            <p:cNvSpPr>
              <a:spLocks noChangeShapeType="1"/>
            </p:cNvSpPr>
            <p:nvPr/>
          </p:nvSpPr>
          <p:spPr bwMode="auto">
            <a:xfrm>
              <a:off x="4718" y="2535"/>
              <a:ext cx="203" cy="0"/>
            </a:xfrm>
            <a:prstGeom prst="line">
              <a:avLst/>
            </a:prstGeom>
            <a:noFill/>
            <a:ln w="9525">
              <a:solidFill>
                <a:schemeClr val="tx1"/>
              </a:solidFill>
              <a:round/>
              <a:headEnd type="triangle" w="med" len="med"/>
              <a:tailEnd/>
            </a:ln>
          </p:spPr>
          <p:txBody>
            <a:bodyPr/>
            <a:lstStyle/>
            <a:p>
              <a:endParaRPr lang="en-GB"/>
            </a:p>
          </p:txBody>
        </p:sp>
        <p:sp>
          <p:nvSpPr>
            <p:cNvPr id="10260" name="Line 18"/>
            <p:cNvSpPr>
              <a:spLocks noChangeShapeType="1"/>
            </p:cNvSpPr>
            <p:nvPr/>
          </p:nvSpPr>
          <p:spPr bwMode="auto">
            <a:xfrm>
              <a:off x="1783" y="2339"/>
              <a:ext cx="203" cy="0"/>
            </a:xfrm>
            <a:prstGeom prst="line">
              <a:avLst/>
            </a:prstGeom>
            <a:noFill/>
            <a:ln w="9525">
              <a:solidFill>
                <a:schemeClr val="tx1"/>
              </a:solidFill>
              <a:round/>
              <a:headEnd/>
              <a:tailEnd type="triangle" w="med" len="med"/>
            </a:ln>
          </p:spPr>
          <p:txBody>
            <a:bodyPr/>
            <a:lstStyle/>
            <a:p>
              <a:endParaRPr lang="en-GB"/>
            </a:p>
          </p:txBody>
        </p:sp>
        <p:sp>
          <p:nvSpPr>
            <p:cNvPr id="10261" name="Line 19"/>
            <p:cNvSpPr>
              <a:spLocks noChangeShapeType="1"/>
            </p:cNvSpPr>
            <p:nvPr/>
          </p:nvSpPr>
          <p:spPr bwMode="auto">
            <a:xfrm>
              <a:off x="3979" y="2340"/>
              <a:ext cx="203" cy="0"/>
            </a:xfrm>
            <a:prstGeom prst="line">
              <a:avLst/>
            </a:prstGeom>
            <a:noFill/>
            <a:ln w="9525">
              <a:solidFill>
                <a:schemeClr val="tx1"/>
              </a:solidFill>
              <a:round/>
              <a:headEnd type="triangle" w="med" len="med"/>
              <a:tailEnd/>
            </a:ln>
          </p:spPr>
          <p:txBody>
            <a:bodyPr/>
            <a:lstStyle/>
            <a:p>
              <a:endParaRPr lang="en-GB"/>
            </a:p>
          </p:txBody>
        </p:sp>
        <p:sp>
          <p:nvSpPr>
            <p:cNvPr id="10262" name="Line 20"/>
            <p:cNvSpPr>
              <a:spLocks noChangeShapeType="1"/>
            </p:cNvSpPr>
            <p:nvPr/>
          </p:nvSpPr>
          <p:spPr bwMode="auto">
            <a:xfrm>
              <a:off x="3572" y="2793"/>
              <a:ext cx="203" cy="0"/>
            </a:xfrm>
            <a:prstGeom prst="line">
              <a:avLst/>
            </a:prstGeom>
            <a:noFill/>
            <a:ln w="9525">
              <a:solidFill>
                <a:schemeClr val="tx1"/>
              </a:solidFill>
              <a:round/>
              <a:headEnd/>
              <a:tailEnd type="triangle" w="med" len="med"/>
            </a:ln>
          </p:spPr>
          <p:txBody>
            <a:bodyPr/>
            <a:lstStyle/>
            <a:p>
              <a:endParaRPr lang="en-GB"/>
            </a:p>
          </p:txBody>
        </p:sp>
        <p:sp>
          <p:nvSpPr>
            <p:cNvPr id="10263" name="Line 21"/>
            <p:cNvSpPr>
              <a:spLocks noChangeShapeType="1"/>
            </p:cNvSpPr>
            <p:nvPr/>
          </p:nvSpPr>
          <p:spPr bwMode="auto">
            <a:xfrm>
              <a:off x="3938" y="2794"/>
              <a:ext cx="203" cy="0"/>
            </a:xfrm>
            <a:prstGeom prst="line">
              <a:avLst/>
            </a:prstGeom>
            <a:noFill/>
            <a:ln w="9525">
              <a:solidFill>
                <a:schemeClr val="tx1"/>
              </a:solidFill>
              <a:round/>
              <a:headEnd type="triangle" w="med" len="med"/>
              <a:tailEnd/>
            </a:ln>
          </p:spPr>
          <p:txBody>
            <a:bodyPr/>
            <a:lstStyle/>
            <a:p>
              <a:endParaRPr lang="en-GB"/>
            </a:p>
          </p:txBody>
        </p:sp>
        <p:sp>
          <p:nvSpPr>
            <p:cNvPr id="10264" name="Line 22"/>
            <p:cNvSpPr>
              <a:spLocks noChangeShapeType="1"/>
            </p:cNvSpPr>
            <p:nvPr/>
          </p:nvSpPr>
          <p:spPr bwMode="auto">
            <a:xfrm>
              <a:off x="1628" y="2920"/>
              <a:ext cx="203" cy="0"/>
            </a:xfrm>
            <a:prstGeom prst="line">
              <a:avLst/>
            </a:prstGeom>
            <a:noFill/>
            <a:ln w="9525">
              <a:solidFill>
                <a:schemeClr val="tx1"/>
              </a:solidFill>
              <a:round/>
              <a:headEnd/>
              <a:tailEnd type="triangle" w="med" len="med"/>
            </a:ln>
          </p:spPr>
          <p:txBody>
            <a:bodyPr/>
            <a:lstStyle/>
            <a:p>
              <a:endParaRPr lang="en-GB"/>
            </a:p>
          </p:txBody>
        </p:sp>
        <p:sp>
          <p:nvSpPr>
            <p:cNvPr id="10265" name="Line 23"/>
            <p:cNvSpPr>
              <a:spLocks noChangeShapeType="1"/>
            </p:cNvSpPr>
            <p:nvPr/>
          </p:nvSpPr>
          <p:spPr bwMode="auto">
            <a:xfrm>
              <a:off x="3057" y="2983"/>
              <a:ext cx="203" cy="0"/>
            </a:xfrm>
            <a:prstGeom prst="line">
              <a:avLst/>
            </a:prstGeom>
            <a:noFill/>
            <a:ln w="9525">
              <a:solidFill>
                <a:schemeClr val="tx1"/>
              </a:solidFill>
              <a:round/>
              <a:headEnd/>
              <a:tailEnd type="triangle" w="med" len="med"/>
            </a:ln>
          </p:spPr>
          <p:txBody>
            <a:bodyPr/>
            <a:lstStyle/>
            <a:p>
              <a:endParaRPr lang="en-GB"/>
            </a:p>
          </p:txBody>
        </p:sp>
        <p:sp>
          <p:nvSpPr>
            <p:cNvPr id="10266" name="Line 24"/>
            <p:cNvSpPr>
              <a:spLocks noChangeShapeType="1"/>
            </p:cNvSpPr>
            <p:nvPr/>
          </p:nvSpPr>
          <p:spPr bwMode="auto">
            <a:xfrm>
              <a:off x="3423" y="2984"/>
              <a:ext cx="203" cy="0"/>
            </a:xfrm>
            <a:prstGeom prst="line">
              <a:avLst/>
            </a:prstGeom>
            <a:noFill/>
            <a:ln w="9525">
              <a:solidFill>
                <a:schemeClr val="tx1"/>
              </a:solidFill>
              <a:round/>
              <a:headEnd type="triangle" w="med" len="med"/>
              <a:tailEnd/>
            </a:ln>
          </p:spPr>
          <p:txBody>
            <a:bodyPr/>
            <a:lstStyle/>
            <a:p>
              <a:endParaRPr lang="en-GB"/>
            </a:p>
          </p:txBody>
        </p:sp>
        <p:sp>
          <p:nvSpPr>
            <p:cNvPr id="10267" name="Line 25"/>
            <p:cNvSpPr>
              <a:spLocks noChangeShapeType="1"/>
            </p:cNvSpPr>
            <p:nvPr/>
          </p:nvSpPr>
          <p:spPr bwMode="auto">
            <a:xfrm>
              <a:off x="1107" y="2408"/>
              <a:ext cx="203" cy="0"/>
            </a:xfrm>
            <a:prstGeom prst="line">
              <a:avLst/>
            </a:prstGeom>
            <a:noFill/>
            <a:ln w="9525">
              <a:solidFill>
                <a:schemeClr val="tx1"/>
              </a:solidFill>
              <a:round/>
              <a:headEnd/>
              <a:tailEnd type="triangle" w="med" len="med"/>
            </a:ln>
          </p:spPr>
          <p:txBody>
            <a:bodyPr/>
            <a:lstStyle/>
            <a:p>
              <a:endParaRPr lang="en-GB"/>
            </a:p>
          </p:txBody>
        </p:sp>
        <p:sp>
          <p:nvSpPr>
            <p:cNvPr id="10268" name="Line 26"/>
            <p:cNvSpPr>
              <a:spLocks noChangeShapeType="1"/>
            </p:cNvSpPr>
            <p:nvPr/>
          </p:nvSpPr>
          <p:spPr bwMode="auto">
            <a:xfrm>
              <a:off x="1473" y="2409"/>
              <a:ext cx="203" cy="0"/>
            </a:xfrm>
            <a:prstGeom prst="line">
              <a:avLst/>
            </a:prstGeom>
            <a:noFill/>
            <a:ln w="9525">
              <a:solidFill>
                <a:schemeClr val="tx1"/>
              </a:solidFill>
              <a:round/>
              <a:headEnd type="triangle" w="med" len="med"/>
              <a:tailEnd/>
            </a:ln>
          </p:spPr>
          <p:txBody>
            <a:bodyPr/>
            <a:lstStyle/>
            <a:p>
              <a:endParaRPr lang="en-GB"/>
            </a:p>
          </p:txBody>
        </p:sp>
        <p:sp>
          <p:nvSpPr>
            <p:cNvPr id="10269" name="Line 27"/>
            <p:cNvSpPr>
              <a:spLocks noChangeShapeType="1"/>
            </p:cNvSpPr>
            <p:nvPr/>
          </p:nvSpPr>
          <p:spPr bwMode="auto">
            <a:xfrm>
              <a:off x="2469" y="3242"/>
              <a:ext cx="203" cy="0"/>
            </a:xfrm>
            <a:prstGeom prst="line">
              <a:avLst/>
            </a:prstGeom>
            <a:noFill/>
            <a:ln w="9525">
              <a:solidFill>
                <a:schemeClr val="tx1"/>
              </a:solidFill>
              <a:round/>
              <a:headEnd/>
              <a:tailEnd type="triangle" w="med" len="med"/>
            </a:ln>
          </p:spPr>
          <p:txBody>
            <a:bodyPr/>
            <a:lstStyle/>
            <a:p>
              <a:endParaRPr lang="en-GB"/>
            </a:p>
          </p:txBody>
        </p:sp>
        <p:sp>
          <p:nvSpPr>
            <p:cNvPr id="10270" name="Line 28"/>
            <p:cNvSpPr>
              <a:spLocks noChangeShapeType="1"/>
            </p:cNvSpPr>
            <p:nvPr/>
          </p:nvSpPr>
          <p:spPr bwMode="auto">
            <a:xfrm>
              <a:off x="2835" y="3243"/>
              <a:ext cx="203" cy="0"/>
            </a:xfrm>
            <a:prstGeom prst="line">
              <a:avLst/>
            </a:prstGeom>
            <a:noFill/>
            <a:ln w="9525">
              <a:solidFill>
                <a:schemeClr val="tx1"/>
              </a:solidFill>
              <a:round/>
              <a:headEnd type="triangle" w="med" len="med"/>
              <a:tailEnd/>
            </a:ln>
          </p:spPr>
          <p:txBody>
            <a:bodyPr/>
            <a:lstStyle/>
            <a:p>
              <a:endParaRPr lang="en-GB"/>
            </a:p>
          </p:txBody>
        </p:sp>
        <p:sp>
          <p:nvSpPr>
            <p:cNvPr id="10271" name="Line 29"/>
            <p:cNvSpPr>
              <a:spLocks noChangeShapeType="1"/>
            </p:cNvSpPr>
            <p:nvPr/>
          </p:nvSpPr>
          <p:spPr bwMode="auto">
            <a:xfrm>
              <a:off x="2130" y="3041"/>
              <a:ext cx="203" cy="0"/>
            </a:xfrm>
            <a:prstGeom prst="line">
              <a:avLst/>
            </a:prstGeom>
            <a:noFill/>
            <a:ln w="9525">
              <a:solidFill>
                <a:schemeClr val="tx1"/>
              </a:solidFill>
              <a:round/>
              <a:headEnd type="triangle" w="med" len="med"/>
              <a:tailEnd/>
            </a:ln>
          </p:spPr>
          <p:txBody>
            <a:bodyPr/>
            <a:lstStyle/>
            <a:p>
              <a:endParaRPr lang="en-GB"/>
            </a:p>
          </p:txBody>
        </p:sp>
        <p:sp>
          <p:nvSpPr>
            <p:cNvPr id="10272" name="Line 30"/>
            <p:cNvSpPr>
              <a:spLocks noChangeShapeType="1"/>
            </p:cNvSpPr>
            <p:nvPr/>
          </p:nvSpPr>
          <p:spPr bwMode="auto">
            <a:xfrm>
              <a:off x="1124" y="3519"/>
              <a:ext cx="203" cy="0"/>
            </a:xfrm>
            <a:prstGeom prst="line">
              <a:avLst/>
            </a:prstGeom>
            <a:noFill/>
            <a:ln w="9525">
              <a:solidFill>
                <a:schemeClr val="tx1"/>
              </a:solidFill>
              <a:round/>
              <a:headEnd/>
              <a:tailEnd type="triangle" w="med" len="med"/>
            </a:ln>
          </p:spPr>
          <p:txBody>
            <a:bodyPr/>
            <a:lstStyle/>
            <a:p>
              <a:endParaRPr lang="en-GB"/>
            </a:p>
          </p:txBody>
        </p:sp>
        <p:sp>
          <p:nvSpPr>
            <p:cNvPr id="10273" name="Line 31"/>
            <p:cNvSpPr>
              <a:spLocks noChangeShapeType="1"/>
            </p:cNvSpPr>
            <p:nvPr/>
          </p:nvSpPr>
          <p:spPr bwMode="auto">
            <a:xfrm>
              <a:off x="3320" y="3520"/>
              <a:ext cx="203" cy="0"/>
            </a:xfrm>
            <a:prstGeom prst="line">
              <a:avLst/>
            </a:prstGeom>
            <a:noFill/>
            <a:ln w="9525">
              <a:solidFill>
                <a:schemeClr val="tx1"/>
              </a:solidFill>
              <a:round/>
              <a:headEnd type="triangle" w="med" len="med"/>
              <a:tailEnd/>
            </a:ln>
          </p:spPr>
          <p:txBody>
            <a:bodyPr/>
            <a:lstStyle/>
            <a:p>
              <a:endParaRPr lang="en-GB"/>
            </a:p>
          </p:txBody>
        </p:sp>
        <p:sp>
          <p:nvSpPr>
            <p:cNvPr id="10274" name="Line 32"/>
            <p:cNvSpPr>
              <a:spLocks noChangeShapeType="1"/>
            </p:cNvSpPr>
            <p:nvPr/>
          </p:nvSpPr>
          <p:spPr bwMode="auto">
            <a:xfrm>
              <a:off x="1133" y="2245"/>
              <a:ext cx="203" cy="0"/>
            </a:xfrm>
            <a:prstGeom prst="line">
              <a:avLst/>
            </a:prstGeom>
            <a:noFill/>
            <a:ln w="9525">
              <a:solidFill>
                <a:schemeClr val="tx1"/>
              </a:solidFill>
              <a:round/>
              <a:headEnd/>
              <a:tailEnd type="triangle" w="med" len="med"/>
            </a:ln>
          </p:spPr>
          <p:txBody>
            <a:bodyPr/>
            <a:lstStyle/>
            <a:p>
              <a:endParaRPr lang="en-GB"/>
            </a:p>
          </p:txBody>
        </p:sp>
        <p:sp>
          <p:nvSpPr>
            <p:cNvPr id="10275" name="Line 33"/>
            <p:cNvSpPr>
              <a:spLocks noChangeShapeType="1"/>
            </p:cNvSpPr>
            <p:nvPr/>
          </p:nvSpPr>
          <p:spPr bwMode="auto">
            <a:xfrm>
              <a:off x="3329" y="2246"/>
              <a:ext cx="203" cy="0"/>
            </a:xfrm>
            <a:prstGeom prst="line">
              <a:avLst/>
            </a:prstGeom>
            <a:noFill/>
            <a:ln w="9525">
              <a:solidFill>
                <a:schemeClr val="tx1"/>
              </a:solidFill>
              <a:round/>
              <a:headEnd type="triangle" w="med" len="med"/>
              <a:tailEnd/>
            </a:ln>
          </p:spPr>
          <p:txBody>
            <a:bodyPr/>
            <a:lstStyle/>
            <a:p>
              <a:endParaRPr lang="en-GB"/>
            </a:p>
          </p:txBody>
        </p:sp>
        <p:sp>
          <p:nvSpPr>
            <p:cNvPr id="10276" name="Line 34"/>
            <p:cNvSpPr>
              <a:spLocks noChangeShapeType="1"/>
            </p:cNvSpPr>
            <p:nvPr/>
          </p:nvSpPr>
          <p:spPr bwMode="auto">
            <a:xfrm>
              <a:off x="1766" y="3224"/>
              <a:ext cx="203" cy="0"/>
            </a:xfrm>
            <a:prstGeom prst="line">
              <a:avLst/>
            </a:prstGeom>
            <a:noFill/>
            <a:ln w="9525">
              <a:solidFill>
                <a:schemeClr val="tx1"/>
              </a:solidFill>
              <a:round/>
              <a:headEnd/>
              <a:tailEnd type="triangle" w="med" len="med"/>
            </a:ln>
          </p:spPr>
          <p:txBody>
            <a:bodyPr/>
            <a:lstStyle/>
            <a:p>
              <a:endParaRPr lang="en-GB"/>
            </a:p>
          </p:txBody>
        </p:sp>
        <p:sp>
          <p:nvSpPr>
            <p:cNvPr id="10277" name="Line 35"/>
            <p:cNvSpPr>
              <a:spLocks noChangeShapeType="1"/>
            </p:cNvSpPr>
            <p:nvPr/>
          </p:nvSpPr>
          <p:spPr bwMode="auto">
            <a:xfrm>
              <a:off x="3962" y="3243"/>
              <a:ext cx="203" cy="0"/>
            </a:xfrm>
            <a:prstGeom prst="line">
              <a:avLst/>
            </a:prstGeom>
            <a:noFill/>
            <a:ln w="9525">
              <a:solidFill>
                <a:schemeClr val="tx1"/>
              </a:solidFill>
              <a:round/>
              <a:headEnd type="triangle" w="med" len="med"/>
              <a:tailEnd/>
            </a:ln>
          </p:spPr>
          <p:txBody>
            <a:bodyPr/>
            <a:lstStyle/>
            <a:p>
              <a:endParaRPr lang="en-GB"/>
            </a:p>
          </p:txBody>
        </p:sp>
        <p:sp>
          <p:nvSpPr>
            <p:cNvPr id="10278" name="Line 36"/>
            <p:cNvSpPr>
              <a:spLocks noChangeShapeType="1"/>
            </p:cNvSpPr>
            <p:nvPr/>
          </p:nvSpPr>
          <p:spPr bwMode="auto">
            <a:xfrm>
              <a:off x="1925" y="2640"/>
              <a:ext cx="203" cy="0"/>
            </a:xfrm>
            <a:prstGeom prst="line">
              <a:avLst/>
            </a:prstGeom>
            <a:noFill/>
            <a:ln w="9525">
              <a:solidFill>
                <a:schemeClr val="tx1"/>
              </a:solidFill>
              <a:round/>
              <a:headEnd/>
              <a:tailEnd type="triangle" w="med" len="med"/>
            </a:ln>
          </p:spPr>
          <p:txBody>
            <a:bodyPr/>
            <a:lstStyle/>
            <a:p>
              <a:endParaRPr lang="en-GB"/>
            </a:p>
          </p:txBody>
        </p:sp>
        <p:sp>
          <p:nvSpPr>
            <p:cNvPr id="10279" name="Line 37"/>
            <p:cNvSpPr>
              <a:spLocks noChangeShapeType="1"/>
            </p:cNvSpPr>
            <p:nvPr/>
          </p:nvSpPr>
          <p:spPr bwMode="auto">
            <a:xfrm>
              <a:off x="2291" y="2641"/>
              <a:ext cx="203" cy="0"/>
            </a:xfrm>
            <a:prstGeom prst="line">
              <a:avLst/>
            </a:prstGeom>
            <a:noFill/>
            <a:ln w="9525">
              <a:solidFill>
                <a:schemeClr val="tx1"/>
              </a:solidFill>
              <a:round/>
              <a:headEnd type="triangle" w="med" len="med"/>
              <a:tailEnd/>
            </a:ln>
          </p:spPr>
          <p:txBody>
            <a:bodyPr/>
            <a:lstStyle/>
            <a:p>
              <a:endParaRPr lang="en-GB"/>
            </a:p>
          </p:txBody>
        </p:sp>
        <p:sp>
          <p:nvSpPr>
            <p:cNvPr id="10280" name="Line 38"/>
            <p:cNvSpPr>
              <a:spLocks noChangeShapeType="1"/>
            </p:cNvSpPr>
            <p:nvPr/>
          </p:nvSpPr>
          <p:spPr bwMode="auto">
            <a:xfrm>
              <a:off x="1173" y="2835"/>
              <a:ext cx="203" cy="0"/>
            </a:xfrm>
            <a:prstGeom prst="line">
              <a:avLst/>
            </a:prstGeom>
            <a:noFill/>
            <a:ln w="9525">
              <a:solidFill>
                <a:schemeClr val="tx1"/>
              </a:solidFill>
              <a:round/>
              <a:headEnd/>
              <a:tailEnd type="triangle" w="med" len="med"/>
            </a:ln>
          </p:spPr>
          <p:txBody>
            <a:bodyPr/>
            <a:lstStyle/>
            <a:p>
              <a:endParaRPr lang="en-GB"/>
            </a:p>
          </p:txBody>
        </p:sp>
        <p:sp>
          <p:nvSpPr>
            <p:cNvPr id="10281" name="Line 39"/>
            <p:cNvSpPr>
              <a:spLocks noChangeShapeType="1"/>
            </p:cNvSpPr>
            <p:nvPr/>
          </p:nvSpPr>
          <p:spPr bwMode="auto">
            <a:xfrm>
              <a:off x="3369" y="2836"/>
              <a:ext cx="203" cy="0"/>
            </a:xfrm>
            <a:prstGeom prst="line">
              <a:avLst/>
            </a:prstGeom>
            <a:noFill/>
            <a:ln w="9525">
              <a:solidFill>
                <a:schemeClr val="tx1"/>
              </a:solidFill>
              <a:round/>
              <a:headEnd type="triangle" w="med" len="med"/>
              <a:tailEnd/>
            </a:ln>
          </p:spPr>
          <p:txBody>
            <a:bodyPr/>
            <a:lstStyle/>
            <a:p>
              <a:endParaRPr lang="en-GB"/>
            </a:p>
          </p:txBody>
        </p:sp>
        <p:sp>
          <p:nvSpPr>
            <p:cNvPr id="10282" name="Line 40"/>
            <p:cNvSpPr>
              <a:spLocks noChangeShapeType="1"/>
            </p:cNvSpPr>
            <p:nvPr/>
          </p:nvSpPr>
          <p:spPr bwMode="auto">
            <a:xfrm>
              <a:off x="2658" y="2654"/>
              <a:ext cx="203" cy="0"/>
            </a:xfrm>
            <a:prstGeom prst="line">
              <a:avLst/>
            </a:prstGeom>
            <a:noFill/>
            <a:ln w="9525">
              <a:solidFill>
                <a:schemeClr val="tx1"/>
              </a:solidFill>
              <a:round/>
              <a:headEnd/>
              <a:tailEnd type="triangle" w="med" len="med"/>
            </a:ln>
          </p:spPr>
          <p:txBody>
            <a:bodyPr/>
            <a:lstStyle/>
            <a:p>
              <a:endParaRPr lang="en-GB"/>
            </a:p>
          </p:txBody>
        </p:sp>
        <p:sp>
          <p:nvSpPr>
            <p:cNvPr id="10283" name="Line 41"/>
            <p:cNvSpPr>
              <a:spLocks noChangeShapeType="1"/>
            </p:cNvSpPr>
            <p:nvPr/>
          </p:nvSpPr>
          <p:spPr bwMode="auto">
            <a:xfrm>
              <a:off x="4854" y="2655"/>
              <a:ext cx="203" cy="0"/>
            </a:xfrm>
            <a:prstGeom prst="line">
              <a:avLst/>
            </a:prstGeom>
            <a:noFill/>
            <a:ln w="9525">
              <a:solidFill>
                <a:schemeClr val="tx1"/>
              </a:solidFill>
              <a:round/>
              <a:headEnd type="triangle" w="med" len="med"/>
              <a:tailEnd/>
            </a:ln>
          </p:spPr>
          <p:txBody>
            <a:bodyPr/>
            <a:lstStyle/>
            <a:p>
              <a:endParaRPr lang="en-GB"/>
            </a:p>
          </p:txBody>
        </p:sp>
        <p:sp>
          <p:nvSpPr>
            <p:cNvPr id="10284" name="Line 42"/>
            <p:cNvSpPr>
              <a:spLocks noChangeShapeType="1"/>
            </p:cNvSpPr>
            <p:nvPr/>
          </p:nvSpPr>
          <p:spPr bwMode="auto">
            <a:xfrm>
              <a:off x="1919" y="2459"/>
              <a:ext cx="203" cy="0"/>
            </a:xfrm>
            <a:prstGeom prst="line">
              <a:avLst/>
            </a:prstGeom>
            <a:noFill/>
            <a:ln w="9525">
              <a:solidFill>
                <a:schemeClr val="tx1"/>
              </a:solidFill>
              <a:round/>
              <a:headEnd/>
              <a:tailEnd type="triangle" w="med" len="med"/>
            </a:ln>
          </p:spPr>
          <p:txBody>
            <a:bodyPr/>
            <a:lstStyle/>
            <a:p>
              <a:endParaRPr lang="en-GB"/>
            </a:p>
          </p:txBody>
        </p:sp>
        <p:sp>
          <p:nvSpPr>
            <p:cNvPr id="10285" name="Line 43"/>
            <p:cNvSpPr>
              <a:spLocks noChangeShapeType="1"/>
            </p:cNvSpPr>
            <p:nvPr/>
          </p:nvSpPr>
          <p:spPr bwMode="auto">
            <a:xfrm>
              <a:off x="4115" y="2460"/>
              <a:ext cx="203" cy="0"/>
            </a:xfrm>
            <a:prstGeom prst="line">
              <a:avLst/>
            </a:prstGeom>
            <a:noFill/>
            <a:ln w="9525">
              <a:solidFill>
                <a:schemeClr val="tx1"/>
              </a:solidFill>
              <a:round/>
              <a:headEnd type="triangle" w="med" len="med"/>
              <a:tailEnd/>
            </a:ln>
          </p:spPr>
          <p:txBody>
            <a:bodyPr/>
            <a:lstStyle/>
            <a:p>
              <a:endParaRPr lang="en-GB"/>
            </a:p>
          </p:txBody>
        </p:sp>
        <p:sp>
          <p:nvSpPr>
            <p:cNvPr id="10286" name="Line 44"/>
            <p:cNvSpPr>
              <a:spLocks noChangeShapeType="1"/>
            </p:cNvSpPr>
            <p:nvPr/>
          </p:nvSpPr>
          <p:spPr bwMode="auto">
            <a:xfrm>
              <a:off x="3708" y="2913"/>
              <a:ext cx="203" cy="0"/>
            </a:xfrm>
            <a:prstGeom prst="line">
              <a:avLst/>
            </a:prstGeom>
            <a:noFill/>
            <a:ln w="9525">
              <a:solidFill>
                <a:schemeClr val="tx1"/>
              </a:solidFill>
              <a:round/>
              <a:headEnd/>
              <a:tailEnd type="triangle" w="med" len="med"/>
            </a:ln>
          </p:spPr>
          <p:txBody>
            <a:bodyPr/>
            <a:lstStyle/>
            <a:p>
              <a:endParaRPr lang="en-GB"/>
            </a:p>
          </p:txBody>
        </p:sp>
        <p:sp>
          <p:nvSpPr>
            <p:cNvPr id="10287" name="Line 45"/>
            <p:cNvSpPr>
              <a:spLocks noChangeShapeType="1"/>
            </p:cNvSpPr>
            <p:nvPr/>
          </p:nvSpPr>
          <p:spPr bwMode="auto">
            <a:xfrm>
              <a:off x="4074" y="2914"/>
              <a:ext cx="203" cy="0"/>
            </a:xfrm>
            <a:prstGeom prst="line">
              <a:avLst/>
            </a:prstGeom>
            <a:noFill/>
            <a:ln w="9525">
              <a:solidFill>
                <a:schemeClr val="tx1"/>
              </a:solidFill>
              <a:round/>
              <a:headEnd type="triangle" w="med" len="med"/>
              <a:tailEnd/>
            </a:ln>
          </p:spPr>
          <p:txBody>
            <a:bodyPr/>
            <a:lstStyle/>
            <a:p>
              <a:endParaRPr lang="en-GB"/>
            </a:p>
          </p:txBody>
        </p:sp>
        <p:sp>
          <p:nvSpPr>
            <p:cNvPr id="10288" name="Line 46"/>
            <p:cNvSpPr>
              <a:spLocks noChangeShapeType="1"/>
            </p:cNvSpPr>
            <p:nvPr/>
          </p:nvSpPr>
          <p:spPr bwMode="auto">
            <a:xfrm>
              <a:off x="1764" y="3040"/>
              <a:ext cx="203" cy="0"/>
            </a:xfrm>
            <a:prstGeom prst="line">
              <a:avLst/>
            </a:prstGeom>
            <a:noFill/>
            <a:ln w="9525">
              <a:solidFill>
                <a:schemeClr val="tx1"/>
              </a:solidFill>
              <a:round/>
              <a:headEnd/>
              <a:tailEnd type="triangle" w="med" len="med"/>
            </a:ln>
          </p:spPr>
          <p:txBody>
            <a:bodyPr/>
            <a:lstStyle/>
            <a:p>
              <a:endParaRPr lang="en-GB"/>
            </a:p>
          </p:txBody>
        </p:sp>
        <p:sp>
          <p:nvSpPr>
            <p:cNvPr id="10289" name="Line 47"/>
            <p:cNvSpPr>
              <a:spLocks noChangeShapeType="1"/>
            </p:cNvSpPr>
            <p:nvPr/>
          </p:nvSpPr>
          <p:spPr bwMode="auto">
            <a:xfrm>
              <a:off x="3193" y="3103"/>
              <a:ext cx="203" cy="0"/>
            </a:xfrm>
            <a:prstGeom prst="line">
              <a:avLst/>
            </a:prstGeom>
            <a:noFill/>
            <a:ln w="9525">
              <a:solidFill>
                <a:schemeClr val="tx1"/>
              </a:solidFill>
              <a:round/>
              <a:headEnd/>
              <a:tailEnd type="triangle" w="med" len="med"/>
            </a:ln>
          </p:spPr>
          <p:txBody>
            <a:bodyPr/>
            <a:lstStyle/>
            <a:p>
              <a:endParaRPr lang="en-GB"/>
            </a:p>
          </p:txBody>
        </p:sp>
        <p:sp>
          <p:nvSpPr>
            <p:cNvPr id="10290" name="Line 48"/>
            <p:cNvSpPr>
              <a:spLocks noChangeShapeType="1"/>
            </p:cNvSpPr>
            <p:nvPr/>
          </p:nvSpPr>
          <p:spPr bwMode="auto">
            <a:xfrm>
              <a:off x="3559" y="3104"/>
              <a:ext cx="203" cy="0"/>
            </a:xfrm>
            <a:prstGeom prst="line">
              <a:avLst/>
            </a:prstGeom>
            <a:noFill/>
            <a:ln w="9525">
              <a:solidFill>
                <a:schemeClr val="tx1"/>
              </a:solidFill>
              <a:round/>
              <a:headEnd type="triangle" w="med" len="med"/>
              <a:tailEnd/>
            </a:ln>
          </p:spPr>
          <p:txBody>
            <a:bodyPr/>
            <a:lstStyle/>
            <a:p>
              <a:endParaRPr lang="en-GB"/>
            </a:p>
          </p:txBody>
        </p:sp>
        <p:sp>
          <p:nvSpPr>
            <p:cNvPr id="10291" name="Line 49"/>
            <p:cNvSpPr>
              <a:spLocks noChangeShapeType="1"/>
            </p:cNvSpPr>
            <p:nvPr/>
          </p:nvSpPr>
          <p:spPr bwMode="auto">
            <a:xfrm>
              <a:off x="1243" y="2528"/>
              <a:ext cx="203" cy="0"/>
            </a:xfrm>
            <a:prstGeom prst="line">
              <a:avLst/>
            </a:prstGeom>
            <a:noFill/>
            <a:ln w="9525">
              <a:solidFill>
                <a:schemeClr val="tx1"/>
              </a:solidFill>
              <a:round/>
              <a:headEnd/>
              <a:tailEnd type="triangle" w="med" len="med"/>
            </a:ln>
          </p:spPr>
          <p:txBody>
            <a:bodyPr/>
            <a:lstStyle/>
            <a:p>
              <a:endParaRPr lang="en-GB"/>
            </a:p>
          </p:txBody>
        </p:sp>
        <p:sp>
          <p:nvSpPr>
            <p:cNvPr id="10292" name="Line 50"/>
            <p:cNvSpPr>
              <a:spLocks noChangeShapeType="1"/>
            </p:cNvSpPr>
            <p:nvPr/>
          </p:nvSpPr>
          <p:spPr bwMode="auto">
            <a:xfrm>
              <a:off x="1609" y="2529"/>
              <a:ext cx="203" cy="0"/>
            </a:xfrm>
            <a:prstGeom prst="line">
              <a:avLst/>
            </a:prstGeom>
            <a:noFill/>
            <a:ln w="9525">
              <a:solidFill>
                <a:schemeClr val="tx1"/>
              </a:solidFill>
              <a:round/>
              <a:headEnd type="triangle" w="med" len="med"/>
              <a:tailEnd/>
            </a:ln>
          </p:spPr>
          <p:txBody>
            <a:bodyPr/>
            <a:lstStyle/>
            <a:p>
              <a:endParaRPr lang="en-GB"/>
            </a:p>
          </p:txBody>
        </p:sp>
        <p:sp>
          <p:nvSpPr>
            <p:cNvPr id="10293" name="Line 51"/>
            <p:cNvSpPr>
              <a:spLocks noChangeShapeType="1"/>
            </p:cNvSpPr>
            <p:nvPr/>
          </p:nvSpPr>
          <p:spPr bwMode="auto">
            <a:xfrm>
              <a:off x="2605" y="3362"/>
              <a:ext cx="203" cy="0"/>
            </a:xfrm>
            <a:prstGeom prst="line">
              <a:avLst/>
            </a:prstGeom>
            <a:noFill/>
            <a:ln w="9525">
              <a:solidFill>
                <a:schemeClr val="tx1"/>
              </a:solidFill>
              <a:round/>
              <a:headEnd/>
              <a:tailEnd type="triangle" w="med" len="med"/>
            </a:ln>
          </p:spPr>
          <p:txBody>
            <a:bodyPr/>
            <a:lstStyle/>
            <a:p>
              <a:endParaRPr lang="en-GB"/>
            </a:p>
          </p:txBody>
        </p:sp>
        <p:sp>
          <p:nvSpPr>
            <p:cNvPr id="10294" name="Line 52"/>
            <p:cNvSpPr>
              <a:spLocks noChangeShapeType="1"/>
            </p:cNvSpPr>
            <p:nvPr/>
          </p:nvSpPr>
          <p:spPr bwMode="auto">
            <a:xfrm>
              <a:off x="2971" y="3363"/>
              <a:ext cx="203" cy="0"/>
            </a:xfrm>
            <a:prstGeom prst="line">
              <a:avLst/>
            </a:prstGeom>
            <a:noFill/>
            <a:ln w="9525">
              <a:solidFill>
                <a:schemeClr val="tx1"/>
              </a:solidFill>
              <a:round/>
              <a:headEnd type="triangle" w="med" len="med"/>
              <a:tailEnd/>
            </a:ln>
          </p:spPr>
          <p:txBody>
            <a:bodyPr/>
            <a:lstStyle/>
            <a:p>
              <a:endParaRPr lang="en-GB"/>
            </a:p>
          </p:txBody>
        </p:sp>
        <p:sp>
          <p:nvSpPr>
            <p:cNvPr id="10295" name="Line 53"/>
            <p:cNvSpPr>
              <a:spLocks noChangeShapeType="1"/>
            </p:cNvSpPr>
            <p:nvPr/>
          </p:nvSpPr>
          <p:spPr bwMode="auto">
            <a:xfrm>
              <a:off x="1962" y="3097"/>
              <a:ext cx="203" cy="0"/>
            </a:xfrm>
            <a:prstGeom prst="line">
              <a:avLst/>
            </a:prstGeom>
            <a:noFill/>
            <a:ln w="9525">
              <a:solidFill>
                <a:schemeClr val="tx1"/>
              </a:solidFill>
              <a:round/>
              <a:headEnd type="triangle" w="med" len="med"/>
              <a:tailEnd/>
            </a:ln>
          </p:spPr>
          <p:txBody>
            <a:bodyPr/>
            <a:lstStyle/>
            <a:p>
              <a:endParaRPr lang="en-GB"/>
            </a:p>
          </p:txBody>
        </p:sp>
        <p:sp>
          <p:nvSpPr>
            <p:cNvPr id="10296" name="Line 55"/>
            <p:cNvSpPr>
              <a:spLocks noChangeShapeType="1"/>
            </p:cNvSpPr>
            <p:nvPr/>
          </p:nvSpPr>
          <p:spPr bwMode="auto">
            <a:xfrm>
              <a:off x="3152" y="3576"/>
              <a:ext cx="203" cy="0"/>
            </a:xfrm>
            <a:prstGeom prst="line">
              <a:avLst/>
            </a:prstGeom>
            <a:noFill/>
            <a:ln w="9525">
              <a:solidFill>
                <a:schemeClr val="tx1"/>
              </a:solidFill>
              <a:round/>
              <a:headEnd type="triangle" w="med" len="med"/>
              <a:tailEnd/>
            </a:ln>
          </p:spPr>
          <p:txBody>
            <a:bodyPr/>
            <a:lstStyle/>
            <a:p>
              <a:endParaRPr lang="en-GB"/>
            </a:p>
          </p:txBody>
        </p:sp>
        <p:sp>
          <p:nvSpPr>
            <p:cNvPr id="10297" name="Line 56"/>
            <p:cNvSpPr>
              <a:spLocks noChangeShapeType="1"/>
            </p:cNvSpPr>
            <p:nvPr/>
          </p:nvSpPr>
          <p:spPr bwMode="auto">
            <a:xfrm>
              <a:off x="965" y="2301"/>
              <a:ext cx="203" cy="0"/>
            </a:xfrm>
            <a:prstGeom prst="line">
              <a:avLst/>
            </a:prstGeom>
            <a:noFill/>
            <a:ln w="9525">
              <a:solidFill>
                <a:schemeClr val="tx1"/>
              </a:solidFill>
              <a:round/>
              <a:headEnd/>
              <a:tailEnd type="triangle" w="med" len="med"/>
            </a:ln>
          </p:spPr>
          <p:txBody>
            <a:bodyPr/>
            <a:lstStyle/>
            <a:p>
              <a:endParaRPr lang="en-GB"/>
            </a:p>
          </p:txBody>
        </p:sp>
        <p:sp>
          <p:nvSpPr>
            <p:cNvPr id="10298" name="Line 57"/>
            <p:cNvSpPr>
              <a:spLocks noChangeShapeType="1"/>
            </p:cNvSpPr>
            <p:nvPr/>
          </p:nvSpPr>
          <p:spPr bwMode="auto">
            <a:xfrm>
              <a:off x="3161" y="2302"/>
              <a:ext cx="203" cy="0"/>
            </a:xfrm>
            <a:prstGeom prst="line">
              <a:avLst/>
            </a:prstGeom>
            <a:noFill/>
            <a:ln w="9525">
              <a:solidFill>
                <a:schemeClr val="tx1"/>
              </a:solidFill>
              <a:round/>
              <a:headEnd type="triangle" w="med" len="med"/>
              <a:tailEnd/>
            </a:ln>
          </p:spPr>
          <p:txBody>
            <a:bodyPr/>
            <a:lstStyle/>
            <a:p>
              <a:endParaRPr lang="en-GB"/>
            </a:p>
          </p:txBody>
        </p:sp>
        <p:sp>
          <p:nvSpPr>
            <p:cNvPr id="10299" name="Line 58"/>
            <p:cNvSpPr>
              <a:spLocks noChangeShapeType="1"/>
            </p:cNvSpPr>
            <p:nvPr/>
          </p:nvSpPr>
          <p:spPr bwMode="auto">
            <a:xfrm>
              <a:off x="1598" y="3298"/>
              <a:ext cx="203" cy="0"/>
            </a:xfrm>
            <a:prstGeom prst="line">
              <a:avLst/>
            </a:prstGeom>
            <a:noFill/>
            <a:ln w="9525">
              <a:solidFill>
                <a:schemeClr val="tx1"/>
              </a:solidFill>
              <a:round/>
              <a:headEnd/>
              <a:tailEnd type="triangle" w="med" len="med"/>
            </a:ln>
          </p:spPr>
          <p:txBody>
            <a:bodyPr/>
            <a:lstStyle/>
            <a:p>
              <a:endParaRPr lang="en-GB"/>
            </a:p>
          </p:txBody>
        </p:sp>
        <p:sp>
          <p:nvSpPr>
            <p:cNvPr id="10300" name="Line 59"/>
            <p:cNvSpPr>
              <a:spLocks noChangeShapeType="1"/>
            </p:cNvSpPr>
            <p:nvPr/>
          </p:nvSpPr>
          <p:spPr bwMode="auto">
            <a:xfrm>
              <a:off x="3794" y="3299"/>
              <a:ext cx="203" cy="0"/>
            </a:xfrm>
            <a:prstGeom prst="line">
              <a:avLst/>
            </a:prstGeom>
            <a:noFill/>
            <a:ln w="9525">
              <a:solidFill>
                <a:schemeClr val="tx1"/>
              </a:solidFill>
              <a:round/>
              <a:headEnd type="triangle" w="med" len="med"/>
              <a:tailEnd/>
            </a:ln>
          </p:spPr>
          <p:txBody>
            <a:bodyPr/>
            <a:lstStyle/>
            <a:p>
              <a:endParaRPr lang="en-GB"/>
            </a:p>
          </p:txBody>
        </p:sp>
        <p:sp>
          <p:nvSpPr>
            <p:cNvPr id="10301" name="Line 60"/>
            <p:cNvSpPr>
              <a:spLocks noChangeShapeType="1"/>
            </p:cNvSpPr>
            <p:nvPr/>
          </p:nvSpPr>
          <p:spPr bwMode="auto">
            <a:xfrm>
              <a:off x="1757" y="2696"/>
              <a:ext cx="203" cy="0"/>
            </a:xfrm>
            <a:prstGeom prst="line">
              <a:avLst/>
            </a:prstGeom>
            <a:noFill/>
            <a:ln w="9525">
              <a:solidFill>
                <a:schemeClr val="tx1"/>
              </a:solidFill>
              <a:round/>
              <a:headEnd/>
              <a:tailEnd type="triangle" w="med" len="med"/>
            </a:ln>
          </p:spPr>
          <p:txBody>
            <a:bodyPr/>
            <a:lstStyle/>
            <a:p>
              <a:endParaRPr lang="en-GB"/>
            </a:p>
          </p:txBody>
        </p:sp>
        <p:sp>
          <p:nvSpPr>
            <p:cNvPr id="10302" name="Line 62"/>
            <p:cNvSpPr>
              <a:spLocks noChangeShapeType="1"/>
            </p:cNvSpPr>
            <p:nvPr/>
          </p:nvSpPr>
          <p:spPr bwMode="auto">
            <a:xfrm>
              <a:off x="1005" y="2891"/>
              <a:ext cx="203" cy="0"/>
            </a:xfrm>
            <a:prstGeom prst="line">
              <a:avLst/>
            </a:prstGeom>
            <a:noFill/>
            <a:ln w="9525">
              <a:solidFill>
                <a:schemeClr val="tx1"/>
              </a:solidFill>
              <a:round/>
              <a:headEnd/>
              <a:tailEnd type="triangle" w="med" len="med"/>
            </a:ln>
          </p:spPr>
          <p:txBody>
            <a:bodyPr/>
            <a:lstStyle/>
            <a:p>
              <a:endParaRPr lang="en-GB"/>
            </a:p>
          </p:txBody>
        </p:sp>
        <p:sp>
          <p:nvSpPr>
            <p:cNvPr id="10303" name="Line 63"/>
            <p:cNvSpPr>
              <a:spLocks noChangeShapeType="1"/>
            </p:cNvSpPr>
            <p:nvPr/>
          </p:nvSpPr>
          <p:spPr bwMode="auto">
            <a:xfrm>
              <a:off x="3201" y="2892"/>
              <a:ext cx="203" cy="0"/>
            </a:xfrm>
            <a:prstGeom prst="line">
              <a:avLst/>
            </a:prstGeom>
            <a:noFill/>
            <a:ln w="9525">
              <a:solidFill>
                <a:schemeClr val="tx1"/>
              </a:solidFill>
              <a:round/>
              <a:headEnd type="triangle" w="med" len="med"/>
              <a:tailEnd/>
            </a:ln>
          </p:spPr>
          <p:txBody>
            <a:bodyPr/>
            <a:lstStyle/>
            <a:p>
              <a:endParaRPr lang="en-GB"/>
            </a:p>
          </p:txBody>
        </p:sp>
        <p:sp>
          <p:nvSpPr>
            <p:cNvPr id="10304" name="Line 65"/>
            <p:cNvSpPr>
              <a:spLocks noChangeShapeType="1"/>
            </p:cNvSpPr>
            <p:nvPr/>
          </p:nvSpPr>
          <p:spPr bwMode="auto">
            <a:xfrm>
              <a:off x="4686" y="2711"/>
              <a:ext cx="203" cy="0"/>
            </a:xfrm>
            <a:prstGeom prst="line">
              <a:avLst/>
            </a:prstGeom>
            <a:noFill/>
            <a:ln w="9525">
              <a:solidFill>
                <a:schemeClr val="tx1"/>
              </a:solidFill>
              <a:round/>
              <a:headEnd type="triangle" w="med" len="med"/>
              <a:tailEnd/>
            </a:ln>
          </p:spPr>
          <p:txBody>
            <a:bodyPr/>
            <a:lstStyle/>
            <a:p>
              <a:endParaRPr lang="en-GB"/>
            </a:p>
          </p:txBody>
        </p:sp>
        <p:sp>
          <p:nvSpPr>
            <p:cNvPr id="10305" name="Line 66"/>
            <p:cNvSpPr>
              <a:spLocks noChangeShapeType="1"/>
            </p:cNvSpPr>
            <p:nvPr/>
          </p:nvSpPr>
          <p:spPr bwMode="auto">
            <a:xfrm>
              <a:off x="1751" y="2515"/>
              <a:ext cx="203" cy="0"/>
            </a:xfrm>
            <a:prstGeom prst="line">
              <a:avLst/>
            </a:prstGeom>
            <a:noFill/>
            <a:ln w="9525">
              <a:solidFill>
                <a:schemeClr val="tx1"/>
              </a:solidFill>
              <a:round/>
              <a:headEnd/>
              <a:tailEnd type="triangle" w="med" len="med"/>
            </a:ln>
          </p:spPr>
          <p:txBody>
            <a:bodyPr/>
            <a:lstStyle/>
            <a:p>
              <a:endParaRPr lang="en-GB"/>
            </a:p>
          </p:txBody>
        </p:sp>
        <p:sp>
          <p:nvSpPr>
            <p:cNvPr id="10306" name="Line 67"/>
            <p:cNvSpPr>
              <a:spLocks noChangeShapeType="1"/>
            </p:cNvSpPr>
            <p:nvPr/>
          </p:nvSpPr>
          <p:spPr bwMode="auto">
            <a:xfrm>
              <a:off x="3947" y="2516"/>
              <a:ext cx="203" cy="0"/>
            </a:xfrm>
            <a:prstGeom prst="line">
              <a:avLst/>
            </a:prstGeom>
            <a:noFill/>
            <a:ln w="9525">
              <a:solidFill>
                <a:schemeClr val="tx1"/>
              </a:solidFill>
              <a:round/>
              <a:headEnd type="triangle" w="med" len="med"/>
              <a:tailEnd/>
            </a:ln>
          </p:spPr>
          <p:txBody>
            <a:bodyPr/>
            <a:lstStyle/>
            <a:p>
              <a:endParaRPr lang="en-GB"/>
            </a:p>
          </p:txBody>
        </p:sp>
        <p:sp>
          <p:nvSpPr>
            <p:cNvPr id="10307" name="Line 68"/>
            <p:cNvSpPr>
              <a:spLocks noChangeShapeType="1"/>
            </p:cNvSpPr>
            <p:nvPr/>
          </p:nvSpPr>
          <p:spPr bwMode="auto">
            <a:xfrm>
              <a:off x="3540" y="2969"/>
              <a:ext cx="203" cy="0"/>
            </a:xfrm>
            <a:prstGeom prst="line">
              <a:avLst/>
            </a:prstGeom>
            <a:noFill/>
            <a:ln w="9525">
              <a:solidFill>
                <a:schemeClr val="tx1"/>
              </a:solidFill>
              <a:round/>
              <a:headEnd/>
              <a:tailEnd type="triangle" w="med" len="med"/>
            </a:ln>
          </p:spPr>
          <p:txBody>
            <a:bodyPr/>
            <a:lstStyle/>
            <a:p>
              <a:endParaRPr lang="en-GB"/>
            </a:p>
          </p:txBody>
        </p:sp>
        <p:sp>
          <p:nvSpPr>
            <p:cNvPr id="10308" name="Line 69"/>
            <p:cNvSpPr>
              <a:spLocks noChangeShapeType="1"/>
            </p:cNvSpPr>
            <p:nvPr/>
          </p:nvSpPr>
          <p:spPr bwMode="auto">
            <a:xfrm>
              <a:off x="3906" y="2970"/>
              <a:ext cx="203" cy="0"/>
            </a:xfrm>
            <a:prstGeom prst="line">
              <a:avLst/>
            </a:prstGeom>
            <a:noFill/>
            <a:ln w="9525">
              <a:solidFill>
                <a:schemeClr val="tx1"/>
              </a:solidFill>
              <a:round/>
              <a:headEnd type="triangle" w="med" len="med"/>
              <a:tailEnd/>
            </a:ln>
          </p:spPr>
          <p:txBody>
            <a:bodyPr/>
            <a:lstStyle/>
            <a:p>
              <a:endParaRPr lang="en-GB"/>
            </a:p>
          </p:txBody>
        </p:sp>
        <p:sp>
          <p:nvSpPr>
            <p:cNvPr id="10309" name="Line 70"/>
            <p:cNvSpPr>
              <a:spLocks noChangeShapeType="1"/>
            </p:cNvSpPr>
            <p:nvPr/>
          </p:nvSpPr>
          <p:spPr bwMode="auto">
            <a:xfrm>
              <a:off x="1596" y="3096"/>
              <a:ext cx="203" cy="0"/>
            </a:xfrm>
            <a:prstGeom prst="line">
              <a:avLst/>
            </a:prstGeom>
            <a:noFill/>
            <a:ln w="9525">
              <a:solidFill>
                <a:schemeClr val="tx1"/>
              </a:solidFill>
              <a:round/>
              <a:headEnd/>
              <a:tailEnd type="triangle" w="med" len="med"/>
            </a:ln>
          </p:spPr>
          <p:txBody>
            <a:bodyPr/>
            <a:lstStyle/>
            <a:p>
              <a:endParaRPr lang="en-GB"/>
            </a:p>
          </p:txBody>
        </p:sp>
        <p:sp>
          <p:nvSpPr>
            <p:cNvPr id="10310" name="Line 71"/>
            <p:cNvSpPr>
              <a:spLocks noChangeShapeType="1"/>
            </p:cNvSpPr>
            <p:nvPr/>
          </p:nvSpPr>
          <p:spPr bwMode="auto">
            <a:xfrm>
              <a:off x="3025" y="3159"/>
              <a:ext cx="203" cy="0"/>
            </a:xfrm>
            <a:prstGeom prst="line">
              <a:avLst/>
            </a:prstGeom>
            <a:noFill/>
            <a:ln w="9525">
              <a:solidFill>
                <a:schemeClr val="tx1"/>
              </a:solidFill>
              <a:round/>
              <a:headEnd/>
              <a:tailEnd type="triangle" w="med" len="med"/>
            </a:ln>
          </p:spPr>
          <p:txBody>
            <a:bodyPr/>
            <a:lstStyle/>
            <a:p>
              <a:endParaRPr lang="en-GB"/>
            </a:p>
          </p:txBody>
        </p:sp>
        <p:sp>
          <p:nvSpPr>
            <p:cNvPr id="10311" name="Line 72"/>
            <p:cNvSpPr>
              <a:spLocks noChangeShapeType="1"/>
            </p:cNvSpPr>
            <p:nvPr/>
          </p:nvSpPr>
          <p:spPr bwMode="auto">
            <a:xfrm>
              <a:off x="3391" y="3160"/>
              <a:ext cx="203" cy="0"/>
            </a:xfrm>
            <a:prstGeom prst="line">
              <a:avLst/>
            </a:prstGeom>
            <a:noFill/>
            <a:ln w="9525">
              <a:solidFill>
                <a:schemeClr val="tx1"/>
              </a:solidFill>
              <a:round/>
              <a:headEnd type="triangle" w="med" len="med"/>
              <a:tailEnd/>
            </a:ln>
          </p:spPr>
          <p:txBody>
            <a:bodyPr/>
            <a:lstStyle/>
            <a:p>
              <a:endParaRPr lang="en-GB"/>
            </a:p>
          </p:txBody>
        </p:sp>
        <p:sp>
          <p:nvSpPr>
            <p:cNvPr id="10312" name="Line 73"/>
            <p:cNvSpPr>
              <a:spLocks noChangeShapeType="1"/>
            </p:cNvSpPr>
            <p:nvPr/>
          </p:nvSpPr>
          <p:spPr bwMode="auto">
            <a:xfrm>
              <a:off x="1075" y="2584"/>
              <a:ext cx="203" cy="0"/>
            </a:xfrm>
            <a:prstGeom prst="line">
              <a:avLst/>
            </a:prstGeom>
            <a:noFill/>
            <a:ln w="9525">
              <a:solidFill>
                <a:schemeClr val="tx1"/>
              </a:solidFill>
              <a:round/>
              <a:headEnd/>
              <a:tailEnd type="triangle" w="med" len="med"/>
            </a:ln>
          </p:spPr>
          <p:txBody>
            <a:bodyPr/>
            <a:lstStyle/>
            <a:p>
              <a:endParaRPr lang="en-GB"/>
            </a:p>
          </p:txBody>
        </p:sp>
        <p:sp>
          <p:nvSpPr>
            <p:cNvPr id="10313" name="Line 74"/>
            <p:cNvSpPr>
              <a:spLocks noChangeShapeType="1"/>
            </p:cNvSpPr>
            <p:nvPr/>
          </p:nvSpPr>
          <p:spPr bwMode="auto">
            <a:xfrm>
              <a:off x="1441" y="2585"/>
              <a:ext cx="203" cy="0"/>
            </a:xfrm>
            <a:prstGeom prst="line">
              <a:avLst/>
            </a:prstGeom>
            <a:noFill/>
            <a:ln w="9525">
              <a:solidFill>
                <a:schemeClr val="tx1"/>
              </a:solidFill>
              <a:round/>
              <a:headEnd type="triangle" w="med" len="med"/>
              <a:tailEnd/>
            </a:ln>
          </p:spPr>
          <p:txBody>
            <a:bodyPr/>
            <a:lstStyle/>
            <a:p>
              <a:endParaRPr lang="en-GB"/>
            </a:p>
          </p:txBody>
        </p:sp>
        <p:sp>
          <p:nvSpPr>
            <p:cNvPr id="10314" name="Line 75"/>
            <p:cNvSpPr>
              <a:spLocks noChangeShapeType="1"/>
            </p:cNvSpPr>
            <p:nvPr/>
          </p:nvSpPr>
          <p:spPr bwMode="auto">
            <a:xfrm>
              <a:off x="2437" y="3418"/>
              <a:ext cx="203" cy="0"/>
            </a:xfrm>
            <a:prstGeom prst="line">
              <a:avLst/>
            </a:prstGeom>
            <a:noFill/>
            <a:ln w="9525">
              <a:solidFill>
                <a:schemeClr val="tx1"/>
              </a:solidFill>
              <a:round/>
              <a:headEnd/>
              <a:tailEnd type="triangle" w="med" len="med"/>
            </a:ln>
          </p:spPr>
          <p:txBody>
            <a:bodyPr/>
            <a:lstStyle/>
            <a:p>
              <a:endParaRPr lang="en-GB"/>
            </a:p>
          </p:txBody>
        </p:sp>
        <p:sp>
          <p:nvSpPr>
            <p:cNvPr id="10315" name="Line 76"/>
            <p:cNvSpPr>
              <a:spLocks noChangeShapeType="1"/>
            </p:cNvSpPr>
            <p:nvPr/>
          </p:nvSpPr>
          <p:spPr bwMode="auto">
            <a:xfrm>
              <a:off x="2803" y="3419"/>
              <a:ext cx="203" cy="0"/>
            </a:xfrm>
            <a:prstGeom prst="line">
              <a:avLst/>
            </a:prstGeom>
            <a:noFill/>
            <a:ln w="9525">
              <a:solidFill>
                <a:schemeClr val="tx1"/>
              </a:solidFill>
              <a:round/>
              <a:headEnd type="triangle" w="med" len="med"/>
              <a:tailEnd/>
            </a:ln>
          </p:spPr>
          <p:txBody>
            <a:bodyPr/>
            <a:lstStyle/>
            <a:p>
              <a:endParaRPr lang="en-GB"/>
            </a:p>
          </p:txBody>
        </p:sp>
        <p:sp>
          <p:nvSpPr>
            <p:cNvPr id="10316" name="Line 77"/>
            <p:cNvSpPr>
              <a:spLocks noChangeShapeType="1"/>
            </p:cNvSpPr>
            <p:nvPr/>
          </p:nvSpPr>
          <p:spPr bwMode="auto">
            <a:xfrm>
              <a:off x="2274" y="2761"/>
              <a:ext cx="203" cy="0"/>
            </a:xfrm>
            <a:prstGeom prst="line">
              <a:avLst/>
            </a:prstGeom>
            <a:noFill/>
            <a:ln w="9525">
              <a:solidFill>
                <a:schemeClr val="tx1"/>
              </a:solidFill>
              <a:round/>
              <a:headEnd type="triangle" w="med" len="med"/>
              <a:tailEnd/>
            </a:ln>
          </p:spPr>
          <p:txBody>
            <a:bodyPr/>
            <a:lstStyle/>
            <a:p>
              <a:endParaRPr lang="en-GB"/>
            </a:p>
          </p:txBody>
        </p:sp>
        <p:sp>
          <p:nvSpPr>
            <p:cNvPr id="10317" name="Line 78"/>
            <p:cNvSpPr>
              <a:spLocks noChangeShapeType="1"/>
            </p:cNvSpPr>
            <p:nvPr/>
          </p:nvSpPr>
          <p:spPr bwMode="auto">
            <a:xfrm>
              <a:off x="1268" y="3239"/>
              <a:ext cx="203" cy="0"/>
            </a:xfrm>
            <a:prstGeom prst="line">
              <a:avLst/>
            </a:prstGeom>
            <a:noFill/>
            <a:ln w="9525">
              <a:solidFill>
                <a:schemeClr val="tx1"/>
              </a:solidFill>
              <a:round/>
              <a:headEnd/>
              <a:tailEnd type="triangle" w="med" len="med"/>
            </a:ln>
          </p:spPr>
          <p:txBody>
            <a:bodyPr/>
            <a:lstStyle/>
            <a:p>
              <a:endParaRPr lang="en-GB"/>
            </a:p>
          </p:txBody>
        </p:sp>
        <p:sp>
          <p:nvSpPr>
            <p:cNvPr id="10318" name="Line 79"/>
            <p:cNvSpPr>
              <a:spLocks noChangeShapeType="1"/>
            </p:cNvSpPr>
            <p:nvPr/>
          </p:nvSpPr>
          <p:spPr bwMode="auto">
            <a:xfrm>
              <a:off x="3464" y="3240"/>
              <a:ext cx="203" cy="0"/>
            </a:xfrm>
            <a:prstGeom prst="line">
              <a:avLst/>
            </a:prstGeom>
            <a:noFill/>
            <a:ln w="9525">
              <a:solidFill>
                <a:schemeClr val="tx1"/>
              </a:solidFill>
              <a:round/>
              <a:headEnd type="triangle" w="med" len="med"/>
              <a:tailEnd/>
            </a:ln>
          </p:spPr>
          <p:txBody>
            <a:bodyPr/>
            <a:lstStyle/>
            <a:p>
              <a:endParaRPr lang="en-GB"/>
            </a:p>
          </p:txBody>
        </p:sp>
        <p:sp>
          <p:nvSpPr>
            <p:cNvPr id="10319" name="Line 80"/>
            <p:cNvSpPr>
              <a:spLocks noChangeShapeType="1"/>
            </p:cNvSpPr>
            <p:nvPr/>
          </p:nvSpPr>
          <p:spPr bwMode="auto">
            <a:xfrm>
              <a:off x="1277" y="1965"/>
              <a:ext cx="203" cy="0"/>
            </a:xfrm>
            <a:prstGeom prst="line">
              <a:avLst/>
            </a:prstGeom>
            <a:noFill/>
            <a:ln w="9525">
              <a:solidFill>
                <a:schemeClr val="tx1"/>
              </a:solidFill>
              <a:round/>
              <a:headEnd/>
              <a:tailEnd type="triangle" w="med" len="med"/>
            </a:ln>
          </p:spPr>
          <p:txBody>
            <a:bodyPr/>
            <a:lstStyle/>
            <a:p>
              <a:endParaRPr lang="en-GB"/>
            </a:p>
          </p:txBody>
        </p:sp>
        <p:sp>
          <p:nvSpPr>
            <p:cNvPr id="10320" name="Line 81"/>
            <p:cNvSpPr>
              <a:spLocks noChangeShapeType="1"/>
            </p:cNvSpPr>
            <p:nvPr/>
          </p:nvSpPr>
          <p:spPr bwMode="auto">
            <a:xfrm>
              <a:off x="3473" y="1966"/>
              <a:ext cx="203" cy="0"/>
            </a:xfrm>
            <a:prstGeom prst="line">
              <a:avLst/>
            </a:prstGeom>
            <a:noFill/>
            <a:ln w="9525">
              <a:solidFill>
                <a:schemeClr val="tx1"/>
              </a:solidFill>
              <a:round/>
              <a:headEnd type="triangle" w="med" len="med"/>
              <a:tailEnd/>
            </a:ln>
          </p:spPr>
          <p:txBody>
            <a:bodyPr/>
            <a:lstStyle/>
            <a:p>
              <a:endParaRPr lang="en-GB"/>
            </a:p>
          </p:txBody>
        </p:sp>
        <p:sp>
          <p:nvSpPr>
            <p:cNvPr id="10321" name="Line 82"/>
            <p:cNvSpPr>
              <a:spLocks noChangeShapeType="1"/>
            </p:cNvSpPr>
            <p:nvPr/>
          </p:nvSpPr>
          <p:spPr bwMode="auto">
            <a:xfrm>
              <a:off x="1910" y="2962"/>
              <a:ext cx="203" cy="0"/>
            </a:xfrm>
            <a:prstGeom prst="line">
              <a:avLst/>
            </a:prstGeom>
            <a:noFill/>
            <a:ln w="9525">
              <a:solidFill>
                <a:schemeClr val="tx1"/>
              </a:solidFill>
              <a:round/>
              <a:headEnd/>
              <a:tailEnd type="triangle" w="med" len="med"/>
            </a:ln>
          </p:spPr>
          <p:txBody>
            <a:bodyPr/>
            <a:lstStyle/>
            <a:p>
              <a:endParaRPr lang="en-GB"/>
            </a:p>
          </p:txBody>
        </p:sp>
        <p:sp>
          <p:nvSpPr>
            <p:cNvPr id="10322" name="Line 83"/>
            <p:cNvSpPr>
              <a:spLocks noChangeShapeType="1"/>
            </p:cNvSpPr>
            <p:nvPr/>
          </p:nvSpPr>
          <p:spPr bwMode="auto">
            <a:xfrm>
              <a:off x="4106" y="2963"/>
              <a:ext cx="203" cy="0"/>
            </a:xfrm>
            <a:prstGeom prst="line">
              <a:avLst/>
            </a:prstGeom>
            <a:noFill/>
            <a:ln w="9525">
              <a:solidFill>
                <a:schemeClr val="tx1"/>
              </a:solidFill>
              <a:round/>
              <a:headEnd type="triangle" w="med" len="med"/>
              <a:tailEnd/>
            </a:ln>
          </p:spPr>
          <p:txBody>
            <a:bodyPr/>
            <a:lstStyle/>
            <a:p>
              <a:endParaRPr lang="en-GB"/>
            </a:p>
          </p:txBody>
        </p:sp>
        <p:sp>
          <p:nvSpPr>
            <p:cNvPr id="10323" name="Line 84"/>
            <p:cNvSpPr>
              <a:spLocks noChangeShapeType="1"/>
            </p:cNvSpPr>
            <p:nvPr/>
          </p:nvSpPr>
          <p:spPr bwMode="auto">
            <a:xfrm>
              <a:off x="2069" y="2360"/>
              <a:ext cx="203" cy="0"/>
            </a:xfrm>
            <a:prstGeom prst="line">
              <a:avLst/>
            </a:prstGeom>
            <a:noFill/>
            <a:ln w="9525">
              <a:solidFill>
                <a:schemeClr val="tx1"/>
              </a:solidFill>
              <a:round/>
              <a:headEnd/>
              <a:tailEnd type="triangle" w="med" len="med"/>
            </a:ln>
          </p:spPr>
          <p:txBody>
            <a:bodyPr/>
            <a:lstStyle/>
            <a:p>
              <a:endParaRPr lang="en-GB"/>
            </a:p>
          </p:txBody>
        </p:sp>
        <p:sp>
          <p:nvSpPr>
            <p:cNvPr id="10324" name="Line 85"/>
            <p:cNvSpPr>
              <a:spLocks noChangeShapeType="1"/>
            </p:cNvSpPr>
            <p:nvPr/>
          </p:nvSpPr>
          <p:spPr bwMode="auto">
            <a:xfrm>
              <a:off x="2435" y="2361"/>
              <a:ext cx="203" cy="0"/>
            </a:xfrm>
            <a:prstGeom prst="line">
              <a:avLst/>
            </a:prstGeom>
            <a:noFill/>
            <a:ln w="9525">
              <a:solidFill>
                <a:schemeClr val="tx1"/>
              </a:solidFill>
              <a:round/>
              <a:headEnd type="triangle" w="med" len="med"/>
              <a:tailEnd/>
            </a:ln>
          </p:spPr>
          <p:txBody>
            <a:bodyPr/>
            <a:lstStyle/>
            <a:p>
              <a:endParaRPr lang="en-GB"/>
            </a:p>
          </p:txBody>
        </p:sp>
        <p:sp>
          <p:nvSpPr>
            <p:cNvPr id="10325" name="Line 86"/>
            <p:cNvSpPr>
              <a:spLocks noChangeShapeType="1"/>
            </p:cNvSpPr>
            <p:nvPr/>
          </p:nvSpPr>
          <p:spPr bwMode="auto">
            <a:xfrm>
              <a:off x="1317" y="2555"/>
              <a:ext cx="203" cy="0"/>
            </a:xfrm>
            <a:prstGeom prst="line">
              <a:avLst/>
            </a:prstGeom>
            <a:noFill/>
            <a:ln w="9525">
              <a:solidFill>
                <a:schemeClr val="tx1"/>
              </a:solidFill>
              <a:round/>
              <a:headEnd/>
              <a:tailEnd type="triangle" w="med" len="med"/>
            </a:ln>
          </p:spPr>
          <p:txBody>
            <a:bodyPr/>
            <a:lstStyle/>
            <a:p>
              <a:endParaRPr lang="en-GB"/>
            </a:p>
          </p:txBody>
        </p:sp>
        <p:sp>
          <p:nvSpPr>
            <p:cNvPr id="10326" name="Line 87"/>
            <p:cNvSpPr>
              <a:spLocks noChangeShapeType="1"/>
            </p:cNvSpPr>
            <p:nvPr/>
          </p:nvSpPr>
          <p:spPr bwMode="auto">
            <a:xfrm>
              <a:off x="3513" y="2556"/>
              <a:ext cx="203" cy="0"/>
            </a:xfrm>
            <a:prstGeom prst="line">
              <a:avLst/>
            </a:prstGeom>
            <a:noFill/>
            <a:ln w="9525">
              <a:solidFill>
                <a:schemeClr val="tx1"/>
              </a:solidFill>
              <a:round/>
              <a:headEnd type="triangle" w="med" len="med"/>
              <a:tailEnd/>
            </a:ln>
          </p:spPr>
          <p:txBody>
            <a:bodyPr/>
            <a:lstStyle/>
            <a:p>
              <a:endParaRPr lang="en-GB"/>
            </a:p>
          </p:txBody>
        </p:sp>
        <p:sp>
          <p:nvSpPr>
            <p:cNvPr id="10327" name="Line 88"/>
            <p:cNvSpPr>
              <a:spLocks noChangeShapeType="1"/>
            </p:cNvSpPr>
            <p:nvPr/>
          </p:nvSpPr>
          <p:spPr bwMode="auto">
            <a:xfrm>
              <a:off x="2802" y="2374"/>
              <a:ext cx="203" cy="0"/>
            </a:xfrm>
            <a:prstGeom prst="line">
              <a:avLst/>
            </a:prstGeom>
            <a:noFill/>
            <a:ln w="9525">
              <a:solidFill>
                <a:schemeClr val="tx1"/>
              </a:solidFill>
              <a:round/>
              <a:headEnd/>
              <a:tailEnd type="triangle" w="med" len="med"/>
            </a:ln>
          </p:spPr>
          <p:txBody>
            <a:bodyPr/>
            <a:lstStyle/>
            <a:p>
              <a:endParaRPr lang="en-GB"/>
            </a:p>
          </p:txBody>
        </p:sp>
        <p:sp>
          <p:nvSpPr>
            <p:cNvPr id="10328" name="Line 89"/>
            <p:cNvSpPr>
              <a:spLocks noChangeShapeType="1"/>
            </p:cNvSpPr>
            <p:nvPr/>
          </p:nvSpPr>
          <p:spPr bwMode="auto">
            <a:xfrm>
              <a:off x="4998" y="2375"/>
              <a:ext cx="203" cy="0"/>
            </a:xfrm>
            <a:prstGeom prst="line">
              <a:avLst/>
            </a:prstGeom>
            <a:noFill/>
            <a:ln w="9525">
              <a:solidFill>
                <a:schemeClr val="tx1"/>
              </a:solidFill>
              <a:round/>
              <a:headEnd type="triangle" w="med" len="med"/>
              <a:tailEnd/>
            </a:ln>
          </p:spPr>
          <p:txBody>
            <a:bodyPr/>
            <a:lstStyle/>
            <a:p>
              <a:endParaRPr lang="en-GB"/>
            </a:p>
          </p:txBody>
        </p:sp>
        <p:sp>
          <p:nvSpPr>
            <p:cNvPr id="10329" name="Line 90"/>
            <p:cNvSpPr>
              <a:spLocks noChangeShapeType="1"/>
            </p:cNvSpPr>
            <p:nvPr/>
          </p:nvSpPr>
          <p:spPr bwMode="auto">
            <a:xfrm>
              <a:off x="2063" y="2179"/>
              <a:ext cx="203" cy="0"/>
            </a:xfrm>
            <a:prstGeom prst="line">
              <a:avLst/>
            </a:prstGeom>
            <a:noFill/>
            <a:ln w="9525">
              <a:solidFill>
                <a:schemeClr val="tx1"/>
              </a:solidFill>
              <a:round/>
              <a:headEnd/>
              <a:tailEnd type="triangle" w="med" len="med"/>
            </a:ln>
          </p:spPr>
          <p:txBody>
            <a:bodyPr/>
            <a:lstStyle/>
            <a:p>
              <a:endParaRPr lang="en-GB"/>
            </a:p>
          </p:txBody>
        </p:sp>
        <p:sp>
          <p:nvSpPr>
            <p:cNvPr id="10330" name="Line 92"/>
            <p:cNvSpPr>
              <a:spLocks noChangeShapeType="1"/>
            </p:cNvSpPr>
            <p:nvPr/>
          </p:nvSpPr>
          <p:spPr bwMode="auto">
            <a:xfrm>
              <a:off x="3852" y="2633"/>
              <a:ext cx="203" cy="0"/>
            </a:xfrm>
            <a:prstGeom prst="line">
              <a:avLst/>
            </a:prstGeom>
            <a:noFill/>
            <a:ln w="9525">
              <a:solidFill>
                <a:schemeClr val="tx1"/>
              </a:solidFill>
              <a:round/>
              <a:headEnd/>
              <a:tailEnd type="triangle" w="med" len="med"/>
            </a:ln>
          </p:spPr>
          <p:txBody>
            <a:bodyPr/>
            <a:lstStyle/>
            <a:p>
              <a:endParaRPr lang="en-GB"/>
            </a:p>
          </p:txBody>
        </p:sp>
        <p:sp>
          <p:nvSpPr>
            <p:cNvPr id="10331" name="Line 93"/>
            <p:cNvSpPr>
              <a:spLocks noChangeShapeType="1"/>
            </p:cNvSpPr>
            <p:nvPr/>
          </p:nvSpPr>
          <p:spPr bwMode="auto">
            <a:xfrm>
              <a:off x="4218" y="2634"/>
              <a:ext cx="203" cy="0"/>
            </a:xfrm>
            <a:prstGeom prst="line">
              <a:avLst/>
            </a:prstGeom>
            <a:noFill/>
            <a:ln w="9525">
              <a:solidFill>
                <a:schemeClr val="tx1"/>
              </a:solidFill>
              <a:round/>
              <a:headEnd type="triangle" w="med" len="med"/>
              <a:tailEnd/>
            </a:ln>
          </p:spPr>
          <p:txBody>
            <a:bodyPr/>
            <a:lstStyle/>
            <a:p>
              <a:endParaRPr lang="en-GB"/>
            </a:p>
          </p:txBody>
        </p:sp>
        <p:sp>
          <p:nvSpPr>
            <p:cNvPr id="10332" name="Line 94"/>
            <p:cNvSpPr>
              <a:spLocks noChangeShapeType="1"/>
            </p:cNvSpPr>
            <p:nvPr/>
          </p:nvSpPr>
          <p:spPr bwMode="auto">
            <a:xfrm>
              <a:off x="1908" y="2760"/>
              <a:ext cx="203" cy="0"/>
            </a:xfrm>
            <a:prstGeom prst="line">
              <a:avLst/>
            </a:prstGeom>
            <a:noFill/>
            <a:ln w="9525">
              <a:solidFill>
                <a:schemeClr val="tx1"/>
              </a:solidFill>
              <a:round/>
              <a:headEnd/>
              <a:tailEnd type="triangle" w="med" len="med"/>
            </a:ln>
          </p:spPr>
          <p:txBody>
            <a:bodyPr/>
            <a:lstStyle/>
            <a:p>
              <a:endParaRPr lang="en-GB"/>
            </a:p>
          </p:txBody>
        </p:sp>
        <p:sp>
          <p:nvSpPr>
            <p:cNvPr id="10333" name="Line 95"/>
            <p:cNvSpPr>
              <a:spLocks noChangeShapeType="1"/>
            </p:cNvSpPr>
            <p:nvPr/>
          </p:nvSpPr>
          <p:spPr bwMode="auto">
            <a:xfrm>
              <a:off x="3337" y="2823"/>
              <a:ext cx="203" cy="0"/>
            </a:xfrm>
            <a:prstGeom prst="line">
              <a:avLst/>
            </a:prstGeom>
            <a:noFill/>
            <a:ln w="9525">
              <a:solidFill>
                <a:schemeClr val="tx1"/>
              </a:solidFill>
              <a:round/>
              <a:headEnd/>
              <a:tailEnd type="triangle" w="med" len="med"/>
            </a:ln>
          </p:spPr>
          <p:txBody>
            <a:bodyPr/>
            <a:lstStyle/>
            <a:p>
              <a:endParaRPr lang="en-GB"/>
            </a:p>
          </p:txBody>
        </p:sp>
        <p:sp>
          <p:nvSpPr>
            <p:cNvPr id="10334" name="Line 96"/>
            <p:cNvSpPr>
              <a:spLocks noChangeShapeType="1"/>
            </p:cNvSpPr>
            <p:nvPr/>
          </p:nvSpPr>
          <p:spPr bwMode="auto">
            <a:xfrm>
              <a:off x="3703" y="2824"/>
              <a:ext cx="203" cy="0"/>
            </a:xfrm>
            <a:prstGeom prst="line">
              <a:avLst/>
            </a:prstGeom>
            <a:noFill/>
            <a:ln w="9525">
              <a:solidFill>
                <a:schemeClr val="tx1"/>
              </a:solidFill>
              <a:round/>
              <a:headEnd type="triangle" w="med" len="med"/>
              <a:tailEnd/>
            </a:ln>
          </p:spPr>
          <p:txBody>
            <a:bodyPr/>
            <a:lstStyle/>
            <a:p>
              <a:endParaRPr lang="en-GB"/>
            </a:p>
          </p:txBody>
        </p:sp>
        <p:sp>
          <p:nvSpPr>
            <p:cNvPr id="10335" name="Line 97"/>
            <p:cNvSpPr>
              <a:spLocks noChangeShapeType="1"/>
            </p:cNvSpPr>
            <p:nvPr/>
          </p:nvSpPr>
          <p:spPr bwMode="auto">
            <a:xfrm>
              <a:off x="1387" y="2248"/>
              <a:ext cx="203" cy="0"/>
            </a:xfrm>
            <a:prstGeom prst="line">
              <a:avLst/>
            </a:prstGeom>
            <a:noFill/>
            <a:ln w="9525">
              <a:solidFill>
                <a:schemeClr val="tx1"/>
              </a:solidFill>
              <a:round/>
              <a:headEnd/>
              <a:tailEnd type="triangle" w="med" len="med"/>
            </a:ln>
          </p:spPr>
          <p:txBody>
            <a:bodyPr/>
            <a:lstStyle/>
            <a:p>
              <a:endParaRPr lang="en-GB"/>
            </a:p>
          </p:txBody>
        </p:sp>
        <p:sp>
          <p:nvSpPr>
            <p:cNvPr id="10336" name="Line 98"/>
            <p:cNvSpPr>
              <a:spLocks noChangeShapeType="1"/>
            </p:cNvSpPr>
            <p:nvPr/>
          </p:nvSpPr>
          <p:spPr bwMode="auto">
            <a:xfrm>
              <a:off x="1753" y="2249"/>
              <a:ext cx="203" cy="0"/>
            </a:xfrm>
            <a:prstGeom prst="line">
              <a:avLst/>
            </a:prstGeom>
            <a:noFill/>
            <a:ln w="9525">
              <a:solidFill>
                <a:schemeClr val="tx1"/>
              </a:solidFill>
              <a:round/>
              <a:headEnd type="triangle" w="med" len="med"/>
              <a:tailEnd/>
            </a:ln>
          </p:spPr>
          <p:txBody>
            <a:bodyPr/>
            <a:lstStyle/>
            <a:p>
              <a:endParaRPr lang="en-GB"/>
            </a:p>
          </p:txBody>
        </p:sp>
        <p:sp>
          <p:nvSpPr>
            <p:cNvPr id="10337" name="Line 99"/>
            <p:cNvSpPr>
              <a:spLocks noChangeShapeType="1"/>
            </p:cNvSpPr>
            <p:nvPr/>
          </p:nvSpPr>
          <p:spPr bwMode="auto">
            <a:xfrm>
              <a:off x="2749" y="3082"/>
              <a:ext cx="203" cy="0"/>
            </a:xfrm>
            <a:prstGeom prst="line">
              <a:avLst/>
            </a:prstGeom>
            <a:noFill/>
            <a:ln w="9525">
              <a:solidFill>
                <a:schemeClr val="tx1"/>
              </a:solidFill>
              <a:round/>
              <a:headEnd/>
              <a:tailEnd type="triangle" w="med" len="med"/>
            </a:ln>
          </p:spPr>
          <p:txBody>
            <a:bodyPr/>
            <a:lstStyle/>
            <a:p>
              <a:endParaRPr lang="en-GB"/>
            </a:p>
          </p:txBody>
        </p:sp>
        <p:sp>
          <p:nvSpPr>
            <p:cNvPr id="10338" name="Line 100"/>
            <p:cNvSpPr>
              <a:spLocks noChangeShapeType="1"/>
            </p:cNvSpPr>
            <p:nvPr/>
          </p:nvSpPr>
          <p:spPr bwMode="auto">
            <a:xfrm>
              <a:off x="3115" y="3083"/>
              <a:ext cx="203" cy="0"/>
            </a:xfrm>
            <a:prstGeom prst="line">
              <a:avLst/>
            </a:prstGeom>
            <a:noFill/>
            <a:ln w="9525">
              <a:solidFill>
                <a:schemeClr val="tx1"/>
              </a:solidFill>
              <a:round/>
              <a:headEnd type="triangle" w="med" len="med"/>
              <a:tailEnd/>
            </a:ln>
          </p:spPr>
          <p:txBody>
            <a:bodyPr/>
            <a:lstStyle/>
            <a:p>
              <a:endParaRPr lang="en-GB"/>
            </a:p>
          </p:txBody>
        </p:sp>
        <p:sp>
          <p:nvSpPr>
            <p:cNvPr id="10339" name="Line 101"/>
            <p:cNvSpPr>
              <a:spLocks noChangeShapeType="1"/>
            </p:cNvSpPr>
            <p:nvPr/>
          </p:nvSpPr>
          <p:spPr bwMode="auto">
            <a:xfrm>
              <a:off x="2234" y="3113"/>
              <a:ext cx="203" cy="0"/>
            </a:xfrm>
            <a:prstGeom prst="line">
              <a:avLst/>
            </a:prstGeom>
            <a:noFill/>
            <a:ln w="9525">
              <a:solidFill>
                <a:schemeClr val="tx1"/>
              </a:solidFill>
              <a:round/>
              <a:headEnd type="triangle" w="med" len="med"/>
              <a:tailEnd/>
            </a:ln>
          </p:spPr>
          <p:txBody>
            <a:bodyPr/>
            <a:lstStyle/>
            <a:p>
              <a:endParaRPr lang="en-GB"/>
            </a:p>
          </p:txBody>
        </p:sp>
        <p:sp>
          <p:nvSpPr>
            <p:cNvPr id="10340" name="Line 102"/>
            <p:cNvSpPr>
              <a:spLocks noChangeShapeType="1"/>
            </p:cNvSpPr>
            <p:nvPr/>
          </p:nvSpPr>
          <p:spPr bwMode="auto">
            <a:xfrm>
              <a:off x="1228" y="3591"/>
              <a:ext cx="203" cy="0"/>
            </a:xfrm>
            <a:prstGeom prst="line">
              <a:avLst/>
            </a:prstGeom>
            <a:noFill/>
            <a:ln w="9525">
              <a:solidFill>
                <a:schemeClr val="tx1"/>
              </a:solidFill>
              <a:round/>
              <a:headEnd/>
              <a:tailEnd type="triangle" w="med" len="med"/>
            </a:ln>
          </p:spPr>
          <p:txBody>
            <a:bodyPr/>
            <a:lstStyle/>
            <a:p>
              <a:endParaRPr lang="en-GB"/>
            </a:p>
          </p:txBody>
        </p:sp>
        <p:sp>
          <p:nvSpPr>
            <p:cNvPr id="10341" name="Line 103"/>
            <p:cNvSpPr>
              <a:spLocks noChangeShapeType="1"/>
            </p:cNvSpPr>
            <p:nvPr/>
          </p:nvSpPr>
          <p:spPr bwMode="auto">
            <a:xfrm>
              <a:off x="3424" y="3592"/>
              <a:ext cx="203" cy="0"/>
            </a:xfrm>
            <a:prstGeom prst="line">
              <a:avLst/>
            </a:prstGeom>
            <a:noFill/>
            <a:ln w="9525">
              <a:solidFill>
                <a:schemeClr val="tx1"/>
              </a:solidFill>
              <a:round/>
              <a:headEnd type="triangle" w="med" len="med"/>
              <a:tailEnd/>
            </a:ln>
          </p:spPr>
          <p:txBody>
            <a:bodyPr/>
            <a:lstStyle/>
            <a:p>
              <a:endParaRPr lang="en-GB"/>
            </a:p>
          </p:txBody>
        </p:sp>
        <p:sp>
          <p:nvSpPr>
            <p:cNvPr id="10342" name="Line 104"/>
            <p:cNvSpPr>
              <a:spLocks noChangeShapeType="1"/>
            </p:cNvSpPr>
            <p:nvPr/>
          </p:nvSpPr>
          <p:spPr bwMode="auto">
            <a:xfrm>
              <a:off x="1237" y="2317"/>
              <a:ext cx="203" cy="0"/>
            </a:xfrm>
            <a:prstGeom prst="line">
              <a:avLst/>
            </a:prstGeom>
            <a:noFill/>
            <a:ln w="9525">
              <a:solidFill>
                <a:schemeClr val="tx1"/>
              </a:solidFill>
              <a:round/>
              <a:headEnd/>
              <a:tailEnd type="triangle" w="med" len="med"/>
            </a:ln>
          </p:spPr>
          <p:txBody>
            <a:bodyPr/>
            <a:lstStyle/>
            <a:p>
              <a:endParaRPr lang="en-GB"/>
            </a:p>
          </p:txBody>
        </p:sp>
        <p:sp>
          <p:nvSpPr>
            <p:cNvPr id="10343" name="Line 105"/>
            <p:cNvSpPr>
              <a:spLocks noChangeShapeType="1"/>
            </p:cNvSpPr>
            <p:nvPr/>
          </p:nvSpPr>
          <p:spPr bwMode="auto">
            <a:xfrm>
              <a:off x="3433" y="2318"/>
              <a:ext cx="203" cy="0"/>
            </a:xfrm>
            <a:prstGeom prst="line">
              <a:avLst/>
            </a:prstGeom>
            <a:noFill/>
            <a:ln w="9525">
              <a:solidFill>
                <a:schemeClr val="tx1"/>
              </a:solidFill>
              <a:round/>
              <a:headEnd type="triangle" w="med" len="med"/>
              <a:tailEnd/>
            </a:ln>
          </p:spPr>
          <p:txBody>
            <a:bodyPr/>
            <a:lstStyle/>
            <a:p>
              <a:endParaRPr lang="en-GB"/>
            </a:p>
          </p:txBody>
        </p:sp>
        <p:sp>
          <p:nvSpPr>
            <p:cNvPr id="10344" name="Line 106"/>
            <p:cNvSpPr>
              <a:spLocks noChangeShapeType="1"/>
            </p:cNvSpPr>
            <p:nvPr/>
          </p:nvSpPr>
          <p:spPr bwMode="auto">
            <a:xfrm>
              <a:off x="1870" y="3314"/>
              <a:ext cx="203" cy="0"/>
            </a:xfrm>
            <a:prstGeom prst="line">
              <a:avLst/>
            </a:prstGeom>
            <a:noFill/>
            <a:ln w="9525">
              <a:solidFill>
                <a:schemeClr val="tx1"/>
              </a:solidFill>
              <a:round/>
              <a:headEnd/>
              <a:tailEnd type="triangle" w="med" len="med"/>
            </a:ln>
          </p:spPr>
          <p:txBody>
            <a:bodyPr/>
            <a:lstStyle/>
            <a:p>
              <a:endParaRPr lang="en-GB"/>
            </a:p>
          </p:txBody>
        </p:sp>
        <p:sp>
          <p:nvSpPr>
            <p:cNvPr id="10345" name="Line 107"/>
            <p:cNvSpPr>
              <a:spLocks noChangeShapeType="1"/>
            </p:cNvSpPr>
            <p:nvPr/>
          </p:nvSpPr>
          <p:spPr bwMode="auto">
            <a:xfrm>
              <a:off x="4066" y="3315"/>
              <a:ext cx="203" cy="0"/>
            </a:xfrm>
            <a:prstGeom prst="line">
              <a:avLst/>
            </a:prstGeom>
            <a:noFill/>
            <a:ln w="9525">
              <a:solidFill>
                <a:schemeClr val="tx1"/>
              </a:solidFill>
              <a:round/>
              <a:headEnd type="triangle" w="med" len="med"/>
              <a:tailEnd/>
            </a:ln>
          </p:spPr>
          <p:txBody>
            <a:bodyPr/>
            <a:lstStyle/>
            <a:p>
              <a:endParaRPr lang="en-GB"/>
            </a:p>
          </p:txBody>
        </p:sp>
        <p:sp>
          <p:nvSpPr>
            <p:cNvPr id="10346" name="Line 108"/>
            <p:cNvSpPr>
              <a:spLocks noChangeShapeType="1"/>
            </p:cNvSpPr>
            <p:nvPr/>
          </p:nvSpPr>
          <p:spPr bwMode="auto">
            <a:xfrm>
              <a:off x="2029" y="2712"/>
              <a:ext cx="203" cy="0"/>
            </a:xfrm>
            <a:prstGeom prst="line">
              <a:avLst/>
            </a:prstGeom>
            <a:noFill/>
            <a:ln w="9525">
              <a:solidFill>
                <a:schemeClr val="tx1"/>
              </a:solidFill>
              <a:round/>
              <a:headEnd/>
              <a:tailEnd type="triangle" w="med" len="med"/>
            </a:ln>
          </p:spPr>
          <p:txBody>
            <a:bodyPr/>
            <a:lstStyle/>
            <a:p>
              <a:endParaRPr lang="en-GB"/>
            </a:p>
          </p:txBody>
        </p:sp>
        <p:sp>
          <p:nvSpPr>
            <p:cNvPr id="10347" name="Line 109"/>
            <p:cNvSpPr>
              <a:spLocks noChangeShapeType="1"/>
            </p:cNvSpPr>
            <p:nvPr/>
          </p:nvSpPr>
          <p:spPr bwMode="auto">
            <a:xfrm>
              <a:off x="2395" y="2713"/>
              <a:ext cx="203" cy="0"/>
            </a:xfrm>
            <a:prstGeom prst="line">
              <a:avLst/>
            </a:prstGeom>
            <a:noFill/>
            <a:ln w="9525">
              <a:solidFill>
                <a:schemeClr val="tx1"/>
              </a:solidFill>
              <a:round/>
              <a:headEnd type="triangle" w="med" len="med"/>
              <a:tailEnd/>
            </a:ln>
          </p:spPr>
          <p:txBody>
            <a:bodyPr/>
            <a:lstStyle/>
            <a:p>
              <a:endParaRPr lang="en-GB"/>
            </a:p>
          </p:txBody>
        </p:sp>
        <p:sp>
          <p:nvSpPr>
            <p:cNvPr id="10348" name="Line 110"/>
            <p:cNvSpPr>
              <a:spLocks noChangeShapeType="1"/>
            </p:cNvSpPr>
            <p:nvPr/>
          </p:nvSpPr>
          <p:spPr bwMode="auto">
            <a:xfrm>
              <a:off x="1277" y="2907"/>
              <a:ext cx="203" cy="0"/>
            </a:xfrm>
            <a:prstGeom prst="line">
              <a:avLst/>
            </a:prstGeom>
            <a:noFill/>
            <a:ln w="9525">
              <a:solidFill>
                <a:schemeClr val="tx1"/>
              </a:solidFill>
              <a:round/>
              <a:headEnd/>
              <a:tailEnd type="triangle" w="med" len="med"/>
            </a:ln>
          </p:spPr>
          <p:txBody>
            <a:bodyPr/>
            <a:lstStyle/>
            <a:p>
              <a:endParaRPr lang="en-GB"/>
            </a:p>
          </p:txBody>
        </p:sp>
        <p:sp>
          <p:nvSpPr>
            <p:cNvPr id="10349" name="Line 111"/>
            <p:cNvSpPr>
              <a:spLocks noChangeShapeType="1"/>
            </p:cNvSpPr>
            <p:nvPr/>
          </p:nvSpPr>
          <p:spPr bwMode="auto">
            <a:xfrm>
              <a:off x="3473" y="2908"/>
              <a:ext cx="203" cy="0"/>
            </a:xfrm>
            <a:prstGeom prst="line">
              <a:avLst/>
            </a:prstGeom>
            <a:noFill/>
            <a:ln w="9525">
              <a:solidFill>
                <a:schemeClr val="tx1"/>
              </a:solidFill>
              <a:round/>
              <a:headEnd type="triangle" w="med" len="med"/>
              <a:tailEnd/>
            </a:ln>
          </p:spPr>
          <p:txBody>
            <a:bodyPr/>
            <a:lstStyle/>
            <a:p>
              <a:endParaRPr lang="en-GB"/>
            </a:p>
          </p:txBody>
        </p:sp>
        <p:sp>
          <p:nvSpPr>
            <p:cNvPr id="10350" name="Line 112"/>
            <p:cNvSpPr>
              <a:spLocks noChangeShapeType="1"/>
            </p:cNvSpPr>
            <p:nvPr/>
          </p:nvSpPr>
          <p:spPr bwMode="auto">
            <a:xfrm>
              <a:off x="2762" y="2726"/>
              <a:ext cx="203" cy="0"/>
            </a:xfrm>
            <a:prstGeom prst="line">
              <a:avLst/>
            </a:prstGeom>
            <a:noFill/>
            <a:ln w="9525">
              <a:solidFill>
                <a:schemeClr val="tx1"/>
              </a:solidFill>
              <a:round/>
              <a:headEnd/>
              <a:tailEnd type="triangle" w="med" len="med"/>
            </a:ln>
          </p:spPr>
          <p:txBody>
            <a:bodyPr/>
            <a:lstStyle/>
            <a:p>
              <a:endParaRPr lang="en-GB"/>
            </a:p>
          </p:txBody>
        </p:sp>
        <p:sp>
          <p:nvSpPr>
            <p:cNvPr id="10351" name="Line 113"/>
            <p:cNvSpPr>
              <a:spLocks noChangeShapeType="1"/>
            </p:cNvSpPr>
            <p:nvPr/>
          </p:nvSpPr>
          <p:spPr bwMode="auto">
            <a:xfrm>
              <a:off x="4958" y="2727"/>
              <a:ext cx="203" cy="0"/>
            </a:xfrm>
            <a:prstGeom prst="line">
              <a:avLst/>
            </a:prstGeom>
            <a:noFill/>
            <a:ln w="9525">
              <a:solidFill>
                <a:schemeClr val="tx1"/>
              </a:solidFill>
              <a:round/>
              <a:headEnd type="triangle" w="med" len="med"/>
              <a:tailEnd/>
            </a:ln>
          </p:spPr>
          <p:txBody>
            <a:bodyPr/>
            <a:lstStyle/>
            <a:p>
              <a:endParaRPr lang="en-GB"/>
            </a:p>
          </p:txBody>
        </p:sp>
        <p:sp>
          <p:nvSpPr>
            <p:cNvPr id="10352" name="Line 115"/>
            <p:cNvSpPr>
              <a:spLocks noChangeShapeType="1"/>
            </p:cNvSpPr>
            <p:nvPr/>
          </p:nvSpPr>
          <p:spPr bwMode="auto">
            <a:xfrm>
              <a:off x="4219" y="2532"/>
              <a:ext cx="203" cy="0"/>
            </a:xfrm>
            <a:prstGeom prst="line">
              <a:avLst/>
            </a:prstGeom>
            <a:noFill/>
            <a:ln w="9525">
              <a:solidFill>
                <a:schemeClr val="tx1"/>
              </a:solidFill>
              <a:round/>
              <a:headEnd type="triangle" w="med" len="med"/>
              <a:tailEnd/>
            </a:ln>
          </p:spPr>
          <p:txBody>
            <a:bodyPr/>
            <a:lstStyle/>
            <a:p>
              <a:endParaRPr lang="en-GB"/>
            </a:p>
          </p:txBody>
        </p:sp>
        <p:sp>
          <p:nvSpPr>
            <p:cNvPr id="10353" name="Line 117"/>
            <p:cNvSpPr>
              <a:spLocks noChangeShapeType="1"/>
            </p:cNvSpPr>
            <p:nvPr/>
          </p:nvSpPr>
          <p:spPr bwMode="auto">
            <a:xfrm>
              <a:off x="4178" y="2986"/>
              <a:ext cx="203" cy="0"/>
            </a:xfrm>
            <a:prstGeom prst="line">
              <a:avLst/>
            </a:prstGeom>
            <a:noFill/>
            <a:ln w="9525">
              <a:solidFill>
                <a:schemeClr val="tx1"/>
              </a:solidFill>
              <a:round/>
              <a:headEnd type="triangle" w="med" len="med"/>
              <a:tailEnd/>
            </a:ln>
          </p:spPr>
          <p:txBody>
            <a:bodyPr/>
            <a:lstStyle/>
            <a:p>
              <a:endParaRPr lang="en-GB"/>
            </a:p>
          </p:txBody>
        </p:sp>
        <p:sp>
          <p:nvSpPr>
            <p:cNvPr id="10354" name="Line 118"/>
            <p:cNvSpPr>
              <a:spLocks noChangeShapeType="1"/>
            </p:cNvSpPr>
            <p:nvPr/>
          </p:nvSpPr>
          <p:spPr bwMode="auto">
            <a:xfrm>
              <a:off x="1868" y="3130"/>
              <a:ext cx="203" cy="0"/>
            </a:xfrm>
            <a:prstGeom prst="line">
              <a:avLst/>
            </a:prstGeom>
            <a:noFill/>
            <a:ln w="9525">
              <a:solidFill>
                <a:schemeClr val="tx1"/>
              </a:solidFill>
              <a:round/>
              <a:headEnd/>
              <a:tailEnd type="triangle" w="med" len="med"/>
            </a:ln>
          </p:spPr>
          <p:txBody>
            <a:bodyPr/>
            <a:lstStyle/>
            <a:p>
              <a:endParaRPr lang="en-GB"/>
            </a:p>
          </p:txBody>
        </p:sp>
        <p:sp>
          <p:nvSpPr>
            <p:cNvPr id="10355" name="Line 119"/>
            <p:cNvSpPr>
              <a:spLocks noChangeShapeType="1"/>
            </p:cNvSpPr>
            <p:nvPr/>
          </p:nvSpPr>
          <p:spPr bwMode="auto">
            <a:xfrm>
              <a:off x="3297" y="3175"/>
              <a:ext cx="203" cy="0"/>
            </a:xfrm>
            <a:prstGeom prst="line">
              <a:avLst/>
            </a:prstGeom>
            <a:noFill/>
            <a:ln w="9525">
              <a:solidFill>
                <a:schemeClr val="tx1"/>
              </a:solidFill>
              <a:round/>
              <a:headEnd/>
              <a:tailEnd type="triangle" w="med" len="med"/>
            </a:ln>
          </p:spPr>
          <p:txBody>
            <a:bodyPr/>
            <a:lstStyle/>
            <a:p>
              <a:endParaRPr lang="en-GB"/>
            </a:p>
          </p:txBody>
        </p:sp>
        <p:sp>
          <p:nvSpPr>
            <p:cNvPr id="10356" name="Line 120"/>
            <p:cNvSpPr>
              <a:spLocks noChangeShapeType="1"/>
            </p:cNvSpPr>
            <p:nvPr/>
          </p:nvSpPr>
          <p:spPr bwMode="auto">
            <a:xfrm>
              <a:off x="3663" y="3176"/>
              <a:ext cx="203" cy="0"/>
            </a:xfrm>
            <a:prstGeom prst="line">
              <a:avLst/>
            </a:prstGeom>
            <a:noFill/>
            <a:ln w="9525">
              <a:solidFill>
                <a:schemeClr val="tx1"/>
              </a:solidFill>
              <a:round/>
              <a:headEnd type="triangle" w="med" len="med"/>
              <a:tailEnd/>
            </a:ln>
          </p:spPr>
          <p:txBody>
            <a:bodyPr/>
            <a:lstStyle/>
            <a:p>
              <a:endParaRPr lang="en-GB"/>
            </a:p>
          </p:txBody>
        </p:sp>
        <p:sp>
          <p:nvSpPr>
            <p:cNvPr id="10357" name="Line 121"/>
            <p:cNvSpPr>
              <a:spLocks noChangeShapeType="1"/>
            </p:cNvSpPr>
            <p:nvPr/>
          </p:nvSpPr>
          <p:spPr bwMode="auto">
            <a:xfrm>
              <a:off x="1347" y="2600"/>
              <a:ext cx="203" cy="0"/>
            </a:xfrm>
            <a:prstGeom prst="line">
              <a:avLst/>
            </a:prstGeom>
            <a:noFill/>
            <a:ln w="9525">
              <a:solidFill>
                <a:schemeClr val="tx1"/>
              </a:solidFill>
              <a:round/>
              <a:headEnd/>
              <a:tailEnd type="triangle" w="med" len="med"/>
            </a:ln>
          </p:spPr>
          <p:txBody>
            <a:bodyPr/>
            <a:lstStyle/>
            <a:p>
              <a:endParaRPr lang="en-GB"/>
            </a:p>
          </p:txBody>
        </p:sp>
        <p:sp>
          <p:nvSpPr>
            <p:cNvPr id="10358" name="Line 122"/>
            <p:cNvSpPr>
              <a:spLocks noChangeShapeType="1"/>
            </p:cNvSpPr>
            <p:nvPr/>
          </p:nvSpPr>
          <p:spPr bwMode="auto">
            <a:xfrm>
              <a:off x="1713" y="2601"/>
              <a:ext cx="203" cy="0"/>
            </a:xfrm>
            <a:prstGeom prst="line">
              <a:avLst/>
            </a:prstGeom>
            <a:noFill/>
            <a:ln w="9525">
              <a:solidFill>
                <a:schemeClr val="tx1"/>
              </a:solidFill>
              <a:round/>
              <a:headEnd type="triangle" w="med" len="med"/>
              <a:tailEnd/>
            </a:ln>
          </p:spPr>
          <p:txBody>
            <a:bodyPr/>
            <a:lstStyle/>
            <a:p>
              <a:endParaRPr lang="en-GB"/>
            </a:p>
          </p:txBody>
        </p:sp>
        <p:sp>
          <p:nvSpPr>
            <p:cNvPr id="10359" name="Line 123"/>
            <p:cNvSpPr>
              <a:spLocks noChangeShapeType="1"/>
            </p:cNvSpPr>
            <p:nvPr/>
          </p:nvSpPr>
          <p:spPr bwMode="auto">
            <a:xfrm>
              <a:off x="2709" y="3434"/>
              <a:ext cx="203" cy="0"/>
            </a:xfrm>
            <a:prstGeom prst="line">
              <a:avLst/>
            </a:prstGeom>
            <a:noFill/>
            <a:ln w="9525">
              <a:solidFill>
                <a:schemeClr val="tx1"/>
              </a:solidFill>
              <a:round/>
              <a:headEnd/>
              <a:tailEnd type="triangle" w="med" len="med"/>
            </a:ln>
          </p:spPr>
          <p:txBody>
            <a:bodyPr/>
            <a:lstStyle/>
            <a:p>
              <a:endParaRPr lang="en-GB"/>
            </a:p>
          </p:txBody>
        </p:sp>
        <p:sp>
          <p:nvSpPr>
            <p:cNvPr id="10360" name="Line 124"/>
            <p:cNvSpPr>
              <a:spLocks noChangeShapeType="1"/>
            </p:cNvSpPr>
            <p:nvPr/>
          </p:nvSpPr>
          <p:spPr bwMode="auto">
            <a:xfrm>
              <a:off x="3075" y="3435"/>
              <a:ext cx="203" cy="0"/>
            </a:xfrm>
            <a:prstGeom prst="line">
              <a:avLst/>
            </a:prstGeom>
            <a:noFill/>
            <a:ln w="9525">
              <a:solidFill>
                <a:schemeClr val="tx1"/>
              </a:solidFill>
              <a:round/>
              <a:headEnd type="triangle" w="med" len="med"/>
              <a:tailEnd/>
            </a:ln>
          </p:spPr>
          <p:txBody>
            <a:bodyPr/>
            <a:lstStyle/>
            <a:p>
              <a:endParaRPr lang="en-GB"/>
            </a:p>
          </p:txBody>
        </p:sp>
        <p:sp>
          <p:nvSpPr>
            <p:cNvPr id="10361" name="Line 125"/>
            <p:cNvSpPr>
              <a:spLocks noChangeShapeType="1"/>
            </p:cNvSpPr>
            <p:nvPr/>
          </p:nvSpPr>
          <p:spPr bwMode="auto">
            <a:xfrm>
              <a:off x="2130" y="3273"/>
              <a:ext cx="203" cy="0"/>
            </a:xfrm>
            <a:prstGeom prst="line">
              <a:avLst/>
            </a:prstGeom>
            <a:noFill/>
            <a:ln w="9525">
              <a:solidFill>
                <a:schemeClr val="tx1"/>
              </a:solidFill>
              <a:round/>
              <a:headEnd type="triangle" w="med" len="med"/>
              <a:tailEnd/>
            </a:ln>
          </p:spPr>
          <p:txBody>
            <a:bodyPr/>
            <a:lstStyle/>
            <a:p>
              <a:endParaRPr lang="en-GB"/>
            </a:p>
          </p:txBody>
        </p:sp>
        <p:sp>
          <p:nvSpPr>
            <p:cNvPr id="10362" name="Line 128"/>
            <p:cNvSpPr>
              <a:spLocks noChangeShapeType="1"/>
            </p:cNvSpPr>
            <p:nvPr/>
          </p:nvSpPr>
          <p:spPr bwMode="auto">
            <a:xfrm>
              <a:off x="1133" y="2477"/>
              <a:ext cx="203" cy="0"/>
            </a:xfrm>
            <a:prstGeom prst="line">
              <a:avLst/>
            </a:prstGeom>
            <a:noFill/>
            <a:ln w="9525">
              <a:solidFill>
                <a:schemeClr val="tx1"/>
              </a:solidFill>
              <a:round/>
              <a:headEnd/>
              <a:tailEnd type="triangle" w="med" len="med"/>
            </a:ln>
          </p:spPr>
          <p:txBody>
            <a:bodyPr/>
            <a:lstStyle/>
            <a:p>
              <a:endParaRPr lang="en-GB"/>
            </a:p>
          </p:txBody>
        </p:sp>
        <p:sp>
          <p:nvSpPr>
            <p:cNvPr id="10363" name="Line 129"/>
            <p:cNvSpPr>
              <a:spLocks noChangeShapeType="1"/>
            </p:cNvSpPr>
            <p:nvPr/>
          </p:nvSpPr>
          <p:spPr bwMode="auto">
            <a:xfrm>
              <a:off x="3329" y="2478"/>
              <a:ext cx="203" cy="0"/>
            </a:xfrm>
            <a:prstGeom prst="line">
              <a:avLst/>
            </a:prstGeom>
            <a:noFill/>
            <a:ln w="9525">
              <a:solidFill>
                <a:schemeClr val="tx1"/>
              </a:solidFill>
              <a:round/>
              <a:headEnd type="triangle" w="med" len="med"/>
              <a:tailEnd/>
            </a:ln>
          </p:spPr>
          <p:txBody>
            <a:bodyPr/>
            <a:lstStyle/>
            <a:p>
              <a:endParaRPr lang="en-GB"/>
            </a:p>
          </p:txBody>
        </p:sp>
        <p:sp>
          <p:nvSpPr>
            <p:cNvPr id="10364" name="Line 130"/>
            <p:cNvSpPr>
              <a:spLocks noChangeShapeType="1"/>
            </p:cNvSpPr>
            <p:nvPr/>
          </p:nvSpPr>
          <p:spPr bwMode="auto">
            <a:xfrm>
              <a:off x="1766" y="3474"/>
              <a:ext cx="203" cy="0"/>
            </a:xfrm>
            <a:prstGeom prst="line">
              <a:avLst/>
            </a:prstGeom>
            <a:noFill/>
            <a:ln w="9525">
              <a:solidFill>
                <a:schemeClr val="tx1"/>
              </a:solidFill>
              <a:round/>
              <a:headEnd/>
              <a:tailEnd type="triangle" w="med" len="med"/>
            </a:ln>
          </p:spPr>
          <p:txBody>
            <a:bodyPr/>
            <a:lstStyle/>
            <a:p>
              <a:endParaRPr lang="en-GB"/>
            </a:p>
          </p:txBody>
        </p:sp>
        <p:sp>
          <p:nvSpPr>
            <p:cNvPr id="10365" name="Line 131"/>
            <p:cNvSpPr>
              <a:spLocks noChangeShapeType="1"/>
            </p:cNvSpPr>
            <p:nvPr/>
          </p:nvSpPr>
          <p:spPr bwMode="auto">
            <a:xfrm>
              <a:off x="3962" y="3475"/>
              <a:ext cx="203" cy="0"/>
            </a:xfrm>
            <a:prstGeom prst="line">
              <a:avLst/>
            </a:prstGeom>
            <a:noFill/>
            <a:ln w="9525">
              <a:solidFill>
                <a:schemeClr val="tx1"/>
              </a:solidFill>
              <a:round/>
              <a:headEnd type="triangle" w="med" len="med"/>
              <a:tailEnd/>
            </a:ln>
          </p:spPr>
          <p:txBody>
            <a:bodyPr/>
            <a:lstStyle/>
            <a:p>
              <a:endParaRPr lang="en-GB"/>
            </a:p>
          </p:txBody>
        </p:sp>
        <p:sp>
          <p:nvSpPr>
            <p:cNvPr id="10366" name="Line 132"/>
            <p:cNvSpPr>
              <a:spLocks noChangeShapeType="1"/>
            </p:cNvSpPr>
            <p:nvPr/>
          </p:nvSpPr>
          <p:spPr bwMode="auto">
            <a:xfrm>
              <a:off x="1925" y="2872"/>
              <a:ext cx="203" cy="0"/>
            </a:xfrm>
            <a:prstGeom prst="line">
              <a:avLst/>
            </a:prstGeom>
            <a:noFill/>
            <a:ln w="9525">
              <a:solidFill>
                <a:schemeClr val="tx1"/>
              </a:solidFill>
              <a:round/>
              <a:headEnd/>
              <a:tailEnd type="triangle" w="med" len="med"/>
            </a:ln>
          </p:spPr>
          <p:txBody>
            <a:bodyPr/>
            <a:lstStyle/>
            <a:p>
              <a:endParaRPr lang="en-GB"/>
            </a:p>
          </p:txBody>
        </p:sp>
        <p:sp>
          <p:nvSpPr>
            <p:cNvPr id="10367" name="Line 133"/>
            <p:cNvSpPr>
              <a:spLocks noChangeShapeType="1"/>
            </p:cNvSpPr>
            <p:nvPr/>
          </p:nvSpPr>
          <p:spPr bwMode="auto">
            <a:xfrm>
              <a:off x="2291" y="2873"/>
              <a:ext cx="203" cy="0"/>
            </a:xfrm>
            <a:prstGeom prst="line">
              <a:avLst/>
            </a:prstGeom>
            <a:noFill/>
            <a:ln w="9525">
              <a:solidFill>
                <a:schemeClr val="tx1"/>
              </a:solidFill>
              <a:round/>
              <a:headEnd type="triangle" w="med" len="med"/>
              <a:tailEnd/>
            </a:ln>
          </p:spPr>
          <p:txBody>
            <a:bodyPr/>
            <a:lstStyle/>
            <a:p>
              <a:endParaRPr lang="en-GB"/>
            </a:p>
          </p:txBody>
        </p:sp>
        <p:sp>
          <p:nvSpPr>
            <p:cNvPr id="10368" name="Line 134"/>
            <p:cNvSpPr>
              <a:spLocks noChangeShapeType="1"/>
            </p:cNvSpPr>
            <p:nvPr/>
          </p:nvSpPr>
          <p:spPr bwMode="auto">
            <a:xfrm>
              <a:off x="1173" y="3067"/>
              <a:ext cx="203" cy="0"/>
            </a:xfrm>
            <a:prstGeom prst="line">
              <a:avLst/>
            </a:prstGeom>
            <a:noFill/>
            <a:ln w="9525">
              <a:solidFill>
                <a:schemeClr val="tx1"/>
              </a:solidFill>
              <a:round/>
              <a:headEnd/>
              <a:tailEnd type="triangle" w="med" len="med"/>
            </a:ln>
          </p:spPr>
          <p:txBody>
            <a:bodyPr/>
            <a:lstStyle/>
            <a:p>
              <a:endParaRPr lang="en-GB"/>
            </a:p>
          </p:txBody>
        </p:sp>
        <p:sp>
          <p:nvSpPr>
            <p:cNvPr id="10369" name="Line 135"/>
            <p:cNvSpPr>
              <a:spLocks noChangeShapeType="1"/>
            </p:cNvSpPr>
            <p:nvPr/>
          </p:nvSpPr>
          <p:spPr bwMode="auto">
            <a:xfrm>
              <a:off x="3369" y="3068"/>
              <a:ext cx="203" cy="0"/>
            </a:xfrm>
            <a:prstGeom prst="line">
              <a:avLst/>
            </a:prstGeom>
            <a:noFill/>
            <a:ln w="9525">
              <a:solidFill>
                <a:schemeClr val="tx1"/>
              </a:solidFill>
              <a:round/>
              <a:headEnd type="triangle" w="med" len="med"/>
              <a:tailEnd/>
            </a:ln>
          </p:spPr>
          <p:txBody>
            <a:bodyPr/>
            <a:lstStyle/>
            <a:p>
              <a:endParaRPr lang="en-GB"/>
            </a:p>
          </p:txBody>
        </p:sp>
        <p:sp>
          <p:nvSpPr>
            <p:cNvPr id="10370" name="Line 136"/>
            <p:cNvSpPr>
              <a:spLocks noChangeShapeType="1"/>
            </p:cNvSpPr>
            <p:nvPr/>
          </p:nvSpPr>
          <p:spPr bwMode="auto">
            <a:xfrm>
              <a:off x="2658" y="2886"/>
              <a:ext cx="203" cy="0"/>
            </a:xfrm>
            <a:prstGeom prst="line">
              <a:avLst/>
            </a:prstGeom>
            <a:noFill/>
            <a:ln w="9525">
              <a:solidFill>
                <a:schemeClr val="tx1"/>
              </a:solidFill>
              <a:round/>
              <a:headEnd/>
              <a:tailEnd type="triangle" w="med" len="med"/>
            </a:ln>
          </p:spPr>
          <p:txBody>
            <a:bodyPr/>
            <a:lstStyle/>
            <a:p>
              <a:endParaRPr lang="en-GB"/>
            </a:p>
          </p:txBody>
        </p:sp>
        <p:sp>
          <p:nvSpPr>
            <p:cNvPr id="10371" name="Line 137"/>
            <p:cNvSpPr>
              <a:spLocks noChangeShapeType="1"/>
            </p:cNvSpPr>
            <p:nvPr/>
          </p:nvSpPr>
          <p:spPr bwMode="auto">
            <a:xfrm>
              <a:off x="4854" y="2887"/>
              <a:ext cx="203" cy="0"/>
            </a:xfrm>
            <a:prstGeom prst="line">
              <a:avLst/>
            </a:prstGeom>
            <a:noFill/>
            <a:ln w="9525">
              <a:solidFill>
                <a:schemeClr val="tx1"/>
              </a:solidFill>
              <a:round/>
              <a:headEnd type="triangle" w="med" len="med"/>
              <a:tailEnd/>
            </a:ln>
          </p:spPr>
          <p:txBody>
            <a:bodyPr/>
            <a:lstStyle/>
            <a:p>
              <a:endParaRPr lang="en-GB"/>
            </a:p>
          </p:txBody>
        </p:sp>
        <p:sp>
          <p:nvSpPr>
            <p:cNvPr id="10372" name="Line 138"/>
            <p:cNvSpPr>
              <a:spLocks noChangeShapeType="1"/>
            </p:cNvSpPr>
            <p:nvPr/>
          </p:nvSpPr>
          <p:spPr bwMode="auto">
            <a:xfrm>
              <a:off x="1919" y="2691"/>
              <a:ext cx="203" cy="0"/>
            </a:xfrm>
            <a:prstGeom prst="line">
              <a:avLst/>
            </a:prstGeom>
            <a:noFill/>
            <a:ln w="9525">
              <a:solidFill>
                <a:schemeClr val="tx1"/>
              </a:solidFill>
              <a:round/>
              <a:headEnd/>
              <a:tailEnd type="triangle" w="med" len="med"/>
            </a:ln>
          </p:spPr>
          <p:txBody>
            <a:bodyPr/>
            <a:lstStyle/>
            <a:p>
              <a:endParaRPr lang="en-GB"/>
            </a:p>
          </p:txBody>
        </p:sp>
        <p:sp>
          <p:nvSpPr>
            <p:cNvPr id="10373" name="Line 139"/>
            <p:cNvSpPr>
              <a:spLocks noChangeShapeType="1"/>
            </p:cNvSpPr>
            <p:nvPr/>
          </p:nvSpPr>
          <p:spPr bwMode="auto">
            <a:xfrm>
              <a:off x="4115" y="2692"/>
              <a:ext cx="203" cy="0"/>
            </a:xfrm>
            <a:prstGeom prst="line">
              <a:avLst/>
            </a:prstGeom>
            <a:noFill/>
            <a:ln w="9525">
              <a:solidFill>
                <a:schemeClr val="tx1"/>
              </a:solidFill>
              <a:round/>
              <a:headEnd type="triangle" w="med" len="med"/>
              <a:tailEnd/>
            </a:ln>
          </p:spPr>
          <p:txBody>
            <a:bodyPr/>
            <a:lstStyle/>
            <a:p>
              <a:endParaRPr lang="en-GB"/>
            </a:p>
          </p:txBody>
        </p:sp>
        <p:sp>
          <p:nvSpPr>
            <p:cNvPr id="10374" name="Line 140"/>
            <p:cNvSpPr>
              <a:spLocks noChangeShapeType="1"/>
            </p:cNvSpPr>
            <p:nvPr/>
          </p:nvSpPr>
          <p:spPr bwMode="auto">
            <a:xfrm>
              <a:off x="3708" y="3145"/>
              <a:ext cx="203" cy="0"/>
            </a:xfrm>
            <a:prstGeom prst="line">
              <a:avLst/>
            </a:prstGeom>
            <a:noFill/>
            <a:ln w="9525">
              <a:solidFill>
                <a:schemeClr val="tx1"/>
              </a:solidFill>
              <a:round/>
              <a:headEnd/>
              <a:tailEnd type="triangle" w="med" len="med"/>
            </a:ln>
          </p:spPr>
          <p:txBody>
            <a:bodyPr/>
            <a:lstStyle/>
            <a:p>
              <a:endParaRPr lang="en-GB"/>
            </a:p>
          </p:txBody>
        </p:sp>
        <p:sp>
          <p:nvSpPr>
            <p:cNvPr id="10375" name="Line 141"/>
            <p:cNvSpPr>
              <a:spLocks noChangeShapeType="1"/>
            </p:cNvSpPr>
            <p:nvPr/>
          </p:nvSpPr>
          <p:spPr bwMode="auto">
            <a:xfrm>
              <a:off x="4074" y="3146"/>
              <a:ext cx="203" cy="0"/>
            </a:xfrm>
            <a:prstGeom prst="line">
              <a:avLst/>
            </a:prstGeom>
            <a:noFill/>
            <a:ln w="9525">
              <a:solidFill>
                <a:schemeClr val="tx1"/>
              </a:solidFill>
              <a:round/>
              <a:headEnd type="triangle" w="med" len="med"/>
              <a:tailEnd/>
            </a:ln>
          </p:spPr>
          <p:txBody>
            <a:bodyPr/>
            <a:lstStyle/>
            <a:p>
              <a:endParaRPr lang="en-GB"/>
            </a:p>
          </p:txBody>
        </p:sp>
        <p:sp>
          <p:nvSpPr>
            <p:cNvPr id="10376" name="Line 142"/>
            <p:cNvSpPr>
              <a:spLocks noChangeShapeType="1"/>
            </p:cNvSpPr>
            <p:nvPr/>
          </p:nvSpPr>
          <p:spPr bwMode="auto">
            <a:xfrm>
              <a:off x="1764" y="3272"/>
              <a:ext cx="203" cy="0"/>
            </a:xfrm>
            <a:prstGeom prst="line">
              <a:avLst/>
            </a:prstGeom>
            <a:noFill/>
            <a:ln w="9525">
              <a:solidFill>
                <a:schemeClr val="tx1"/>
              </a:solidFill>
              <a:round/>
              <a:headEnd/>
              <a:tailEnd type="triangle" w="med" len="med"/>
            </a:ln>
          </p:spPr>
          <p:txBody>
            <a:bodyPr/>
            <a:lstStyle/>
            <a:p>
              <a:endParaRPr lang="en-GB"/>
            </a:p>
          </p:txBody>
        </p:sp>
        <p:sp>
          <p:nvSpPr>
            <p:cNvPr id="10377" name="Line 143"/>
            <p:cNvSpPr>
              <a:spLocks noChangeShapeType="1"/>
            </p:cNvSpPr>
            <p:nvPr/>
          </p:nvSpPr>
          <p:spPr bwMode="auto">
            <a:xfrm>
              <a:off x="3193" y="3335"/>
              <a:ext cx="203" cy="0"/>
            </a:xfrm>
            <a:prstGeom prst="line">
              <a:avLst/>
            </a:prstGeom>
            <a:noFill/>
            <a:ln w="9525">
              <a:solidFill>
                <a:schemeClr val="tx1"/>
              </a:solidFill>
              <a:round/>
              <a:headEnd/>
              <a:tailEnd type="triangle" w="med" len="med"/>
            </a:ln>
          </p:spPr>
          <p:txBody>
            <a:bodyPr/>
            <a:lstStyle/>
            <a:p>
              <a:endParaRPr lang="en-GB"/>
            </a:p>
          </p:txBody>
        </p:sp>
        <p:sp>
          <p:nvSpPr>
            <p:cNvPr id="10378" name="Line 144"/>
            <p:cNvSpPr>
              <a:spLocks noChangeShapeType="1"/>
            </p:cNvSpPr>
            <p:nvPr/>
          </p:nvSpPr>
          <p:spPr bwMode="auto">
            <a:xfrm>
              <a:off x="3559" y="3336"/>
              <a:ext cx="203" cy="0"/>
            </a:xfrm>
            <a:prstGeom prst="line">
              <a:avLst/>
            </a:prstGeom>
            <a:noFill/>
            <a:ln w="9525">
              <a:solidFill>
                <a:schemeClr val="tx1"/>
              </a:solidFill>
              <a:round/>
              <a:headEnd type="triangle" w="med" len="med"/>
              <a:tailEnd/>
            </a:ln>
          </p:spPr>
          <p:txBody>
            <a:bodyPr/>
            <a:lstStyle/>
            <a:p>
              <a:endParaRPr lang="en-GB"/>
            </a:p>
          </p:txBody>
        </p:sp>
        <p:sp>
          <p:nvSpPr>
            <p:cNvPr id="10379" name="Line 145"/>
            <p:cNvSpPr>
              <a:spLocks noChangeShapeType="1"/>
            </p:cNvSpPr>
            <p:nvPr/>
          </p:nvSpPr>
          <p:spPr bwMode="auto">
            <a:xfrm>
              <a:off x="1243" y="2760"/>
              <a:ext cx="203" cy="0"/>
            </a:xfrm>
            <a:prstGeom prst="line">
              <a:avLst/>
            </a:prstGeom>
            <a:noFill/>
            <a:ln w="9525">
              <a:solidFill>
                <a:schemeClr val="tx1"/>
              </a:solidFill>
              <a:round/>
              <a:headEnd/>
              <a:tailEnd type="triangle" w="med" len="med"/>
            </a:ln>
          </p:spPr>
          <p:txBody>
            <a:bodyPr/>
            <a:lstStyle/>
            <a:p>
              <a:endParaRPr lang="en-GB"/>
            </a:p>
          </p:txBody>
        </p:sp>
        <p:sp>
          <p:nvSpPr>
            <p:cNvPr id="10380" name="Line 146"/>
            <p:cNvSpPr>
              <a:spLocks noChangeShapeType="1"/>
            </p:cNvSpPr>
            <p:nvPr/>
          </p:nvSpPr>
          <p:spPr bwMode="auto">
            <a:xfrm>
              <a:off x="1609" y="2761"/>
              <a:ext cx="203" cy="0"/>
            </a:xfrm>
            <a:prstGeom prst="line">
              <a:avLst/>
            </a:prstGeom>
            <a:noFill/>
            <a:ln w="9525">
              <a:solidFill>
                <a:schemeClr val="tx1"/>
              </a:solidFill>
              <a:round/>
              <a:headEnd type="triangle" w="med" len="med"/>
              <a:tailEnd/>
            </a:ln>
          </p:spPr>
          <p:txBody>
            <a:bodyPr/>
            <a:lstStyle/>
            <a:p>
              <a:endParaRPr lang="en-GB"/>
            </a:p>
          </p:txBody>
        </p:sp>
        <p:sp>
          <p:nvSpPr>
            <p:cNvPr id="10381" name="Line 147"/>
            <p:cNvSpPr>
              <a:spLocks noChangeShapeType="1"/>
            </p:cNvSpPr>
            <p:nvPr/>
          </p:nvSpPr>
          <p:spPr bwMode="auto">
            <a:xfrm>
              <a:off x="2605" y="3594"/>
              <a:ext cx="203" cy="0"/>
            </a:xfrm>
            <a:prstGeom prst="line">
              <a:avLst/>
            </a:prstGeom>
            <a:noFill/>
            <a:ln w="9525">
              <a:solidFill>
                <a:schemeClr val="tx1"/>
              </a:solidFill>
              <a:round/>
              <a:headEnd/>
              <a:tailEnd type="triangle" w="med" len="med"/>
            </a:ln>
          </p:spPr>
          <p:txBody>
            <a:bodyPr/>
            <a:lstStyle/>
            <a:p>
              <a:endParaRPr lang="en-GB"/>
            </a:p>
          </p:txBody>
        </p:sp>
        <p:sp>
          <p:nvSpPr>
            <p:cNvPr id="10382" name="Line 148"/>
            <p:cNvSpPr>
              <a:spLocks noChangeShapeType="1"/>
            </p:cNvSpPr>
            <p:nvPr/>
          </p:nvSpPr>
          <p:spPr bwMode="auto">
            <a:xfrm>
              <a:off x="2971" y="3595"/>
              <a:ext cx="203" cy="0"/>
            </a:xfrm>
            <a:prstGeom prst="line">
              <a:avLst/>
            </a:prstGeom>
            <a:noFill/>
            <a:ln w="9525">
              <a:solidFill>
                <a:schemeClr val="tx1"/>
              </a:solidFill>
              <a:round/>
              <a:headEnd type="triangle" w="med" len="med"/>
              <a:tailEnd/>
            </a:ln>
          </p:spPr>
          <p:txBody>
            <a:bodyPr/>
            <a:lstStyle/>
            <a:p>
              <a:endParaRPr lang="en-GB"/>
            </a:p>
          </p:txBody>
        </p:sp>
        <p:sp>
          <p:nvSpPr>
            <p:cNvPr id="10383" name="Line 149"/>
            <p:cNvSpPr>
              <a:spLocks noChangeShapeType="1"/>
            </p:cNvSpPr>
            <p:nvPr/>
          </p:nvSpPr>
          <p:spPr bwMode="auto">
            <a:xfrm>
              <a:off x="2002" y="3441"/>
              <a:ext cx="203" cy="0"/>
            </a:xfrm>
            <a:prstGeom prst="line">
              <a:avLst/>
            </a:prstGeom>
            <a:noFill/>
            <a:ln w="9525">
              <a:solidFill>
                <a:schemeClr val="tx1"/>
              </a:solidFill>
              <a:round/>
              <a:headEnd type="triangle" w="med" len="med"/>
              <a:tailEnd/>
            </a:ln>
          </p:spPr>
          <p:txBody>
            <a:bodyPr/>
            <a:lstStyle/>
            <a:p>
              <a:endParaRPr lang="en-GB"/>
            </a:p>
          </p:txBody>
        </p:sp>
        <p:sp>
          <p:nvSpPr>
            <p:cNvPr id="10384" name="Line 152"/>
            <p:cNvSpPr>
              <a:spLocks noChangeShapeType="1"/>
            </p:cNvSpPr>
            <p:nvPr/>
          </p:nvSpPr>
          <p:spPr bwMode="auto">
            <a:xfrm>
              <a:off x="1005" y="2645"/>
              <a:ext cx="203" cy="0"/>
            </a:xfrm>
            <a:prstGeom prst="line">
              <a:avLst/>
            </a:prstGeom>
            <a:noFill/>
            <a:ln w="9525">
              <a:solidFill>
                <a:schemeClr val="tx1"/>
              </a:solidFill>
              <a:round/>
              <a:headEnd/>
              <a:tailEnd type="triangle" w="med" len="med"/>
            </a:ln>
          </p:spPr>
          <p:txBody>
            <a:bodyPr/>
            <a:lstStyle/>
            <a:p>
              <a:endParaRPr lang="en-GB"/>
            </a:p>
          </p:txBody>
        </p:sp>
        <p:sp>
          <p:nvSpPr>
            <p:cNvPr id="10385" name="Line 153"/>
            <p:cNvSpPr>
              <a:spLocks noChangeShapeType="1"/>
            </p:cNvSpPr>
            <p:nvPr/>
          </p:nvSpPr>
          <p:spPr bwMode="auto">
            <a:xfrm>
              <a:off x="3201" y="2646"/>
              <a:ext cx="203" cy="0"/>
            </a:xfrm>
            <a:prstGeom prst="line">
              <a:avLst/>
            </a:prstGeom>
            <a:noFill/>
            <a:ln w="9525">
              <a:solidFill>
                <a:schemeClr val="tx1"/>
              </a:solidFill>
              <a:round/>
              <a:headEnd type="triangle" w="med" len="med"/>
              <a:tailEnd/>
            </a:ln>
          </p:spPr>
          <p:txBody>
            <a:bodyPr/>
            <a:lstStyle/>
            <a:p>
              <a:endParaRPr lang="en-GB"/>
            </a:p>
          </p:txBody>
        </p:sp>
        <p:sp>
          <p:nvSpPr>
            <p:cNvPr id="10386" name="Line 154"/>
            <p:cNvSpPr>
              <a:spLocks noChangeShapeType="1"/>
            </p:cNvSpPr>
            <p:nvPr/>
          </p:nvSpPr>
          <p:spPr bwMode="auto">
            <a:xfrm>
              <a:off x="1638" y="3642"/>
              <a:ext cx="203" cy="0"/>
            </a:xfrm>
            <a:prstGeom prst="line">
              <a:avLst/>
            </a:prstGeom>
            <a:noFill/>
            <a:ln w="9525">
              <a:solidFill>
                <a:schemeClr val="tx1"/>
              </a:solidFill>
              <a:round/>
              <a:headEnd/>
              <a:tailEnd type="triangle" w="med" len="med"/>
            </a:ln>
          </p:spPr>
          <p:txBody>
            <a:bodyPr/>
            <a:lstStyle/>
            <a:p>
              <a:endParaRPr lang="en-GB"/>
            </a:p>
          </p:txBody>
        </p:sp>
        <p:sp>
          <p:nvSpPr>
            <p:cNvPr id="10387" name="Line 155"/>
            <p:cNvSpPr>
              <a:spLocks noChangeShapeType="1"/>
            </p:cNvSpPr>
            <p:nvPr/>
          </p:nvSpPr>
          <p:spPr bwMode="auto">
            <a:xfrm>
              <a:off x="3834" y="3643"/>
              <a:ext cx="203" cy="0"/>
            </a:xfrm>
            <a:prstGeom prst="line">
              <a:avLst/>
            </a:prstGeom>
            <a:noFill/>
            <a:ln w="9525">
              <a:solidFill>
                <a:schemeClr val="tx1"/>
              </a:solidFill>
              <a:round/>
              <a:headEnd type="triangle" w="med" len="med"/>
              <a:tailEnd/>
            </a:ln>
          </p:spPr>
          <p:txBody>
            <a:bodyPr/>
            <a:lstStyle/>
            <a:p>
              <a:endParaRPr lang="en-GB"/>
            </a:p>
          </p:txBody>
        </p:sp>
        <p:sp>
          <p:nvSpPr>
            <p:cNvPr id="10388" name="Line 156"/>
            <p:cNvSpPr>
              <a:spLocks noChangeShapeType="1"/>
            </p:cNvSpPr>
            <p:nvPr/>
          </p:nvSpPr>
          <p:spPr bwMode="auto">
            <a:xfrm>
              <a:off x="1797" y="3040"/>
              <a:ext cx="203" cy="0"/>
            </a:xfrm>
            <a:prstGeom prst="line">
              <a:avLst/>
            </a:prstGeom>
            <a:noFill/>
            <a:ln w="9525">
              <a:solidFill>
                <a:schemeClr val="tx1"/>
              </a:solidFill>
              <a:round/>
              <a:headEnd/>
              <a:tailEnd type="triangle" w="med" len="med"/>
            </a:ln>
          </p:spPr>
          <p:txBody>
            <a:bodyPr/>
            <a:lstStyle/>
            <a:p>
              <a:endParaRPr lang="en-GB"/>
            </a:p>
          </p:txBody>
        </p:sp>
        <p:sp>
          <p:nvSpPr>
            <p:cNvPr id="10389" name="Line 157"/>
            <p:cNvSpPr>
              <a:spLocks noChangeShapeType="1"/>
            </p:cNvSpPr>
            <p:nvPr/>
          </p:nvSpPr>
          <p:spPr bwMode="auto">
            <a:xfrm>
              <a:off x="2163" y="3041"/>
              <a:ext cx="203" cy="0"/>
            </a:xfrm>
            <a:prstGeom prst="line">
              <a:avLst/>
            </a:prstGeom>
            <a:noFill/>
            <a:ln w="9525">
              <a:solidFill>
                <a:schemeClr val="tx1"/>
              </a:solidFill>
              <a:round/>
              <a:headEnd type="triangle" w="med" len="med"/>
              <a:tailEnd/>
            </a:ln>
          </p:spPr>
          <p:txBody>
            <a:bodyPr/>
            <a:lstStyle/>
            <a:p>
              <a:endParaRPr lang="en-GB"/>
            </a:p>
          </p:txBody>
        </p:sp>
        <p:sp>
          <p:nvSpPr>
            <p:cNvPr id="10390" name="Line 159"/>
            <p:cNvSpPr>
              <a:spLocks noChangeShapeType="1"/>
            </p:cNvSpPr>
            <p:nvPr/>
          </p:nvSpPr>
          <p:spPr bwMode="auto">
            <a:xfrm>
              <a:off x="3241" y="3236"/>
              <a:ext cx="203" cy="0"/>
            </a:xfrm>
            <a:prstGeom prst="line">
              <a:avLst/>
            </a:prstGeom>
            <a:noFill/>
            <a:ln w="9525">
              <a:solidFill>
                <a:schemeClr val="tx1"/>
              </a:solidFill>
              <a:round/>
              <a:headEnd type="triangle" w="med" len="med"/>
              <a:tailEnd/>
            </a:ln>
          </p:spPr>
          <p:txBody>
            <a:bodyPr/>
            <a:lstStyle/>
            <a:p>
              <a:endParaRPr lang="en-GB"/>
            </a:p>
          </p:txBody>
        </p:sp>
        <p:sp>
          <p:nvSpPr>
            <p:cNvPr id="10391" name="Line 160"/>
            <p:cNvSpPr>
              <a:spLocks noChangeShapeType="1"/>
            </p:cNvSpPr>
            <p:nvPr/>
          </p:nvSpPr>
          <p:spPr bwMode="auto">
            <a:xfrm>
              <a:off x="2530" y="3054"/>
              <a:ext cx="203" cy="0"/>
            </a:xfrm>
            <a:prstGeom prst="line">
              <a:avLst/>
            </a:prstGeom>
            <a:noFill/>
            <a:ln w="9525">
              <a:solidFill>
                <a:schemeClr val="tx1"/>
              </a:solidFill>
              <a:round/>
              <a:headEnd/>
              <a:tailEnd type="triangle" w="med" len="med"/>
            </a:ln>
          </p:spPr>
          <p:txBody>
            <a:bodyPr/>
            <a:lstStyle/>
            <a:p>
              <a:endParaRPr lang="en-GB"/>
            </a:p>
          </p:txBody>
        </p:sp>
        <p:sp>
          <p:nvSpPr>
            <p:cNvPr id="10392" name="Line 161"/>
            <p:cNvSpPr>
              <a:spLocks noChangeShapeType="1"/>
            </p:cNvSpPr>
            <p:nvPr/>
          </p:nvSpPr>
          <p:spPr bwMode="auto">
            <a:xfrm>
              <a:off x="4726" y="3055"/>
              <a:ext cx="203" cy="0"/>
            </a:xfrm>
            <a:prstGeom prst="line">
              <a:avLst/>
            </a:prstGeom>
            <a:noFill/>
            <a:ln w="9525">
              <a:solidFill>
                <a:schemeClr val="tx1"/>
              </a:solidFill>
              <a:round/>
              <a:headEnd type="triangle" w="med" len="med"/>
              <a:tailEnd/>
            </a:ln>
          </p:spPr>
          <p:txBody>
            <a:bodyPr/>
            <a:lstStyle/>
            <a:p>
              <a:endParaRPr lang="en-GB"/>
            </a:p>
          </p:txBody>
        </p:sp>
        <p:sp>
          <p:nvSpPr>
            <p:cNvPr id="10393" name="Line 162"/>
            <p:cNvSpPr>
              <a:spLocks noChangeShapeType="1"/>
            </p:cNvSpPr>
            <p:nvPr/>
          </p:nvSpPr>
          <p:spPr bwMode="auto">
            <a:xfrm>
              <a:off x="1791" y="2859"/>
              <a:ext cx="203" cy="0"/>
            </a:xfrm>
            <a:prstGeom prst="line">
              <a:avLst/>
            </a:prstGeom>
            <a:noFill/>
            <a:ln w="9525">
              <a:solidFill>
                <a:schemeClr val="tx1"/>
              </a:solidFill>
              <a:round/>
              <a:headEnd/>
              <a:tailEnd type="triangle" w="med" len="med"/>
            </a:ln>
          </p:spPr>
          <p:txBody>
            <a:bodyPr/>
            <a:lstStyle/>
            <a:p>
              <a:endParaRPr lang="en-GB"/>
            </a:p>
          </p:txBody>
        </p:sp>
        <p:sp>
          <p:nvSpPr>
            <p:cNvPr id="10394" name="Line 163"/>
            <p:cNvSpPr>
              <a:spLocks noChangeShapeType="1"/>
            </p:cNvSpPr>
            <p:nvPr/>
          </p:nvSpPr>
          <p:spPr bwMode="auto">
            <a:xfrm>
              <a:off x="3987" y="2860"/>
              <a:ext cx="203" cy="0"/>
            </a:xfrm>
            <a:prstGeom prst="line">
              <a:avLst/>
            </a:prstGeom>
            <a:noFill/>
            <a:ln w="9525">
              <a:solidFill>
                <a:schemeClr val="tx1"/>
              </a:solidFill>
              <a:round/>
              <a:headEnd type="triangle" w="med" len="med"/>
              <a:tailEnd/>
            </a:ln>
          </p:spPr>
          <p:txBody>
            <a:bodyPr/>
            <a:lstStyle/>
            <a:p>
              <a:endParaRPr lang="en-GB"/>
            </a:p>
          </p:txBody>
        </p:sp>
        <p:sp>
          <p:nvSpPr>
            <p:cNvPr id="10395" name="Line 164"/>
            <p:cNvSpPr>
              <a:spLocks noChangeShapeType="1"/>
            </p:cNvSpPr>
            <p:nvPr/>
          </p:nvSpPr>
          <p:spPr bwMode="auto">
            <a:xfrm>
              <a:off x="3580" y="3313"/>
              <a:ext cx="203" cy="0"/>
            </a:xfrm>
            <a:prstGeom prst="line">
              <a:avLst/>
            </a:prstGeom>
            <a:noFill/>
            <a:ln w="9525">
              <a:solidFill>
                <a:schemeClr val="tx1"/>
              </a:solidFill>
              <a:round/>
              <a:headEnd/>
              <a:tailEnd type="triangle" w="med" len="med"/>
            </a:ln>
          </p:spPr>
          <p:txBody>
            <a:bodyPr/>
            <a:lstStyle/>
            <a:p>
              <a:endParaRPr lang="en-GB"/>
            </a:p>
          </p:txBody>
        </p:sp>
        <p:sp>
          <p:nvSpPr>
            <p:cNvPr id="10396" name="Line 165"/>
            <p:cNvSpPr>
              <a:spLocks noChangeShapeType="1"/>
            </p:cNvSpPr>
            <p:nvPr/>
          </p:nvSpPr>
          <p:spPr bwMode="auto">
            <a:xfrm>
              <a:off x="3946" y="3314"/>
              <a:ext cx="203" cy="0"/>
            </a:xfrm>
            <a:prstGeom prst="line">
              <a:avLst/>
            </a:prstGeom>
            <a:noFill/>
            <a:ln w="9525">
              <a:solidFill>
                <a:schemeClr val="tx1"/>
              </a:solidFill>
              <a:round/>
              <a:headEnd type="triangle" w="med" len="med"/>
              <a:tailEnd/>
            </a:ln>
          </p:spPr>
          <p:txBody>
            <a:bodyPr/>
            <a:lstStyle/>
            <a:p>
              <a:endParaRPr lang="en-GB"/>
            </a:p>
          </p:txBody>
        </p:sp>
        <p:sp>
          <p:nvSpPr>
            <p:cNvPr id="10397" name="Line 166"/>
            <p:cNvSpPr>
              <a:spLocks noChangeShapeType="1"/>
            </p:cNvSpPr>
            <p:nvPr/>
          </p:nvSpPr>
          <p:spPr bwMode="auto">
            <a:xfrm>
              <a:off x="1636" y="3440"/>
              <a:ext cx="203" cy="0"/>
            </a:xfrm>
            <a:prstGeom prst="line">
              <a:avLst/>
            </a:prstGeom>
            <a:noFill/>
            <a:ln w="9525">
              <a:solidFill>
                <a:schemeClr val="tx1"/>
              </a:solidFill>
              <a:round/>
              <a:headEnd/>
              <a:tailEnd type="triangle" w="med" len="med"/>
            </a:ln>
          </p:spPr>
          <p:txBody>
            <a:bodyPr/>
            <a:lstStyle/>
            <a:p>
              <a:endParaRPr lang="en-GB"/>
            </a:p>
          </p:txBody>
        </p:sp>
        <p:sp>
          <p:nvSpPr>
            <p:cNvPr id="10398" name="Line 167"/>
            <p:cNvSpPr>
              <a:spLocks noChangeShapeType="1"/>
            </p:cNvSpPr>
            <p:nvPr/>
          </p:nvSpPr>
          <p:spPr bwMode="auto">
            <a:xfrm>
              <a:off x="3065" y="3503"/>
              <a:ext cx="203" cy="0"/>
            </a:xfrm>
            <a:prstGeom prst="line">
              <a:avLst/>
            </a:prstGeom>
            <a:noFill/>
            <a:ln w="9525">
              <a:solidFill>
                <a:schemeClr val="tx1"/>
              </a:solidFill>
              <a:round/>
              <a:headEnd/>
              <a:tailEnd type="triangle" w="med" len="med"/>
            </a:ln>
          </p:spPr>
          <p:txBody>
            <a:bodyPr/>
            <a:lstStyle/>
            <a:p>
              <a:endParaRPr lang="en-GB"/>
            </a:p>
          </p:txBody>
        </p:sp>
        <p:sp>
          <p:nvSpPr>
            <p:cNvPr id="10399" name="Line 168"/>
            <p:cNvSpPr>
              <a:spLocks noChangeShapeType="1"/>
            </p:cNvSpPr>
            <p:nvPr/>
          </p:nvSpPr>
          <p:spPr bwMode="auto">
            <a:xfrm>
              <a:off x="3431" y="3504"/>
              <a:ext cx="203" cy="0"/>
            </a:xfrm>
            <a:prstGeom prst="line">
              <a:avLst/>
            </a:prstGeom>
            <a:noFill/>
            <a:ln w="9525">
              <a:solidFill>
                <a:schemeClr val="tx1"/>
              </a:solidFill>
              <a:round/>
              <a:headEnd type="triangle" w="med" len="med"/>
              <a:tailEnd/>
            </a:ln>
          </p:spPr>
          <p:txBody>
            <a:bodyPr/>
            <a:lstStyle/>
            <a:p>
              <a:endParaRPr lang="en-GB"/>
            </a:p>
          </p:txBody>
        </p:sp>
        <p:sp>
          <p:nvSpPr>
            <p:cNvPr id="10400" name="Line 169"/>
            <p:cNvSpPr>
              <a:spLocks noChangeShapeType="1"/>
            </p:cNvSpPr>
            <p:nvPr/>
          </p:nvSpPr>
          <p:spPr bwMode="auto">
            <a:xfrm>
              <a:off x="1115" y="2928"/>
              <a:ext cx="203" cy="0"/>
            </a:xfrm>
            <a:prstGeom prst="line">
              <a:avLst/>
            </a:prstGeom>
            <a:noFill/>
            <a:ln w="9525">
              <a:solidFill>
                <a:schemeClr val="tx1"/>
              </a:solidFill>
              <a:round/>
              <a:headEnd/>
              <a:tailEnd type="triangle" w="med" len="med"/>
            </a:ln>
          </p:spPr>
          <p:txBody>
            <a:bodyPr/>
            <a:lstStyle/>
            <a:p>
              <a:endParaRPr lang="en-GB"/>
            </a:p>
          </p:txBody>
        </p:sp>
        <p:sp>
          <p:nvSpPr>
            <p:cNvPr id="10401" name="Line 170"/>
            <p:cNvSpPr>
              <a:spLocks noChangeShapeType="1"/>
            </p:cNvSpPr>
            <p:nvPr/>
          </p:nvSpPr>
          <p:spPr bwMode="auto">
            <a:xfrm>
              <a:off x="1481" y="2929"/>
              <a:ext cx="203" cy="0"/>
            </a:xfrm>
            <a:prstGeom prst="line">
              <a:avLst/>
            </a:prstGeom>
            <a:noFill/>
            <a:ln w="9525">
              <a:solidFill>
                <a:schemeClr val="tx1"/>
              </a:solidFill>
              <a:round/>
              <a:headEnd type="triangle" w="med" len="med"/>
              <a:tailEnd/>
            </a:ln>
          </p:spPr>
          <p:txBody>
            <a:bodyPr/>
            <a:lstStyle/>
            <a:p>
              <a:endParaRPr lang="en-GB"/>
            </a:p>
          </p:txBody>
        </p:sp>
        <p:sp>
          <p:nvSpPr>
            <p:cNvPr id="10402" name="Line 171"/>
            <p:cNvSpPr>
              <a:spLocks noChangeShapeType="1"/>
            </p:cNvSpPr>
            <p:nvPr/>
          </p:nvSpPr>
          <p:spPr bwMode="auto">
            <a:xfrm>
              <a:off x="2477" y="3762"/>
              <a:ext cx="203" cy="0"/>
            </a:xfrm>
            <a:prstGeom prst="line">
              <a:avLst/>
            </a:prstGeom>
            <a:noFill/>
            <a:ln w="9525">
              <a:solidFill>
                <a:schemeClr val="tx1"/>
              </a:solidFill>
              <a:round/>
              <a:headEnd/>
              <a:tailEnd type="triangle" w="med" len="med"/>
            </a:ln>
          </p:spPr>
          <p:txBody>
            <a:bodyPr/>
            <a:lstStyle/>
            <a:p>
              <a:endParaRPr lang="en-GB"/>
            </a:p>
          </p:txBody>
        </p:sp>
      </p:grpSp>
      <p:sp>
        <p:nvSpPr>
          <p:cNvPr id="10244" name="Rectangle 173"/>
          <p:cNvSpPr>
            <a:spLocks noChangeArrowheads="1"/>
          </p:cNvSpPr>
          <p:nvPr/>
        </p:nvSpPr>
        <p:spPr bwMode="auto">
          <a:xfrm>
            <a:off x="457200" y="973138"/>
            <a:ext cx="8229600" cy="1960562"/>
          </a:xfrm>
          <a:prstGeom prst="rect">
            <a:avLst/>
          </a:prstGeom>
          <a:noFill/>
          <a:ln w="9525">
            <a:noFill/>
            <a:miter lim="800000"/>
            <a:headEnd/>
            <a:tailEnd/>
          </a:ln>
        </p:spPr>
        <p:txBody>
          <a:bodyPr/>
          <a:lstStyle/>
          <a:p>
            <a:pPr marL="533400" indent="-533400" eaLnBrk="0" hangingPunct="0">
              <a:spcBef>
                <a:spcPct val="20000"/>
              </a:spcBef>
              <a:buClr>
                <a:srgbClr val="9DADC6"/>
              </a:buClr>
              <a:buFontTx/>
              <a:buAutoNum type="arabicPeriod"/>
            </a:pPr>
            <a:r>
              <a:rPr lang="en-GB" sz="2800" dirty="0">
                <a:latin typeface="Arial" charset="0"/>
              </a:rPr>
              <a:t>Sequence DNA fragment from each end</a:t>
            </a:r>
          </a:p>
          <a:p>
            <a:pPr marL="533400" indent="-533400" eaLnBrk="0" hangingPunct="0">
              <a:spcBef>
                <a:spcPct val="20000"/>
              </a:spcBef>
              <a:buClr>
                <a:srgbClr val="9DADC6"/>
              </a:buClr>
              <a:buFontTx/>
              <a:buAutoNum type="arabicPeriod"/>
            </a:pPr>
            <a:r>
              <a:rPr lang="en-GB" sz="2800" dirty="0">
                <a:latin typeface="Arial" charset="0"/>
              </a:rPr>
              <a:t>Reads </a:t>
            </a:r>
            <a:r>
              <a:rPr lang="en-GB" sz="2800" dirty="0" smtClean="0">
                <a:latin typeface="Arial" charset="0"/>
              </a:rPr>
              <a:t>aligned </a:t>
            </a:r>
            <a:r>
              <a:rPr lang="en-GB" sz="2800" dirty="0">
                <a:latin typeface="Arial" charset="0"/>
              </a:rPr>
              <a:t>to generate </a:t>
            </a:r>
            <a:r>
              <a:rPr lang="en-GB" sz="2800" dirty="0" err="1">
                <a:latin typeface="Arial" charset="0"/>
              </a:rPr>
              <a:t>contigs</a:t>
            </a:r>
            <a:endParaRPr lang="en-GB" sz="2800" dirty="0">
              <a:latin typeface="Arial" charset="0"/>
            </a:endParaRPr>
          </a:p>
        </p:txBody>
      </p:sp>
      <p:sp>
        <p:nvSpPr>
          <p:cNvPr id="79023" name="Rectangle 175"/>
          <p:cNvSpPr>
            <a:spLocks noChangeArrowheads="1"/>
          </p:cNvSpPr>
          <p:nvPr/>
        </p:nvSpPr>
        <p:spPr bwMode="auto">
          <a:xfrm>
            <a:off x="1551409" y="2447875"/>
            <a:ext cx="6808788" cy="160338"/>
          </a:xfrm>
          <a:prstGeom prst="rect">
            <a:avLst/>
          </a:prstGeom>
          <a:solidFill>
            <a:srgbClr val="9DADC6"/>
          </a:solidFill>
          <a:ln w="9525">
            <a:solidFill>
              <a:schemeClr val="tx1"/>
            </a:solidFill>
            <a:miter lim="800000"/>
            <a:headEnd/>
            <a:tailEnd/>
          </a:ln>
        </p:spPr>
        <p:txBody>
          <a:bodyPr wrap="none" anchor="ctr"/>
          <a:lstStyle/>
          <a:p>
            <a:pPr algn="r" eaLnBrk="0" hangingPunct="0"/>
            <a:endParaRPr lang="en-GB"/>
          </a:p>
        </p:txBody>
      </p:sp>
      <p:pic>
        <p:nvPicPr>
          <p:cNvPr id="10246" name="Picture 10"/>
          <p:cNvPicPr>
            <a:picLocks noChangeAspect="1" noChangeArrowheads="1"/>
          </p:cNvPicPr>
          <p:nvPr/>
        </p:nvPicPr>
        <p:blipFill>
          <a:blip r:embed="rId2" cstate="print"/>
          <a:srcRect/>
          <a:stretch>
            <a:fillRect/>
          </a:stretch>
        </p:blipFill>
        <p:spPr bwMode="auto">
          <a:xfrm>
            <a:off x="0" y="5877272"/>
            <a:ext cx="9144000" cy="1244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withEffect">
                                  <p:stCondLst>
                                    <p:cond delay="0"/>
                                  </p:stCondLst>
                                  <p:childTnLst>
                                    <p:animScale>
                                      <p:cBhvr>
                                        <p:cTn id="6" dur="500" fill="hold"/>
                                        <p:tgtEl>
                                          <p:spTgt spid="2"/>
                                        </p:tgtEl>
                                      </p:cBhvr>
                                      <p:by x="100000" y="5000"/>
                                    </p:animScale>
                                  </p:childTnLst>
                                </p:cTn>
                              </p:par>
                            </p:childTnLst>
                          </p:cTn>
                        </p:par>
                        <p:par>
                          <p:cTn id="7" fill="hold">
                            <p:stCondLst>
                              <p:cond delay="500"/>
                            </p:stCondLst>
                            <p:childTnLst>
                              <p:par>
                                <p:cTn id="8" presetID="0" presetClass="path" presetSubtype="0" accel="50000" decel="50000" fill="hold" nodeType="afterEffect">
                                  <p:stCondLst>
                                    <p:cond delay="0"/>
                                  </p:stCondLst>
                                  <p:childTnLst>
                                    <p:animMotion origin="layout" path="M 1.66667E-6 -3.20842E-6 L 1.66667E-6 -0.18968 " pathEditMode="relative" ptsTypes="AA">
                                      <p:cBhvr>
                                        <p:cTn id="9" dur="500" fill="hold"/>
                                        <p:tgtEl>
                                          <p:spTgt spid="2"/>
                                        </p:tgtEl>
                                        <p:attrNameLst>
                                          <p:attrName>ppt_x</p:attrName>
                                          <p:attrName>ppt_y</p:attrName>
                                        </p:attrNameLst>
                                      </p:cBhvr>
                                    </p:animMotion>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79023"/>
                                        </p:tgtEl>
                                        <p:attrNameLst>
                                          <p:attrName>style.visibility</p:attrName>
                                        </p:attrNameLst>
                                      </p:cBhvr>
                                      <p:to>
                                        <p:strVal val="visible"/>
                                      </p:to>
                                    </p:set>
                                    <p:animEffect transition="in" filter="fade">
                                      <p:cBhvr>
                                        <p:cTn id="13" dur="500"/>
                                        <p:tgtEl>
                                          <p:spTgt spid="790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02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67544" y="188640"/>
            <a:ext cx="8229600" cy="1143000"/>
          </a:xfrm>
        </p:spPr>
        <p:txBody>
          <a:bodyPr/>
          <a:lstStyle/>
          <a:p>
            <a:pPr eaLnBrk="1" hangingPunct="1">
              <a:defRPr/>
            </a:pPr>
            <a:r>
              <a:rPr lang="en-GB" kern="1200" dirty="0" smtClean="0">
                <a:solidFill>
                  <a:schemeClr val="tx1"/>
                </a:solidFill>
                <a:latin typeface="Arial" charset="0"/>
                <a:ea typeface="+mn-ea"/>
                <a:cs typeface="+mn-cs"/>
              </a:rPr>
              <a:t>De-novo Sequence Assembly</a:t>
            </a:r>
            <a:endParaRPr lang="en-US" kern="1200" dirty="0" smtClean="0">
              <a:solidFill>
                <a:schemeClr val="tx1"/>
              </a:solidFill>
              <a:latin typeface="Arial" charset="0"/>
              <a:ea typeface="+mn-ea"/>
              <a:cs typeface="+mn-cs"/>
            </a:endParaRPr>
          </a:p>
        </p:txBody>
      </p:sp>
      <p:sp>
        <p:nvSpPr>
          <p:cNvPr id="11267" name="Rectangle 4"/>
          <p:cNvSpPr>
            <a:spLocks noChangeArrowheads="1"/>
          </p:cNvSpPr>
          <p:nvPr/>
        </p:nvSpPr>
        <p:spPr bwMode="auto">
          <a:xfrm>
            <a:off x="457200" y="973138"/>
            <a:ext cx="8229600" cy="1960562"/>
          </a:xfrm>
          <a:prstGeom prst="rect">
            <a:avLst/>
          </a:prstGeom>
          <a:noFill/>
          <a:ln w="9525">
            <a:noFill/>
            <a:miter lim="800000"/>
            <a:headEnd/>
            <a:tailEnd/>
          </a:ln>
        </p:spPr>
        <p:txBody>
          <a:bodyPr/>
          <a:lstStyle/>
          <a:p>
            <a:pPr marL="533400" indent="-533400" eaLnBrk="0" hangingPunct="0">
              <a:spcBef>
                <a:spcPct val="20000"/>
              </a:spcBef>
              <a:buClr>
                <a:srgbClr val="9DADC6"/>
              </a:buClr>
              <a:buFontTx/>
              <a:buAutoNum type="arabicPeriod"/>
            </a:pPr>
            <a:r>
              <a:rPr lang="en-GB" sz="2800" dirty="0">
                <a:latin typeface="Arial" pitchFamily="34" charset="0"/>
                <a:cs typeface="Arial" pitchFamily="34" charset="0"/>
              </a:rPr>
              <a:t>Sequence clones from each end</a:t>
            </a:r>
          </a:p>
          <a:p>
            <a:pPr marL="533400" indent="-533400" eaLnBrk="0" hangingPunct="0">
              <a:spcBef>
                <a:spcPct val="20000"/>
              </a:spcBef>
              <a:buClr>
                <a:srgbClr val="9DADC6"/>
              </a:buClr>
              <a:buFontTx/>
              <a:buAutoNum type="arabicPeriod"/>
            </a:pPr>
            <a:r>
              <a:rPr lang="en-GB" sz="2800" dirty="0">
                <a:latin typeface="Arial" pitchFamily="34" charset="0"/>
                <a:cs typeface="Arial" pitchFamily="34" charset="0"/>
              </a:rPr>
              <a:t>Reads aligned to generate </a:t>
            </a:r>
            <a:r>
              <a:rPr lang="en-GB" sz="2800" dirty="0" err="1">
                <a:latin typeface="Arial" pitchFamily="34" charset="0"/>
                <a:cs typeface="Arial" pitchFamily="34" charset="0"/>
              </a:rPr>
              <a:t>contigs</a:t>
            </a:r>
            <a:endParaRPr lang="en-GB" sz="2800" dirty="0">
              <a:latin typeface="Arial" pitchFamily="34" charset="0"/>
              <a:cs typeface="Arial" pitchFamily="34" charset="0"/>
            </a:endParaRPr>
          </a:p>
          <a:p>
            <a:pPr marL="533400" indent="-533400" eaLnBrk="0" hangingPunct="0">
              <a:spcBef>
                <a:spcPct val="20000"/>
              </a:spcBef>
              <a:buClr>
                <a:srgbClr val="9DADC6"/>
              </a:buClr>
              <a:buFontTx/>
              <a:buAutoNum type="arabicPeriod"/>
            </a:pPr>
            <a:r>
              <a:rPr lang="en-GB" sz="2800" dirty="0" err="1">
                <a:latin typeface="Arial" pitchFamily="34" charset="0"/>
                <a:cs typeface="Arial" pitchFamily="34" charset="0"/>
              </a:rPr>
              <a:t>Supercontigs</a:t>
            </a:r>
            <a:r>
              <a:rPr lang="en-GB" sz="2800" dirty="0">
                <a:latin typeface="Arial" pitchFamily="34" charset="0"/>
                <a:cs typeface="Arial" pitchFamily="34" charset="0"/>
              </a:rPr>
              <a:t> derived from paired reads on different </a:t>
            </a:r>
            <a:r>
              <a:rPr lang="en-GB" sz="2800" dirty="0" err="1">
                <a:latin typeface="Arial" pitchFamily="34" charset="0"/>
                <a:cs typeface="Arial" pitchFamily="34" charset="0"/>
              </a:rPr>
              <a:t>contigs</a:t>
            </a:r>
            <a:endParaRPr lang="en-US" sz="2800" dirty="0">
              <a:latin typeface="Arial" pitchFamily="34" charset="0"/>
              <a:cs typeface="Arial" pitchFamily="34" charset="0"/>
            </a:endParaRPr>
          </a:p>
        </p:txBody>
      </p:sp>
      <p:sp>
        <p:nvSpPr>
          <p:cNvPr id="79877" name="Rectangle 5"/>
          <p:cNvSpPr>
            <a:spLocks noChangeArrowheads="1"/>
          </p:cNvSpPr>
          <p:nvPr/>
        </p:nvSpPr>
        <p:spPr bwMode="auto">
          <a:xfrm>
            <a:off x="1463675" y="3146425"/>
            <a:ext cx="6808788" cy="160338"/>
          </a:xfrm>
          <a:prstGeom prst="rect">
            <a:avLst/>
          </a:prstGeom>
          <a:solidFill>
            <a:srgbClr val="9DADC6"/>
          </a:solidFill>
          <a:ln w="9525">
            <a:solidFill>
              <a:schemeClr val="tx1"/>
            </a:solidFill>
            <a:miter lim="800000"/>
            <a:headEnd/>
            <a:tailEnd/>
          </a:ln>
        </p:spPr>
        <p:txBody>
          <a:bodyPr wrap="none" anchor="ctr"/>
          <a:lstStyle/>
          <a:p>
            <a:pPr algn="r" eaLnBrk="0" hangingPunct="0"/>
            <a:endParaRPr lang="en-GB"/>
          </a:p>
        </p:txBody>
      </p:sp>
      <p:pic>
        <p:nvPicPr>
          <p:cNvPr id="11269" name="Picture 10"/>
          <p:cNvPicPr>
            <a:picLocks noChangeAspect="1" noChangeArrowheads="1"/>
          </p:cNvPicPr>
          <p:nvPr/>
        </p:nvPicPr>
        <p:blipFill>
          <a:blip r:embed="rId3" cstate="print"/>
          <a:srcRect/>
          <a:stretch>
            <a:fillRect/>
          </a:stretch>
        </p:blipFill>
        <p:spPr bwMode="auto">
          <a:xfrm>
            <a:off x="0" y="5805264"/>
            <a:ext cx="9144000" cy="1244600"/>
          </a:xfrm>
          <a:prstGeom prst="rect">
            <a:avLst/>
          </a:prstGeom>
          <a:noFill/>
          <a:ln w="9525">
            <a:noFill/>
            <a:miter lim="800000"/>
            <a:headEnd/>
            <a:tailEnd/>
          </a:ln>
        </p:spPr>
      </p:pic>
    </p:spTree>
  </p:cSld>
  <p:clrMapOvr>
    <a:masterClrMapping/>
  </p:clrMapOvr>
  <p:transition advClick="0" advTm="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987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grpId="1" nodeType="clickEffect">
                                  <p:stCondLst>
                                    <p:cond delay="0"/>
                                  </p:stCondLst>
                                  <p:childTnLst>
                                    <p:animScale>
                                      <p:cBhvr>
                                        <p:cTn id="10" dur="500" fill="hold"/>
                                        <p:tgtEl>
                                          <p:spTgt spid="79877"/>
                                        </p:tgtEl>
                                      </p:cBhvr>
                                      <p:by x="40000" y="40000"/>
                                    </p:animScale>
                                  </p:childTnLst>
                                </p:cTn>
                              </p:par>
                              <p:par>
                                <p:cTn id="11" presetID="0" presetClass="path" presetSubtype="0" accel="50000" decel="50000" fill="hold" grpId="2" nodeType="withEffect">
                                  <p:stCondLst>
                                    <p:cond delay="0"/>
                                  </p:stCondLst>
                                  <p:childTnLst>
                                    <p:animMotion origin="layout" path="M 6.11111E-6 8.67916E-6 L 0.00122 0.15522 " pathEditMode="relative" ptsTypes="AA">
                                      <p:cBhvr>
                                        <p:cTn id="12" dur="500" fill="hold"/>
                                        <p:tgtEl>
                                          <p:spTgt spid="79877"/>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7" grpId="0" animBg="1"/>
      <p:bldP spid="79877" grpId="1" animBg="1"/>
      <p:bldP spid="79877" grpId="2"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67544" y="188640"/>
            <a:ext cx="8229600" cy="1143000"/>
          </a:xfrm>
        </p:spPr>
        <p:txBody>
          <a:bodyPr/>
          <a:lstStyle/>
          <a:p>
            <a:pPr eaLnBrk="1" hangingPunct="1">
              <a:defRPr/>
            </a:pPr>
            <a:r>
              <a:rPr lang="en-GB" kern="1200" dirty="0" smtClean="0">
                <a:solidFill>
                  <a:schemeClr val="tx1"/>
                </a:solidFill>
                <a:latin typeface="Arial" charset="0"/>
                <a:ea typeface="+mn-ea"/>
                <a:cs typeface="+mn-cs"/>
              </a:rPr>
              <a:t>De-novo Sequence Assembly</a:t>
            </a:r>
            <a:endParaRPr lang="en-US" kern="1200" dirty="0" smtClean="0">
              <a:solidFill>
                <a:schemeClr val="tx1"/>
              </a:solidFill>
              <a:latin typeface="Arial" charset="0"/>
              <a:ea typeface="+mn-ea"/>
              <a:cs typeface="+mn-cs"/>
            </a:endParaRPr>
          </a:p>
        </p:txBody>
      </p:sp>
      <p:sp>
        <p:nvSpPr>
          <p:cNvPr id="12291" name="Rectangle 4"/>
          <p:cNvSpPr>
            <a:spLocks noChangeArrowheads="1"/>
          </p:cNvSpPr>
          <p:nvPr/>
        </p:nvSpPr>
        <p:spPr bwMode="auto">
          <a:xfrm>
            <a:off x="457200" y="973138"/>
            <a:ext cx="8229600" cy="3751262"/>
          </a:xfrm>
          <a:prstGeom prst="rect">
            <a:avLst/>
          </a:prstGeom>
          <a:noFill/>
          <a:ln w="9525">
            <a:noFill/>
            <a:miter lim="800000"/>
            <a:headEnd/>
            <a:tailEnd/>
          </a:ln>
        </p:spPr>
        <p:txBody>
          <a:bodyPr/>
          <a:lstStyle/>
          <a:p>
            <a:pPr marL="533400" indent="-533400" eaLnBrk="0" hangingPunct="0">
              <a:spcBef>
                <a:spcPct val="20000"/>
              </a:spcBef>
              <a:buClr>
                <a:srgbClr val="9DADC6"/>
              </a:buClr>
              <a:buFontTx/>
              <a:buAutoNum type="arabicPeriod"/>
            </a:pPr>
            <a:r>
              <a:rPr lang="en-GB" sz="2800" dirty="0">
                <a:latin typeface="Arial" pitchFamily="34" charset="0"/>
                <a:cs typeface="Arial" pitchFamily="34" charset="0"/>
              </a:rPr>
              <a:t>Sequence reads from each end</a:t>
            </a:r>
          </a:p>
          <a:p>
            <a:pPr marL="533400" indent="-533400" eaLnBrk="0" hangingPunct="0">
              <a:spcBef>
                <a:spcPct val="20000"/>
              </a:spcBef>
              <a:buClr>
                <a:srgbClr val="9DADC6"/>
              </a:buClr>
              <a:buFontTx/>
              <a:buAutoNum type="arabicPeriod"/>
            </a:pPr>
            <a:r>
              <a:rPr lang="en-GB" sz="2800" dirty="0">
                <a:latin typeface="Arial" pitchFamily="34" charset="0"/>
                <a:cs typeface="Arial" pitchFamily="34" charset="0"/>
              </a:rPr>
              <a:t>Reads aligned to generate </a:t>
            </a:r>
            <a:r>
              <a:rPr lang="en-GB" sz="2800" dirty="0" err="1">
                <a:latin typeface="Arial" pitchFamily="34" charset="0"/>
                <a:cs typeface="Arial" pitchFamily="34" charset="0"/>
              </a:rPr>
              <a:t>contigs</a:t>
            </a:r>
            <a:endParaRPr lang="en-GB" sz="2800" dirty="0">
              <a:latin typeface="Arial" pitchFamily="34" charset="0"/>
              <a:cs typeface="Arial" pitchFamily="34" charset="0"/>
            </a:endParaRPr>
          </a:p>
          <a:p>
            <a:pPr marL="533400" indent="-533400" eaLnBrk="0" hangingPunct="0">
              <a:spcBef>
                <a:spcPct val="20000"/>
              </a:spcBef>
              <a:buClr>
                <a:srgbClr val="9DADC6"/>
              </a:buClr>
              <a:buFontTx/>
              <a:buAutoNum type="arabicPeriod"/>
            </a:pPr>
            <a:r>
              <a:rPr lang="en-GB" sz="2800" dirty="0" err="1">
                <a:latin typeface="Arial" pitchFamily="34" charset="0"/>
                <a:cs typeface="Arial" pitchFamily="34" charset="0"/>
              </a:rPr>
              <a:t>Supercontigs</a:t>
            </a:r>
            <a:r>
              <a:rPr lang="en-GB" sz="2800" dirty="0">
                <a:latin typeface="Arial" pitchFamily="34" charset="0"/>
                <a:cs typeface="Arial" pitchFamily="34" charset="0"/>
              </a:rPr>
              <a:t> derived from paired reads on different </a:t>
            </a:r>
            <a:r>
              <a:rPr lang="en-GB" sz="2800" dirty="0" err="1">
                <a:latin typeface="Arial" pitchFamily="34" charset="0"/>
                <a:cs typeface="Arial" pitchFamily="34" charset="0"/>
              </a:rPr>
              <a:t>contigs</a:t>
            </a:r>
            <a:endParaRPr lang="en-GB" sz="2800" dirty="0">
              <a:latin typeface="Arial" pitchFamily="34" charset="0"/>
              <a:cs typeface="Arial" pitchFamily="34" charset="0"/>
            </a:endParaRPr>
          </a:p>
          <a:p>
            <a:pPr marL="533400" indent="-533400" eaLnBrk="0" hangingPunct="0">
              <a:spcBef>
                <a:spcPct val="20000"/>
              </a:spcBef>
              <a:buClr>
                <a:srgbClr val="9DADC6"/>
              </a:buClr>
              <a:buFontTx/>
              <a:buAutoNum type="arabicPeriod"/>
            </a:pPr>
            <a:endParaRPr lang="en-GB" sz="2800" dirty="0"/>
          </a:p>
          <a:p>
            <a:pPr marL="533400" indent="-533400" eaLnBrk="0" hangingPunct="0">
              <a:spcBef>
                <a:spcPct val="20000"/>
              </a:spcBef>
              <a:buClr>
                <a:srgbClr val="9DADC6"/>
              </a:buClr>
              <a:buFontTx/>
              <a:buAutoNum type="arabicPeriod"/>
            </a:pPr>
            <a:endParaRPr lang="en-GB" sz="2800" dirty="0"/>
          </a:p>
          <a:p>
            <a:pPr marL="533400" indent="-533400" eaLnBrk="0" hangingPunct="0">
              <a:spcBef>
                <a:spcPct val="20000"/>
              </a:spcBef>
              <a:buClr>
                <a:srgbClr val="9DADC6"/>
              </a:buClr>
              <a:buFontTx/>
              <a:buAutoNum type="arabicPeriod"/>
            </a:pPr>
            <a:endParaRPr lang="en-GB" sz="2800" dirty="0"/>
          </a:p>
          <a:p>
            <a:pPr marL="533400" indent="-533400" eaLnBrk="0" hangingPunct="0">
              <a:spcBef>
                <a:spcPct val="20000"/>
              </a:spcBef>
              <a:buClr>
                <a:srgbClr val="9DADC6"/>
              </a:buClr>
            </a:pPr>
            <a:endParaRPr lang="en-GB" sz="2800" dirty="0"/>
          </a:p>
          <a:p>
            <a:pPr marL="533400" indent="-533400" algn="r" eaLnBrk="0" hangingPunct="0">
              <a:spcBef>
                <a:spcPct val="20000"/>
              </a:spcBef>
              <a:buClr>
                <a:srgbClr val="9DADC6"/>
              </a:buClr>
            </a:pPr>
            <a:endParaRPr lang="en-GB" sz="2800" dirty="0"/>
          </a:p>
          <a:p>
            <a:pPr marL="533400" indent="-533400" algn="r" eaLnBrk="0" hangingPunct="0">
              <a:spcBef>
                <a:spcPct val="20000"/>
              </a:spcBef>
              <a:buClr>
                <a:srgbClr val="9DADC6"/>
              </a:buClr>
            </a:pPr>
            <a:endParaRPr lang="en-GB" sz="2800" dirty="0"/>
          </a:p>
          <a:p>
            <a:pPr marL="533400" indent="-533400" algn="r" eaLnBrk="0" hangingPunct="0">
              <a:spcBef>
                <a:spcPct val="20000"/>
              </a:spcBef>
              <a:buClr>
                <a:srgbClr val="9DADC6"/>
              </a:buClr>
            </a:pPr>
            <a:endParaRPr lang="en-GB" sz="2800" dirty="0"/>
          </a:p>
          <a:p>
            <a:pPr marL="533400" indent="-533400" algn="r" eaLnBrk="0" hangingPunct="0">
              <a:spcBef>
                <a:spcPct val="20000"/>
              </a:spcBef>
              <a:buClr>
                <a:srgbClr val="9DADC6"/>
              </a:buClr>
              <a:buFontTx/>
              <a:buChar char="•"/>
            </a:pPr>
            <a:endParaRPr lang="en-GB" sz="1200" dirty="0"/>
          </a:p>
        </p:txBody>
      </p:sp>
      <p:sp>
        <p:nvSpPr>
          <p:cNvPr id="12292" name="Rectangle 5"/>
          <p:cNvSpPr>
            <a:spLocks noChangeAspect="1" noChangeArrowheads="1"/>
          </p:cNvSpPr>
          <p:nvPr/>
        </p:nvSpPr>
        <p:spPr bwMode="auto">
          <a:xfrm>
            <a:off x="3533007" y="3964880"/>
            <a:ext cx="2724150" cy="63500"/>
          </a:xfrm>
          <a:prstGeom prst="rect">
            <a:avLst/>
          </a:prstGeom>
          <a:solidFill>
            <a:srgbClr val="9DADC6"/>
          </a:solidFill>
          <a:ln w="9525">
            <a:solidFill>
              <a:schemeClr val="tx1"/>
            </a:solidFill>
            <a:miter lim="800000"/>
            <a:headEnd/>
            <a:tailEnd/>
          </a:ln>
        </p:spPr>
        <p:txBody>
          <a:bodyPr wrap="none" anchor="ctr"/>
          <a:lstStyle/>
          <a:p>
            <a:pPr algn="r" eaLnBrk="0" hangingPunct="0"/>
            <a:endParaRPr lang="en-GB"/>
          </a:p>
        </p:txBody>
      </p:sp>
      <p:sp>
        <p:nvSpPr>
          <p:cNvPr id="80902" name="Rectangle 6"/>
          <p:cNvSpPr>
            <a:spLocks noChangeArrowheads="1"/>
          </p:cNvSpPr>
          <p:nvPr/>
        </p:nvSpPr>
        <p:spPr bwMode="auto">
          <a:xfrm>
            <a:off x="2220144" y="3964880"/>
            <a:ext cx="1090613" cy="63500"/>
          </a:xfrm>
          <a:prstGeom prst="rect">
            <a:avLst/>
          </a:prstGeom>
          <a:solidFill>
            <a:srgbClr val="DBE3F0"/>
          </a:solidFill>
          <a:ln w="9525">
            <a:solidFill>
              <a:schemeClr val="tx1"/>
            </a:solidFill>
            <a:miter lim="800000"/>
            <a:headEnd/>
            <a:tailEnd/>
          </a:ln>
        </p:spPr>
        <p:txBody>
          <a:bodyPr wrap="none" anchor="ctr"/>
          <a:lstStyle/>
          <a:p>
            <a:pPr algn="r" eaLnBrk="0" hangingPunct="0"/>
            <a:endParaRPr lang="en-GB"/>
          </a:p>
        </p:txBody>
      </p:sp>
      <p:sp>
        <p:nvSpPr>
          <p:cNvPr id="80903" name="Rectangle 7"/>
          <p:cNvSpPr>
            <a:spLocks noChangeArrowheads="1"/>
          </p:cNvSpPr>
          <p:nvPr/>
        </p:nvSpPr>
        <p:spPr bwMode="auto">
          <a:xfrm>
            <a:off x="351657" y="3963293"/>
            <a:ext cx="1744662" cy="63500"/>
          </a:xfrm>
          <a:prstGeom prst="rect">
            <a:avLst/>
          </a:prstGeom>
          <a:solidFill>
            <a:srgbClr val="9DADC6"/>
          </a:solidFill>
          <a:ln w="9525">
            <a:solidFill>
              <a:schemeClr val="tx1"/>
            </a:solidFill>
            <a:miter lim="800000"/>
            <a:headEnd/>
            <a:tailEnd/>
          </a:ln>
        </p:spPr>
        <p:txBody>
          <a:bodyPr wrap="none" anchor="ctr"/>
          <a:lstStyle/>
          <a:p>
            <a:pPr algn="r" eaLnBrk="0" hangingPunct="0"/>
            <a:endParaRPr lang="en-GB"/>
          </a:p>
        </p:txBody>
      </p:sp>
      <p:sp>
        <p:nvSpPr>
          <p:cNvPr id="80905" name="Rectangle 9"/>
          <p:cNvSpPr>
            <a:spLocks noChangeArrowheads="1"/>
          </p:cNvSpPr>
          <p:nvPr/>
        </p:nvSpPr>
        <p:spPr bwMode="auto">
          <a:xfrm>
            <a:off x="6515919" y="3963293"/>
            <a:ext cx="1744663" cy="63500"/>
          </a:xfrm>
          <a:prstGeom prst="rect">
            <a:avLst/>
          </a:prstGeom>
          <a:solidFill>
            <a:srgbClr val="9DADC6"/>
          </a:solidFill>
          <a:ln w="9525">
            <a:solidFill>
              <a:schemeClr val="tx1"/>
            </a:solidFill>
            <a:miter lim="800000"/>
            <a:headEnd/>
            <a:tailEnd/>
          </a:ln>
        </p:spPr>
        <p:txBody>
          <a:bodyPr wrap="none" anchor="ctr"/>
          <a:lstStyle/>
          <a:p>
            <a:pPr algn="r" eaLnBrk="0" hangingPunct="0"/>
            <a:endParaRPr lang="en-GB"/>
          </a:p>
        </p:txBody>
      </p:sp>
      <p:grpSp>
        <p:nvGrpSpPr>
          <p:cNvPr id="2" name="Group 30"/>
          <p:cNvGrpSpPr>
            <a:grpSpLocks/>
          </p:cNvGrpSpPr>
          <p:nvPr/>
        </p:nvGrpSpPr>
        <p:grpSpPr bwMode="auto">
          <a:xfrm>
            <a:off x="3737794" y="3904555"/>
            <a:ext cx="2070100" cy="0"/>
            <a:chOff x="2332" y="2648"/>
            <a:chExt cx="1304" cy="0"/>
          </a:xfrm>
        </p:grpSpPr>
        <p:sp>
          <p:nvSpPr>
            <p:cNvPr id="12315" name="Line 10"/>
            <p:cNvSpPr>
              <a:spLocks noChangeShapeType="1"/>
            </p:cNvSpPr>
            <p:nvPr/>
          </p:nvSpPr>
          <p:spPr bwMode="auto">
            <a:xfrm flipH="1">
              <a:off x="2332" y="2648"/>
              <a:ext cx="112" cy="0"/>
            </a:xfrm>
            <a:prstGeom prst="line">
              <a:avLst/>
            </a:prstGeom>
            <a:noFill/>
            <a:ln w="9525">
              <a:solidFill>
                <a:schemeClr val="tx1"/>
              </a:solidFill>
              <a:round/>
              <a:headEnd/>
              <a:tailEnd type="triangle" w="med" len="med"/>
            </a:ln>
          </p:spPr>
          <p:txBody>
            <a:bodyPr/>
            <a:lstStyle/>
            <a:p>
              <a:endParaRPr lang="en-GB"/>
            </a:p>
          </p:txBody>
        </p:sp>
        <p:sp>
          <p:nvSpPr>
            <p:cNvPr id="12316" name="Line 11"/>
            <p:cNvSpPr>
              <a:spLocks noChangeShapeType="1"/>
            </p:cNvSpPr>
            <p:nvPr/>
          </p:nvSpPr>
          <p:spPr bwMode="auto">
            <a:xfrm flipH="1">
              <a:off x="2568" y="2648"/>
              <a:ext cx="112" cy="0"/>
            </a:xfrm>
            <a:prstGeom prst="line">
              <a:avLst/>
            </a:prstGeom>
            <a:noFill/>
            <a:ln w="9525">
              <a:solidFill>
                <a:schemeClr val="tx1"/>
              </a:solidFill>
              <a:round/>
              <a:headEnd/>
              <a:tailEnd type="triangle" w="med" len="med"/>
            </a:ln>
          </p:spPr>
          <p:txBody>
            <a:bodyPr/>
            <a:lstStyle/>
            <a:p>
              <a:endParaRPr lang="en-GB"/>
            </a:p>
          </p:txBody>
        </p:sp>
        <p:sp>
          <p:nvSpPr>
            <p:cNvPr id="12317" name="Line 12"/>
            <p:cNvSpPr>
              <a:spLocks noChangeShapeType="1"/>
            </p:cNvSpPr>
            <p:nvPr/>
          </p:nvSpPr>
          <p:spPr bwMode="auto">
            <a:xfrm flipH="1">
              <a:off x="3524" y="2648"/>
              <a:ext cx="112" cy="0"/>
            </a:xfrm>
            <a:prstGeom prst="line">
              <a:avLst/>
            </a:prstGeom>
            <a:noFill/>
            <a:ln w="9525">
              <a:solidFill>
                <a:schemeClr val="tx1"/>
              </a:solidFill>
              <a:round/>
              <a:headEnd type="triangle" w="med" len="med"/>
              <a:tailEnd/>
            </a:ln>
          </p:spPr>
          <p:txBody>
            <a:bodyPr/>
            <a:lstStyle/>
            <a:p>
              <a:endParaRPr lang="en-GB"/>
            </a:p>
          </p:txBody>
        </p:sp>
      </p:grpSp>
      <p:grpSp>
        <p:nvGrpSpPr>
          <p:cNvPr id="3" name="Group 33"/>
          <p:cNvGrpSpPr>
            <a:grpSpLocks/>
          </p:cNvGrpSpPr>
          <p:nvPr/>
        </p:nvGrpSpPr>
        <p:grpSpPr bwMode="auto">
          <a:xfrm>
            <a:off x="467544" y="3140968"/>
            <a:ext cx="7124700" cy="763587"/>
            <a:chOff x="272" y="2167"/>
            <a:chExt cx="4488" cy="481"/>
          </a:xfrm>
        </p:grpSpPr>
        <p:sp>
          <p:nvSpPr>
            <p:cNvPr id="12309" name="Line 13"/>
            <p:cNvSpPr>
              <a:spLocks noChangeShapeType="1"/>
            </p:cNvSpPr>
            <p:nvPr/>
          </p:nvSpPr>
          <p:spPr bwMode="auto">
            <a:xfrm flipH="1">
              <a:off x="4648" y="2648"/>
              <a:ext cx="112" cy="0"/>
            </a:xfrm>
            <a:prstGeom prst="line">
              <a:avLst/>
            </a:prstGeom>
            <a:noFill/>
            <a:ln w="9525">
              <a:solidFill>
                <a:schemeClr val="tx1"/>
              </a:solidFill>
              <a:round/>
              <a:headEnd/>
              <a:tailEnd type="triangle" w="med" len="med"/>
            </a:ln>
          </p:spPr>
          <p:txBody>
            <a:bodyPr/>
            <a:lstStyle/>
            <a:p>
              <a:endParaRPr lang="en-GB"/>
            </a:p>
          </p:txBody>
        </p:sp>
        <p:sp>
          <p:nvSpPr>
            <p:cNvPr id="12310" name="Line 14"/>
            <p:cNvSpPr>
              <a:spLocks noChangeShapeType="1"/>
            </p:cNvSpPr>
            <p:nvPr/>
          </p:nvSpPr>
          <p:spPr bwMode="auto">
            <a:xfrm flipH="1">
              <a:off x="586" y="2648"/>
              <a:ext cx="112" cy="0"/>
            </a:xfrm>
            <a:prstGeom prst="line">
              <a:avLst/>
            </a:prstGeom>
            <a:noFill/>
            <a:ln w="9525">
              <a:solidFill>
                <a:schemeClr val="tx1"/>
              </a:solidFill>
              <a:round/>
              <a:headEnd type="triangle" w="med" len="med"/>
              <a:tailEnd/>
            </a:ln>
          </p:spPr>
          <p:txBody>
            <a:bodyPr/>
            <a:lstStyle/>
            <a:p>
              <a:endParaRPr lang="en-GB"/>
            </a:p>
          </p:txBody>
        </p:sp>
        <p:sp>
          <p:nvSpPr>
            <p:cNvPr id="12311" name="Line 15"/>
            <p:cNvSpPr>
              <a:spLocks noChangeShapeType="1"/>
            </p:cNvSpPr>
            <p:nvPr/>
          </p:nvSpPr>
          <p:spPr bwMode="auto">
            <a:xfrm flipH="1">
              <a:off x="272" y="2648"/>
              <a:ext cx="112" cy="0"/>
            </a:xfrm>
            <a:prstGeom prst="line">
              <a:avLst/>
            </a:prstGeom>
            <a:noFill/>
            <a:ln w="9525">
              <a:solidFill>
                <a:schemeClr val="tx1"/>
              </a:solidFill>
              <a:round/>
              <a:headEnd type="triangle" w="med" len="med"/>
              <a:tailEnd/>
            </a:ln>
          </p:spPr>
          <p:txBody>
            <a:bodyPr/>
            <a:lstStyle/>
            <a:p>
              <a:endParaRPr lang="en-GB"/>
            </a:p>
          </p:txBody>
        </p:sp>
        <p:sp>
          <p:nvSpPr>
            <p:cNvPr id="12312" name="Freeform 18"/>
            <p:cNvSpPr>
              <a:spLocks/>
            </p:cNvSpPr>
            <p:nvPr/>
          </p:nvSpPr>
          <p:spPr bwMode="auto">
            <a:xfrm>
              <a:off x="604" y="2411"/>
              <a:ext cx="1788" cy="229"/>
            </a:xfrm>
            <a:custGeom>
              <a:avLst/>
              <a:gdLst>
                <a:gd name="T0" fmla="*/ 0 w 1584"/>
                <a:gd name="T1" fmla="*/ 229 h 229"/>
                <a:gd name="T2" fmla="*/ 1861 w 1584"/>
                <a:gd name="T3" fmla="*/ 1 h 229"/>
                <a:gd name="T4" fmla="*/ 3698 w 1584"/>
                <a:gd name="T5" fmla="*/ 221 h 229"/>
                <a:gd name="T6" fmla="*/ 0 60000 65536"/>
                <a:gd name="T7" fmla="*/ 0 60000 65536"/>
                <a:gd name="T8" fmla="*/ 0 60000 65536"/>
                <a:gd name="T9" fmla="*/ 0 w 1584"/>
                <a:gd name="T10" fmla="*/ 0 h 229"/>
                <a:gd name="T11" fmla="*/ 1584 w 1584"/>
                <a:gd name="T12" fmla="*/ 229 h 229"/>
              </a:gdLst>
              <a:ahLst/>
              <a:cxnLst>
                <a:cxn ang="T6">
                  <a:pos x="T0" y="T1"/>
                </a:cxn>
                <a:cxn ang="T7">
                  <a:pos x="T2" y="T3"/>
                </a:cxn>
                <a:cxn ang="T8">
                  <a:pos x="T4" y="T5"/>
                </a:cxn>
              </a:cxnLst>
              <a:rect l="T9" t="T10" r="T11" b="T12"/>
              <a:pathLst>
                <a:path w="1584" h="229">
                  <a:moveTo>
                    <a:pt x="0" y="229"/>
                  </a:moveTo>
                  <a:cubicBezTo>
                    <a:pt x="266" y="115"/>
                    <a:pt x="532" y="2"/>
                    <a:pt x="796" y="1"/>
                  </a:cubicBezTo>
                  <a:cubicBezTo>
                    <a:pt x="1060" y="0"/>
                    <a:pt x="1451" y="192"/>
                    <a:pt x="1584" y="221"/>
                  </a:cubicBezTo>
                </a:path>
              </a:pathLst>
            </a:custGeom>
            <a:noFill/>
            <a:ln w="9525">
              <a:solidFill>
                <a:srgbClr val="9DADC6"/>
              </a:solidFill>
              <a:prstDash val="sysDot"/>
              <a:round/>
              <a:headEnd/>
              <a:tailEnd/>
            </a:ln>
          </p:spPr>
          <p:txBody>
            <a:bodyPr/>
            <a:lstStyle/>
            <a:p>
              <a:endParaRPr lang="en-GB"/>
            </a:p>
          </p:txBody>
        </p:sp>
        <p:sp>
          <p:nvSpPr>
            <p:cNvPr id="12313" name="Freeform 20"/>
            <p:cNvSpPr>
              <a:spLocks/>
            </p:cNvSpPr>
            <p:nvPr/>
          </p:nvSpPr>
          <p:spPr bwMode="auto">
            <a:xfrm>
              <a:off x="308" y="2167"/>
              <a:ext cx="2312" cy="461"/>
            </a:xfrm>
            <a:custGeom>
              <a:avLst/>
              <a:gdLst>
                <a:gd name="T0" fmla="*/ 0 w 1584"/>
                <a:gd name="T1" fmla="*/ 30674 h 229"/>
                <a:gd name="T2" fmla="*/ 11236 w 1584"/>
                <a:gd name="T3" fmla="*/ 129 h 229"/>
                <a:gd name="T4" fmla="*/ 22357 w 1584"/>
                <a:gd name="T5" fmla="*/ 29633 h 229"/>
                <a:gd name="T6" fmla="*/ 0 60000 65536"/>
                <a:gd name="T7" fmla="*/ 0 60000 65536"/>
                <a:gd name="T8" fmla="*/ 0 60000 65536"/>
                <a:gd name="T9" fmla="*/ 0 w 1584"/>
                <a:gd name="T10" fmla="*/ 0 h 229"/>
                <a:gd name="T11" fmla="*/ 1584 w 1584"/>
                <a:gd name="T12" fmla="*/ 229 h 229"/>
              </a:gdLst>
              <a:ahLst/>
              <a:cxnLst>
                <a:cxn ang="T6">
                  <a:pos x="T0" y="T1"/>
                </a:cxn>
                <a:cxn ang="T7">
                  <a:pos x="T2" y="T3"/>
                </a:cxn>
                <a:cxn ang="T8">
                  <a:pos x="T4" y="T5"/>
                </a:cxn>
              </a:cxnLst>
              <a:rect l="T9" t="T10" r="T11" b="T12"/>
              <a:pathLst>
                <a:path w="1584" h="229">
                  <a:moveTo>
                    <a:pt x="0" y="229"/>
                  </a:moveTo>
                  <a:cubicBezTo>
                    <a:pt x="266" y="115"/>
                    <a:pt x="532" y="2"/>
                    <a:pt x="796" y="1"/>
                  </a:cubicBezTo>
                  <a:cubicBezTo>
                    <a:pt x="1060" y="0"/>
                    <a:pt x="1451" y="192"/>
                    <a:pt x="1584" y="221"/>
                  </a:cubicBezTo>
                </a:path>
              </a:pathLst>
            </a:custGeom>
            <a:noFill/>
            <a:ln w="9525">
              <a:solidFill>
                <a:srgbClr val="9DADC6"/>
              </a:solidFill>
              <a:prstDash val="sysDot"/>
              <a:round/>
              <a:headEnd/>
              <a:tailEnd/>
            </a:ln>
          </p:spPr>
          <p:txBody>
            <a:bodyPr/>
            <a:lstStyle/>
            <a:p>
              <a:endParaRPr lang="en-GB"/>
            </a:p>
          </p:txBody>
        </p:sp>
        <p:sp>
          <p:nvSpPr>
            <p:cNvPr id="12314" name="Freeform 23"/>
            <p:cNvSpPr>
              <a:spLocks/>
            </p:cNvSpPr>
            <p:nvPr/>
          </p:nvSpPr>
          <p:spPr bwMode="auto">
            <a:xfrm>
              <a:off x="3560" y="2359"/>
              <a:ext cx="1120" cy="269"/>
            </a:xfrm>
            <a:custGeom>
              <a:avLst/>
              <a:gdLst>
                <a:gd name="T0" fmla="*/ 0 w 1120"/>
                <a:gd name="T1" fmla="*/ 269 h 269"/>
                <a:gd name="T2" fmla="*/ 552 w 1120"/>
                <a:gd name="T3" fmla="*/ 1 h 269"/>
                <a:gd name="T4" fmla="*/ 1120 w 1120"/>
                <a:gd name="T5" fmla="*/ 265 h 269"/>
                <a:gd name="T6" fmla="*/ 0 60000 65536"/>
                <a:gd name="T7" fmla="*/ 0 60000 65536"/>
                <a:gd name="T8" fmla="*/ 0 60000 65536"/>
                <a:gd name="T9" fmla="*/ 0 w 1120"/>
                <a:gd name="T10" fmla="*/ 0 h 269"/>
                <a:gd name="T11" fmla="*/ 1120 w 1120"/>
                <a:gd name="T12" fmla="*/ 269 h 269"/>
              </a:gdLst>
              <a:ahLst/>
              <a:cxnLst>
                <a:cxn ang="T6">
                  <a:pos x="T0" y="T1"/>
                </a:cxn>
                <a:cxn ang="T7">
                  <a:pos x="T2" y="T3"/>
                </a:cxn>
                <a:cxn ang="T8">
                  <a:pos x="T4" y="T5"/>
                </a:cxn>
              </a:cxnLst>
              <a:rect l="T9" t="T10" r="T11" b="T12"/>
              <a:pathLst>
                <a:path w="1120" h="269">
                  <a:moveTo>
                    <a:pt x="0" y="269"/>
                  </a:moveTo>
                  <a:cubicBezTo>
                    <a:pt x="182" y="135"/>
                    <a:pt x="365" y="2"/>
                    <a:pt x="552" y="1"/>
                  </a:cubicBezTo>
                  <a:cubicBezTo>
                    <a:pt x="739" y="0"/>
                    <a:pt x="1045" y="214"/>
                    <a:pt x="1120" y="265"/>
                  </a:cubicBezTo>
                </a:path>
              </a:pathLst>
            </a:custGeom>
            <a:noFill/>
            <a:ln w="9525">
              <a:solidFill>
                <a:srgbClr val="9DADC6"/>
              </a:solidFill>
              <a:prstDash val="sysDot"/>
              <a:round/>
              <a:headEnd/>
              <a:tailEnd/>
            </a:ln>
          </p:spPr>
          <p:txBody>
            <a:bodyPr/>
            <a:lstStyle/>
            <a:p>
              <a:endParaRPr lang="en-GB"/>
            </a:p>
          </p:txBody>
        </p:sp>
      </p:grpSp>
      <p:grpSp>
        <p:nvGrpSpPr>
          <p:cNvPr id="4" name="Group 44"/>
          <p:cNvGrpSpPr>
            <a:grpSpLocks/>
          </p:cNvGrpSpPr>
          <p:nvPr/>
        </p:nvGrpSpPr>
        <p:grpSpPr bwMode="auto">
          <a:xfrm>
            <a:off x="1154932" y="3852168"/>
            <a:ext cx="6251575" cy="95250"/>
            <a:chOff x="705" y="2615"/>
            <a:chExt cx="3938" cy="60"/>
          </a:xfrm>
        </p:grpSpPr>
        <p:grpSp>
          <p:nvGrpSpPr>
            <p:cNvPr id="12301" name="Group 28"/>
            <p:cNvGrpSpPr>
              <a:grpSpLocks/>
            </p:cNvGrpSpPr>
            <p:nvPr/>
          </p:nvGrpSpPr>
          <p:grpSpPr bwMode="auto">
            <a:xfrm>
              <a:off x="705" y="2615"/>
              <a:ext cx="1619" cy="58"/>
              <a:chOff x="705" y="2615"/>
              <a:chExt cx="1619" cy="58"/>
            </a:xfrm>
          </p:grpSpPr>
          <p:sp>
            <p:nvSpPr>
              <p:cNvPr id="12306" name="Line 25"/>
              <p:cNvSpPr>
                <a:spLocks noChangeShapeType="1"/>
              </p:cNvSpPr>
              <p:nvPr/>
            </p:nvSpPr>
            <p:spPr bwMode="auto">
              <a:xfrm>
                <a:off x="708" y="2644"/>
                <a:ext cx="1614" cy="0"/>
              </a:xfrm>
              <a:prstGeom prst="line">
                <a:avLst/>
              </a:prstGeom>
              <a:noFill/>
              <a:ln w="12700">
                <a:solidFill>
                  <a:srgbClr val="D22424"/>
                </a:solidFill>
                <a:round/>
                <a:headEnd type="triangle" w="med" len="med"/>
                <a:tailEnd type="triangle" w="med" len="med"/>
              </a:ln>
            </p:spPr>
            <p:txBody>
              <a:bodyPr/>
              <a:lstStyle/>
              <a:p>
                <a:endParaRPr lang="en-GB"/>
              </a:p>
            </p:txBody>
          </p:sp>
          <p:sp>
            <p:nvSpPr>
              <p:cNvPr id="12307" name="Line 26"/>
              <p:cNvSpPr>
                <a:spLocks noChangeShapeType="1"/>
              </p:cNvSpPr>
              <p:nvPr/>
            </p:nvSpPr>
            <p:spPr bwMode="auto">
              <a:xfrm>
                <a:off x="705" y="2615"/>
                <a:ext cx="0" cy="57"/>
              </a:xfrm>
              <a:prstGeom prst="line">
                <a:avLst/>
              </a:prstGeom>
              <a:noFill/>
              <a:ln w="12700">
                <a:solidFill>
                  <a:srgbClr val="D22424"/>
                </a:solidFill>
                <a:round/>
                <a:headEnd/>
                <a:tailEnd/>
              </a:ln>
            </p:spPr>
            <p:txBody>
              <a:bodyPr/>
              <a:lstStyle/>
              <a:p>
                <a:endParaRPr lang="en-GB"/>
              </a:p>
            </p:txBody>
          </p:sp>
          <p:sp>
            <p:nvSpPr>
              <p:cNvPr id="12308" name="Line 27"/>
              <p:cNvSpPr>
                <a:spLocks noChangeShapeType="1"/>
              </p:cNvSpPr>
              <p:nvPr/>
            </p:nvSpPr>
            <p:spPr bwMode="auto">
              <a:xfrm>
                <a:off x="2324" y="2616"/>
                <a:ext cx="0" cy="57"/>
              </a:xfrm>
              <a:prstGeom prst="line">
                <a:avLst/>
              </a:prstGeom>
              <a:noFill/>
              <a:ln w="12700">
                <a:solidFill>
                  <a:srgbClr val="D22424"/>
                </a:solidFill>
                <a:round/>
                <a:headEnd/>
                <a:tailEnd/>
              </a:ln>
            </p:spPr>
            <p:txBody>
              <a:bodyPr/>
              <a:lstStyle/>
              <a:p>
                <a:endParaRPr lang="en-GB"/>
              </a:p>
            </p:txBody>
          </p:sp>
        </p:grpSp>
        <p:grpSp>
          <p:nvGrpSpPr>
            <p:cNvPr id="12302" name="Group 43"/>
            <p:cNvGrpSpPr>
              <a:grpSpLocks/>
            </p:cNvGrpSpPr>
            <p:nvPr/>
          </p:nvGrpSpPr>
          <p:grpSpPr bwMode="auto">
            <a:xfrm>
              <a:off x="3644" y="2617"/>
              <a:ext cx="999" cy="58"/>
              <a:chOff x="3644" y="2617"/>
              <a:chExt cx="999" cy="58"/>
            </a:xfrm>
          </p:grpSpPr>
          <p:sp>
            <p:nvSpPr>
              <p:cNvPr id="12303" name="Line 40"/>
              <p:cNvSpPr>
                <a:spLocks noChangeShapeType="1"/>
              </p:cNvSpPr>
              <p:nvPr/>
            </p:nvSpPr>
            <p:spPr bwMode="auto">
              <a:xfrm>
                <a:off x="3646" y="2648"/>
                <a:ext cx="995" cy="0"/>
              </a:xfrm>
              <a:prstGeom prst="line">
                <a:avLst/>
              </a:prstGeom>
              <a:noFill/>
              <a:ln w="12700">
                <a:solidFill>
                  <a:srgbClr val="D22424"/>
                </a:solidFill>
                <a:round/>
                <a:headEnd type="triangle" w="med" len="med"/>
                <a:tailEnd type="triangle" w="med" len="med"/>
              </a:ln>
            </p:spPr>
            <p:txBody>
              <a:bodyPr/>
              <a:lstStyle/>
              <a:p>
                <a:endParaRPr lang="en-GB"/>
              </a:p>
            </p:txBody>
          </p:sp>
          <p:sp>
            <p:nvSpPr>
              <p:cNvPr id="12304" name="Line 41"/>
              <p:cNvSpPr>
                <a:spLocks noChangeShapeType="1"/>
              </p:cNvSpPr>
              <p:nvPr/>
            </p:nvSpPr>
            <p:spPr bwMode="auto">
              <a:xfrm>
                <a:off x="3644" y="2617"/>
                <a:ext cx="0" cy="57"/>
              </a:xfrm>
              <a:prstGeom prst="line">
                <a:avLst/>
              </a:prstGeom>
              <a:noFill/>
              <a:ln w="12700">
                <a:solidFill>
                  <a:srgbClr val="D22424"/>
                </a:solidFill>
                <a:round/>
                <a:headEnd/>
                <a:tailEnd/>
              </a:ln>
            </p:spPr>
            <p:txBody>
              <a:bodyPr/>
              <a:lstStyle/>
              <a:p>
                <a:endParaRPr lang="en-GB"/>
              </a:p>
            </p:txBody>
          </p:sp>
          <p:sp>
            <p:nvSpPr>
              <p:cNvPr id="12305" name="Line 42"/>
              <p:cNvSpPr>
                <a:spLocks noChangeShapeType="1"/>
              </p:cNvSpPr>
              <p:nvPr/>
            </p:nvSpPr>
            <p:spPr bwMode="auto">
              <a:xfrm>
                <a:off x="4643" y="2618"/>
                <a:ext cx="0" cy="57"/>
              </a:xfrm>
              <a:prstGeom prst="line">
                <a:avLst/>
              </a:prstGeom>
              <a:noFill/>
              <a:ln w="12700">
                <a:solidFill>
                  <a:srgbClr val="D22424"/>
                </a:solidFill>
                <a:round/>
                <a:headEnd/>
                <a:tailEnd/>
              </a:ln>
            </p:spPr>
            <p:txBody>
              <a:bodyPr/>
              <a:lstStyle/>
              <a:p>
                <a:endParaRPr lang="en-GB"/>
              </a:p>
            </p:txBody>
          </p:sp>
        </p:grpSp>
      </p:grpSp>
      <p:sp>
        <p:nvSpPr>
          <p:cNvPr id="12299" name="TextBox 27"/>
          <p:cNvSpPr txBox="1">
            <a:spLocks noChangeArrowheads="1"/>
          </p:cNvSpPr>
          <p:nvPr/>
        </p:nvSpPr>
        <p:spPr bwMode="auto">
          <a:xfrm>
            <a:off x="539552" y="4293096"/>
            <a:ext cx="8280400" cy="1277273"/>
          </a:xfrm>
          <a:prstGeom prst="rect">
            <a:avLst/>
          </a:prstGeom>
          <a:noFill/>
          <a:ln w="9525">
            <a:noFill/>
            <a:miter lim="800000"/>
            <a:headEnd/>
            <a:tailEnd/>
          </a:ln>
        </p:spPr>
        <p:txBody>
          <a:bodyPr wrap="square">
            <a:spAutoFit/>
          </a:bodyPr>
          <a:lstStyle/>
          <a:p>
            <a:pPr marL="457200" indent="-457200" eaLnBrk="0" hangingPunct="0">
              <a:spcBef>
                <a:spcPts val="600"/>
              </a:spcBef>
              <a:buClr>
                <a:schemeClr val="accent2">
                  <a:lumMod val="60000"/>
                  <a:lumOff val="40000"/>
                </a:schemeClr>
              </a:buClr>
              <a:buFont typeface="+mj-lt"/>
              <a:buAutoNum type="arabicPeriod" startAt="4"/>
            </a:pPr>
            <a:r>
              <a:rPr lang="en-GB" dirty="0" smtClean="0">
                <a:latin typeface="Arial" pitchFamily="34" charset="0"/>
                <a:cs typeface="Arial" pitchFamily="34" charset="0"/>
              </a:rPr>
              <a:t>Ordering </a:t>
            </a:r>
            <a:r>
              <a:rPr lang="en-GB" dirty="0">
                <a:latin typeface="Arial" pitchFamily="34" charset="0"/>
                <a:cs typeface="Arial" pitchFamily="34" charset="0"/>
              </a:rPr>
              <a:t>of </a:t>
            </a:r>
            <a:r>
              <a:rPr lang="en-GB" dirty="0" err="1">
                <a:latin typeface="Arial" pitchFamily="34" charset="0"/>
                <a:cs typeface="Arial" pitchFamily="34" charset="0"/>
              </a:rPr>
              <a:t>contigs</a:t>
            </a:r>
            <a:r>
              <a:rPr lang="en-GB" dirty="0">
                <a:latin typeface="Arial" pitchFamily="34" charset="0"/>
                <a:cs typeface="Arial" pitchFamily="34" charset="0"/>
              </a:rPr>
              <a:t> is determined</a:t>
            </a:r>
          </a:p>
          <a:p>
            <a:pPr marL="457200" indent="-457200" eaLnBrk="0" hangingPunct="0">
              <a:spcBef>
                <a:spcPts val="600"/>
              </a:spcBef>
              <a:buClr>
                <a:schemeClr val="accent2">
                  <a:lumMod val="60000"/>
                  <a:lumOff val="40000"/>
                </a:schemeClr>
              </a:buClr>
              <a:buFont typeface="+mj-lt"/>
              <a:buAutoNum type="arabicPeriod" startAt="4"/>
            </a:pPr>
            <a:r>
              <a:rPr lang="en-GB" dirty="0" smtClean="0">
                <a:latin typeface="Arial" pitchFamily="34" charset="0"/>
                <a:cs typeface="Arial" pitchFamily="34" charset="0"/>
              </a:rPr>
              <a:t>Different </a:t>
            </a:r>
            <a:r>
              <a:rPr lang="en-GB" dirty="0">
                <a:latin typeface="Arial" pitchFamily="34" charset="0"/>
                <a:cs typeface="Arial" pitchFamily="34" charset="0"/>
              </a:rPr>
              <a:t>insert lengths </a:t>
            </a:r>
            <a:r>
              <a:rPr lang="en-GB" dirty="0" smtClean="0">
                <a:latin typeface="Arial" pitchFamily="34" charset="0"/>
                <a:cs typeface="Arial" pitchFamily="34" charset="0"/>
              </a:rPr>
              <a:t>and read lengths </a:t>
            </a:r>
            <a:r>
              <a:rPr lang="en-GB" dirty="0">
                <a:latin typeface="Arial" pitchFamily="34" charset="0"/>
                <a:cs typeface="Arial" pitchFamily="34" charset="0"/>
              </a:rPr>
              <a:t>can </a:t>
            </a:r>
            <a:r>
              <a:rPr lang="en-GB" dirty="0" smtClean="0">
                <a:latin typeface="Arial" pitchFamily="34" charset="0"/>
                <a:cs typeface="Arial" pitchFamily="34" charset="0"/>
              </a:rPr>
              <a:t>resolve ambiguities</a:t>
            </a:r>
            <a:endParaRPr lang="en-GB" dirty="0">
              <a:latin typeface="Arial" pitchFamily="34" charset="0"/>
              <a:cs typeface="Arial" pitchFamily="34" charset="0"/>
            </a:endParaRPr>
          </a:p>
        </p:txBody>
      </p:sp>
      <p:pic>
        <p:nvPicPr>
          <p:cNvPr id="12300" name="Picture 10"/>
          <p:cNvPicPr>
            <a:picLocks noChangeAspect="1" noChangeArrowheads="1"/>
          </p:cNvPicPr>
          <p:nvPr/>
        </p:nvPicPr>
        <p:blipFill>
          <a:blip r:embed="rId2" cstate="print"/>
          <a:srcRect/>
          <a:stretch>
            <a:fillRect/>
          </a:stretch>
        </p:blipFill>
        <p:spPr bwMode="auto">
          <a:xfrm>
            <a:off x="0" y="5949280"/>
            <a:ext cx="9144000" cy="1244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0903"/>
                                        </p:tgtEl>
                                        <p:attrNameLst>
                                          <p:attrName>style.visibility</p:attrName>
                                        </p:attrNameLst>
                                      </p:cBhvr>
                                      <p:to>
                                        <p:strVal val="visible"/>
                                      </p:to>
                                    </p:set>
                                    <p:animEffect transition="in" filter="fade">
                                      <p:cBhvr>
                                        <p:cTn id="22" dur="500"/>
                                        <p:tgtEl>
                                          <p:spTgt spid="80903"/>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80905"/>
                                        </p:tgtEl>
                                        <p:attrNameLst>
                                          <p:attrName>style.visibility</p:attrName>
                                        </p:attrNameLst>
                                      </p:cBhvr>
                                      <p:to>
                                        <p:strVal val="visible"/>
                                      </p:to>
                                    </p:set>
                                    <p:animEffect transition="in" filter="fade">
                                      <p:cBhvr>
                                        <p:cTn id="25" dur="500"/>
                                        <p:tgtEl>
                                          <p:spTgt spid="80905"/>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2299"/>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80902"/>
                                        </p:tgtEl>
                                        <p:attrNameLst>
                                          <p:attrName>style.visibility</p:attrName>
                                        </p:attrNameLst>
                                      </p:cBhvr>
                                      <p:to>
                                        <p:strVal val="visible"/>
                                      </p:to>
                                    </p:set>
                                    <p:animEffect transition="in" filter="fade">
                                      <p:cBhvr>
                                        <p:cTn id="34" dur="500"/>
                                        <p:tgtEl>
                                          <p:spTgt spid="809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902" grpId="0" animBg="1"/>
      <p:bldP spid="80903" grpId="0" animBg="1"/>
      <p:bldP spid="80905" grpId="0" animBg="1"/>
      <p:bldP spid="1229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1116013" y="260350"/>
            <a:ext cx="6840537" cy="1143000"/>
          </a:xfrm>
          <a:prstGeom prst="rect">
            <a:avLst/>
          </a:prstGeom>
          <a:noFill/>
          <a:ln w="9525">
            <a:noFill/>
            <a:miter lim="800000"/>
            <a:headEnd/>
            <a:tailEnd/>
          </a:ln>
        </p:spPr>
        <p:txBody>
          <a:bodyPr/>
          <a:lstStyle/>
          <a:p>
            <a:pPr algn="ctr"/>
            <a:r>
              <a:rPr lang="en-GB" sz="4400" dirty="0" smtClean="0">
                <a:latin typeface="Arial" charset="0"/>
              </a:rPr>
              <a:t>De-novo assembly: </a:t>
            </a:r>
            <a:endParaRPr lang="en-GB" sz="4400" dirty="0">
              <a:latin typeface="Arial" charset="0"/>
            </a:endParaRPr>
          </a:p>
          <a:p>
            <a:pPr algn="ctr"/>
            <a:r>
              <a:rPr lang="en-GB" sz="4400" dirty="0">
                <a:latin typeface="Arial" charset="0"/>
              </a:rPr>
              <a:t>It’s not just for genomes.</a:t>
            </a:r>
            <a:endParaRPr lang="en-US" sz="4400" b="1" dirty="0">
              <a:latin typeface="Arial" charset="0"/>
            </a:endParaRPr>
          </a:p>
        </p:txBody>
      </p:sp>
      <p:pic>
        <p:nvPicPr>
          <p:cNvPr id="14339" name="Picture 2" descr="http://www.toptenz.net/wp-content/uploads/2010/11/female-brown-trout.jpg"/>
          <p:cNvPicPr>
            <a:picLocks noChangeAspect="1" noChangeArrowheads="1"/>
          </p:cNvPicPr>
          <p:nvPr/>
        </p:nvPicPr>
        <p:blipFill>
          <a:blip r:embed="rId3" cstate="print"/>
          <a:srcRect/>
          <a:stretch>
            <a:fillRect/>
          </a:stretch>
        </p:blipFill>
        <p:spPr bwMode="auto">
          <a:xfrm>
            <a:off x="5651500" y="3429000"/>
            <a:ext cx="2089150" cy="796925"/>
          </a:xfrm>
          <a:prstGeom prst="rect">
            <a:avLst/>
          </a:prstGeom>
          <a:noFill/>
          <a:ln w="9525">
            <a:noFill/>
            <a:miter lim="800000"/>
            <a:headEnd/>
            <a:tailEnd/>
          </a:ln>
        </p:spPr>
      </p:pic>
      <p:sp>
        <p:nvSpPr>
          <p:cNvPr id="4" name="TextBox 3"/>
          <p:cNvSpPr txBox="1"/>
          <p:nvPr/>
        </p:nvSpPr>
        <p:spPr>
          <a:xfrm>
            <a:off x="755650" y="2060575"/>
            <a:ext cx="7920038" cy="3048000"/>
          </a:xfrm>
          <a:prstGeom prst="rect">
            <a:avLst/>
          </a:prstGeom>
          <a:noFill/>
        </p:spPr>
        <p:txBody>
          <a:bodyPr>
            <a:spAutoFit/>
          </a:bodyPr>
          <a:lstStyle/>
          <a:p>
            <a:pPr marL="457200" indent="-457200" eaLnBrk="0" hangingPunct="0">
              <a:buClr>
                <a:schemeClr val="accent2">
                  <a:lumMod val="60000"/>
                  <a:lumOff val="40000"/>
                </a:schemeClr>
              </a:buClr>
              <a:buFont typeface="+mj-lt"/>
              <a:buAutoNum type="arabicPeriod"/>
              <a:defRPr/>
            </a:pPr>
            <a:r>
              <a:rPr lang="en-GB" dirty="0" smtClean="0">
                <a:latin typeface="Arial" pitchFamily="34" charset="0"/>
                <a:cs typeface="Arial" pitchFamily="34" charset="0"/>
              </a:rPr>
              <a:t>Traditional </a:t>
            </a:r>
            <a:r>
              <a:rPr lang="en-GB" dirty="0">
                <a:latin typeface="Arial" pitchFamily="34" charset="0"/>
                <a:cs typeface="Arial" pitchFamily="34" charset="0"/>
              </a:rPr>
              <a:t>single homogenous genome assembly</a:t>
            </a:r>
          </a:p>
          <a:p>
            <a:pPr marL="457200" indent="-457200" eaLnBrk="0" hangingPunct="0">
              <a:defRPr/>
            </a:pPr>
            <a:r>
              <a:rPr lang="en-GB" dirty="0">
                <a:latin typeface="Arial" pitchFamily="34" charset="0"/>
                <a:cs typeface="Arial" pitchFamily="34" charset="0"/>
              </a:rPr>
              <a:t>		</a:t>
            </a:r>
          </a:p>
          <a:p>
            <a:pPr marL="457200" indent="-457200" eaLnBrk="0" hangingPunct="0">
              <a:buFont typeface="+mj-lt"/>
              <a:buAutoNum type="arabicPeriod"/>
              <a:defRPr/>
            </a:pPr>
            <a:endParaRPr lang="en-GB" dirty="0">
              <a:latin typeface="Arial" pitchFamily="34" charset="0"/>
              <a:cs typeface="Arial" pitchFamily="34" charset="0"/>
            </a:endParaRPr>
          </a:p>
          <a:p>
            <a:pPr marL="457200" indent="-457200" eaLnBrk="0" hangingPunct="0">
              <a:buClr>
                <a:schemeClr val="accent2">
                  <a:lumMod val="60000"/>
                  <a:lumOff val="40000"/>
                </a:schemeClr>
              </a:buClr>
              <a:buFont typeface="+mj-lt"/>
              <a:buAutoNum type="arabicPeriod" startAt="2"/>
              <a:defRPr/>
            </a:pPr>
            <a:r>
              <a:rPr lang="en-GB" dirty="0" smtClean="0">
                <a:latin typeface="Arial" pitchFamily="34" charset="0"/>
                <a:cs typeface="Arial" pitchFamily="34" charset="0"/>
              </a:rPr>
              <a:t>Single </a:t>
            </a:r>
            <a:r>
              <a:rPr lang="en-GB" dirty="0">
                <a:latin typeface="Arial" pitchFamily="34" charset="0"/>
                <a:cs typeface="Arial" pitchFamily="34" charset="0"/>
              </a:rPr>
              <a:t>organism </a:t>
            </a:r>
            <a:r>
              <a:rPr lang="en-GB" dirty="0" err="1">
                <a:latin typeface="Arial" pitchFamily="34" charset="0"/>
                <a:cs typeface="Arial" pitchFamily="34" charset="0"/>
              </a:rPr>
              <a:t>transcriptomes</a:t>
            </a:r>
            <a:r>
              <a:rPr lang="en-GB" dirty="0">
                <a:latin typeface="Arial" pitchFamily="34" charset="0"/>
                <a:cs typeface="Arial" pitchFamily="34" charset="0"/>
              </a:rPr>
              <a:t> </a:t>
            </a:r>
            <a:r>
              <a:rPr lang="en-GB" dirty="0" smtClean="0">
                <a:latin typeface="Arial" pitchFamily="34" charset="0"/>
                <a:cs typeface="Arial" pitchFamily="34" charset="0"/>
              </a:rPr>
              <a:t>without a reference</a:t>
            </a:r>
            <a:endParaRPr lang="en-GB" dirty="0">
              <a:latin typeface="Arial" pitchFamily="34" charset="0"/>
              <a:cs typeface="Arial" pitchFamily="34" charset="0"/>
            </a:endParaRPr>
          </a:p>
          <a:p>
            <a:pPr marL="457200" indent="-457200" eaLnBrk="0" hangingPunct="0">
              <a:defRPr/>
            </a:pPr>
            <a:r>
              <a:rPr lang="en-GB" dirty="0" smtClean="0">
                <a:latin typeface="Arial" pitchFamily="34" charset="0"/>
                <a:cs typeface="Arial" pitchFamily="34" charset="0"/>
              </a:rPr>
              <a:t>	     </a:t>
            </a:r>
            <a:r>
              <a:rPr lang="en-GB" dirty="0">
                <a:latin typeface="Arial" pitchFamily="34" charset="0"/>
                <a:cs typeface="Arial" pitchFamily="34" charset="0"/>
              </a:rPr>
              <a:t>- Estimates of expression</a:t>
            </a:r>
          </a:p>
          <a:p>
            <a:pPr marL="457200" indent="-457200" eaLnBrk="0" hangingPunct="0">
              <a:buFont typeface="+mj-lt"/>
              <a:buAutoNum type="arabicPeriod" startAt="2"/>
              <a:defRPr/>
            </a:pPr>
            <a:endParaRPr lang="en-GB" dirty="0">
              <a:latin typeface="Arial" pitchFamily="34" charset="0"/>
              <a:cs typeface="Arial" pitchFamily="34" charset="0"/>
            </a:endParaRPr>
          </a:p>
          <a:p>
            <a:pPr marL="457200" indent="-457200" eaLnBrk="0" hangingPunct="0">
              <a:buClr>
                <a:schemeClr val="accent2">
                  <a:lumMod val="60000"/>
                  <a:lumOff val="40000"/>
                </a:schemeClr>
              </a:buClr>
              <a:buFont typeface="+mj-lt"/>
              <a:buAutoNum type="arabicPeriod" startAt="3"/>
              <a:defRPr/>
            </a:pPr>
            <a:r>
              <a:rPr lang="en-GB" dirty="0" smtClean="0">
                <a:latin typeface="Arial" pitchFamily="34" charset="0"/>
                <a:cs typeface="Arial" pitchFamily="34" charset="0"/>
              </a:rPr>
              <a:t>Genomic/</a:t>
            </a:r>
            <a:r>
              <a:rPr lang="en-GB" dirty="0" err="1" smtClean="0">
                <a:latin typeface="Arial" pitchFamily="34" charset="0"/>
                <a:cs typeface="Arial" pitchFamily="34" charset="0"/>
              </a:rPr>
              <a:t>transcriptomic</a:t>
            </a:r>
            <a:r>
              <a:rPr lang="en-GB" dirty="0" smtClean="0">
                <a:latin typeface="Arial" pitchFamily="34" charset="0"/>
                <a:cs typeface="Arial" pitchFamily="34" charset="0"/>
              </a:rPr>
              <a:t> </a:t>
            </a:r>
            <a:r>
              <a:rPr lang="en-GB" dirty="0">
                <a:latin typeface="Arial" pitchFamily="34" charset="0"/>
                <a:cs typeface="Arial" pitchFamily="34" charset="0"/>
              </a:rPr>
              <a:t>assembly of </a:t>
            </a:r>
            <a:r>
              <a:rPr lang="en-GB" dirty="0" err="1">
                <a:latin typeface="Arial" pitchFamily="34" charset="0"/>
                <a:cs typeface="Arial" pitchFamily="34" charset="0"/>
              </a:rPr>
              <a:t>symbionts</a:t>
            </a:r>
            <a:r>
              <a:rPr lang="en-GB" dirty="0">
                <a:latin typeface="Arial" pitchFamily="34" charset="0"/>
                <a:cs typeface="Arial" pitchFamily="34" charset="0"/>
              </a:rPr>
              <a:t> and </a:t>
            </a:r>
            <a:r>
              <a:rPr lang="en-GB" dirty="0" err="1">
                <a:latin typeface="Arial" pitchFamily="34" charset="0"/>
                <a:cs typeface="Arial" pitchFamily="34" charset="0"/>
              </a:rPr>
              <a:t>metagenomes</a:t>
            </a:r>
            <a:endParaRPr lang="en-GB" dirty="0">
              <a:latin typeface="Arial" pitchFamily="34" charset="0"/>
              <a:cs typeface="Arial" pitchFamily="34" charset="0"/>
            </a:endParaRPr>
          </a:p>
        </p:txBody>
      </p:sp>
      <p:pic>
        <p:nvPicPr>
          <p:cNvPr id="14341" name="Picture 10"/>
          <p:cNvPicPr>
            <a:picLocks noChangeAspect="1" noChangeArrowheads="1"/>
          </p:cNvPicPr>
          <p:nvPr/>
        </p:nvPicPr>
        <p:blipFill>
          <a:blip r:embed="rId4" cstate="print"/>
          <a:srcRect/>
          <a:stretch>
            <a:fillRect/>
          </a:stretch>
        </p:blipFill>
        <p:spPr bwMode="auto">
          <a:xfrm>
            <a:off x="0" y="5949950"/>
            <a:ext cx="9144000" cy="1244600"/>
          </a:xfrm>
          <a:prstGeom prst="rect">
            <a:avLst/>
          </a:prstGeom>
          <a:noFill/>
          <a:ln w="9525">
            <a:noFill/>
            <a:miter lim="800000"/>
            <a:headEnd/>
            <a:tailEnd/>
          </a:ln>
        </p:spPr>
      </p:pic>
      <p:pic>
        <p:nvPicPr>
          <p:cNvPr id="14342" name="Picture 4" descr="http://www.success.co.il/knowledge/images/Pillar8-Thought-and-Art-Vitruvian-Man-Leonardo-da-Vinci.jpg"/>
          <p:cNvPicPr>
            <a:picLocks noChangeAspect="1" noChangeArrowheads="1"/>
          </p:cNvPicPr>
          <p:nvPr/>
        </p:nvPicPr>
        <p:blipFill>
          <a:blip r:embed="rId5" cstate="print"/>
          <a:srcRect/>
          <a:stretch>
            <a:fillRect/>
          </a:stretch>
        </p:blipFill>
        <p:spPr bwMode="auto">
          <a:xfrm>
            <a:off x="7668344" y="2420888"/>
            <a:ext cx="1055687" cy="792163"/>
          </a:xfrm>
          <a:prstGeom prst="rect">
            <a:avLst/>
          </a:prstGeom>
          <a:noFill/>
          <a:ln w="9525">
            <a:noFill/>
            <a:miter lim="800000"/>
            <a:headEnd/>
            <a:tailEnd/>
          </a:ln>
        </p:spPr>
      </p:pic>
      <p:pic>
        <p:nvPicPr>
          <p:cNvPr id="14343" name="Picture 6" descr="http://www.anorak.co.uk/wp-content/uploads/Craig-Venter.jpg"/>
          <p:cNvPicPr>
            <a:picLocks noChangeAspect="1" noChangeArrowheads="1"/>
          </p:cNvPicPr>
          <p:nvPr/>
        </p:nvPicPr>
        <p:blipFill>
          <a:blip r:embed="rId6" cstate="print"/>
          <a:srcRect/>
          <a:stretch>
            <a:fillRect/>
          </a:stretch>
        </p:blipFill>
        <p:spPr bwMode="auto">
          <a:xfrm>
            <a:off x="5796136" y="4941168"/>
            <a:ext cx="1017588" cy="1223963"/>
          </a:xfrm>
          <a:prstGeom prst="rect">
            <a:avLst/>
          </a:prstGeom>
          <a:noFill/>
          <a:ln w="9525">
            <a:noFill/>
            <a:miter lim="800000"/>
            <a:headEnd/>
            <a:tailEnd/>
          </a:ln>
        </p:spPr>
      </p:pic>
      <p:pic>
        <p:nvPicPr>
          <p:cNvPr id="14344" name="Picture 8" descr="http://farm1.static.flickr.com/25/93489859_094dd1b607.jpg"/>
          <p:cNvPicPr>
            <a:picLocks noChangeAspect="1" noChangeArrowheads="1"/>
          </p:cNvPicPr>
          <p:nvPr/>
        </p:nvPicPr>
        <p:blipFill>
          <a:blip r:embed="rId7" cstate="print"/>
          <a:srcRect/>
          <a:stretch>
            <a:fillRect/>
          </a:stretch>
        </p:blipFill>
        <p:spPr bwMode="auto">
          <a:xfrm>
            <a:off x="7092280" y="5157192"/>
            <a:ext cx="1090612" cy="817562"/>
          </a:xfrm>
          <a:prstGeom prst="rect">
            <a:avLst/>
          </a:prstGeom>
          <a:noFill/>
          <a:ln w="9525">
            <a:noFill/>
            <a:miter lim="800000"/>
            <a:headEnd/>
            <a:tailEnd/>
          </a:ln>
        </p:spPr>
      </p:pic>
      <p:pic>
        <p:nvPicPr>
          <p:cNvPr id="14345" name="Picture 10" descr="bobtail squid photo"/>
          <p:cNvPicPr>
            <a:picLocks noChangeAspect="1" noChangeArrowheads="1"/>
          </p:cNvPicPr>
          <p:nvPr/>
        </p:nvPicPr>
        <p:blipFill>
          <a:blip r:embed="rId8" cstate="print"/>
          <a:srcRect/>
          <a:stretch>
            <a:fillRect/>
          </a:stretch>
        </p:blipFill>
        <p:spPr bwMode="auto">
          <a:xfrm>
            <a:off x="3779912" y="5013176"/>
            <a:ext cx="1689100" cy="1123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116013" y="260350"/>
            <a:ext cx="6840537" cy="1143000"/>
          </a:xfrm>
          <a:prstGeom prst="rect">
            <a:avLst/>
          </a:prstGeom>
          <a:noFill/>
          <a:ln w="9525">
            <a:noFill/>
            <a:miter lim="800000"/>
            <a:headEnd/>
            <a:tailEnd/>
          </a:ln>
        </p:spPr>
        <p:txBody>
          <a:bodyPr/>
          <a:lstStyle/>
          <a:p>
            <a:pPr algn="ctr"/>
            <a:r>
              <a:rPr lang="en-GB" sz="4400" dirty="0" err="1" smtClean="0">
                <a:latin typeface="Arial" charset="0"/>
              </a:rPr>
              <a:t>Metagenomics</a:t>
            </a:r>
            <a:endParaRPr lang="en-GB" sz="4400" dirty="0" smtClean="0">
              <a:latin typeface="Arial" charset="0"/>
            </a:endParaRPr>
          </a:p>
          <a:p>
            <a:pPr algn="ctr"/>
            <a:endParaRPr lang="en-US" sz="4400" dirty="0">
              <a:latin typeface="Arial" charset="0"/>
            </a:endParaRPr>
          </a:p>
        </p:txBody>
      </p:sp>
      <p:pic>
        <p:nvPicPr>
          <p:cNvPr id="3" name="Picture 10"/>
          <p:cNvPicPr>
            <a:picLocks noChangeAspect="1" noChangeArrowheads="1"/>
          </p:cNvPicPr>
          <p:nvPr/>
        </p:nvPicPr>
        <p:blipFill>
          <a:blip r:embed="rId2" cstate="print"/>
          <a:srcRect/>
          <a:stretch>
            <a:fillRect/>
          </a:stretch>
        </p:blipFill>
        <p:spPr bwMode="auto">
          <a:xfrm>
            <a:off x="0" y="5949950"/>
            <a:ext cx="9144000" cy="1244600"/>
          </a:xfrm>
          <a:prstGeom prst="rect">
            <a:avLst/>
          </a:prstGeom>
          <a:noFill/>
          <a:ln w="9525">
            <a:noFill/>
            <a:miter lim="800000"/>
            <a:headEnd/>
            <a:tailEnd/>
          </a:ln>
        </p:spPr>
      </p:pic>
      <p:pic>
        <p:nvPicPr>
          <p:cNvPr id="4" name="Picture 2" descr="http://www.exeter.ac.uk/media/universityofexeter/webteam/shared/righthandimages218px/research/sequencer.jpg"/>
          <p:cNvPicPr>
            <a:picLocks noChangeAspect="1" noChangeArrowheads="1"/>
          </p:cNvPicPr>
          <p:nvPr/>
        </p:nvPicPr>
        <p:blipFill>
          <a:blip r:embed="rId3" cstate="print"/>
          <a:srcRect/>
          <a:stretch>
            <a:fillRect/>
          </a:stretch>
        </p:blipFill>
        <p:spPr bwMode="auto">
          <a:xfrm>
            <a:off x="2339752" y="2852936"/>
            <a:ext cx="1657843" cy="1140718"/>
          </a:xfrm>
          <a:prstGeom prst="rect">
            <a:avLst/>
          </a:prstGeom>
          <a:noFill/>
          <a:ln w="9525">
            <a:noFill/>
            <a:miter lim="800000"/>
            <a:headEnd/>
            <a:tailEnd/>
          </a:ln>
        </p:spPr>
      </p:pic>
      <p:pic>
        <p:nvPicPr>
          <p:cNvPr id="1026" name="Picture 2"/>
          <p:cNvPicPr>
            <a:picLocks noChangeAspect="1" noChangeArrowheads="1"/>
          </p:cNvPicPr>
          <p:nvPr/>
        </p:nvPicPr>
        <p:blipFill>
          <a:blip r:embed="rId4" cstate="print"/>
          <a:srcRect/>
          <a:stretch>
            <a:fillRect/>
          </a:stretch>
        </p:blipFill>
        <p:spPr bwMode="auto">
          <a:xfrm>
            <a:off x="395536" y="2852936"/>
            <a:ext cx="1066702" cy="1080120"/>
          </a:xfrm>
          <a:prstGeom prst="rect">
            <a:avLst/>
          </a:prstGeom>
          <a:noFill/>
          <a:ln w="9525">
            <a:noFill/>
            <a:miter lim="800000"/>
            <a:headEnd/>
            <a:tailEnd/>
          </a:ln>
        </p:spPr>
      </p:pic>
      <p:cxnSp>
        <p:nvCxnSpPr>
          <p:cNvPr id="7" name="Straight Arrow Connector 6"/>
          <p:cNvCxnSpPr/>
          <p:nvPr/>
        </p:nvCxnSpPr>
        <p:spPr bwMode="auto">
          <a:xfrm>
            <a:off x="1547664" y="3356992"/>
            <a:ext cx="648072" cy="1588"/>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9" name="Straight Arrow Connector 8"/>
          <p:cNvCxnSpPr/>
          <p:nvPr/>
        </p:nvCxnSpPr>
        <p:spPr bwMode="auto">
          <a:xfrm flipV="1">
            <a:off x="6156176" y="2132856"/>
            <a:ext cx="864096" cy="72008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11" name="Straight Arrow Connector 10"/>
          <p:cNvCxnSpPr/>
          <p:nvPr/>
        </p:nvCxnSpPr>
        <p:spPr bwMode="auto">
          <a:xfrm>
            <a:off x="6156176" y="3356992"/>
            <a:ext cx="1080120" cy="1588"/>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13" name="Straight Arrow Connector 12"/>
          <p:cNvCxnSpPr/>
          <p:nvPr/>
        </p:nvCxnSpPr>
        <p:spPr bwMode="auto">
          <a:xfrm>
            <a:off x="6228184" y="3861048"/>
            <a:ext cx="1080120" cy="648072"/>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15" name="Straight Arrow Connector 14"/>
          <p:cNvCxnSpPr/>
          <p:nvPr/>
        </p:nvCxnSpPr>
        <p:spPr bwMode="auto">
          <a:xfrm rot="16200000" flipH="1">
            <a:off x="5508104" y="4149080"/>
            <a:ext cx="1512168" cy="1224136"/>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17" name="Straight Arrow Connector 16"/>
          <p:cNvCxnSpPr/>
          <p:nvPr/>
        </p:nvCxnSpPr>
        <p:spPr bwMode="auto">
          <a:xfrm rot="5400000" flipH="1" flipV="1">
            <a:off x="5472100" y="1232756"/>
            <a:ext cx="1584176" cy="1224136"/>
          </a:xfrm>
          <a:prstGeom prst="straightConnector1">
            <a:avLst/>
          </a:prstGeom>
          <a:solidFill>
            <a:schemeClr val="accent1"/>
          </a:solidFill>
          <a:ln w="9525" cap="flat" cmpd="sng" algn="ctr">
            <a:solidFill>
              <a:schemeClr val="tx1"/>
            </a:solidFill>
            <a:prstDash val="solid"/>
            <a:round/>
            <a:headEnd type="none" w="med" len="med"/>
            <a:tailEnd type="arrow"/>
          </a:ln>
          <a:effectLst/>
        </p:spPr>
      </p:cxnSp>
      <p:pic>
        <p:nvPicPr>
          <p:cNvPr id="1028" name="Picture 4" descr="http://upload.wikimedia.org/wikipedia/commons/thumb/b/b4/SalmonellaNIAID.jpg/220px-SalmonellaNIAID.jpg">
            <a:hlinkClick r:id="rId5"/>
          </p:cNvPr>
          <p:cNvPicPr>
            <a:picLocks noChangeAspect="1" noChangeArrowheads="1"/>
          </p:cNvPicPr>
          <p:nvPr/>
        </p:nvPicPr>
        <p:blipFill>
          <a:blip r:embed="rId6" cstate="print"/>
          <a:srcRect/>
          <a:stretch>
            <a:fillRect/>
          </a:stretch>
        </p:blipFill>
        <p:spPr bwMode="auto">
          <a:xfrm>
            <a:off x="7164288" y="260648"/>
            <a:ext cx="1549737" cy="1296144"/>
          </a:xfrm>
          <a:prstGeom prst="rect">
            <a:avLst/>
          </a:prstGeom>
          <a:noFill/>
        </p:spPr>
      </p:pic>
      <p:pic>
        <p:nvPicPr>
          <p:cNvPr id="1030" name="Picture 6" descr="http://upload.wikimedia.org/wikipedia/commons/thumb/3/32/EscherichiaColi_NIAID.jpg/250px-EscherichiaColi_NIAID.jpg">
            <a:hlinkClick r:id="rId7"/>
          </p:cNvPr>
          <p:cNvPicPr>
            <a:picLocks noChangeAspect="1" noChangeArrowheads="1"/>
          </p:cNvPicPr>
          <p:nvPr/>
        </p:nvPicPr>
        <p:blipFill>
          <a:blip r:embed="rId8" cstate="print"/>
          <a:srcRect/>
          <a:stretch>
            <a:fillRect/>
          </a:stretch>
        </p:blipFill>
        <p:spPr bwMode="auto">
          <a:xfrm>
            <a:off x="7308304" y="1700808"/>
            <a:ext cx="1224136" cy="1028275"/>
          </a:xfrm>
          <a:prstGeom prst="rect">
            <a:avLst/>
          </a:prstGeom>
          <a:noFill/>
        </p:spPr>
      </p:pic>
      <p:pic>
        <p:nvPicPr>
          <p:cNvPr id="1032" name="Picture 8" descr="http://upload.wikimedia.org/wikipedia/commons/thumb/5/58/Clostridium_botulinum_01.png/240px-Clostridium_botulinum_01.png">
            <a:hlinkClick r:id="rId9"/>
          </p:cNvPr>
          <p:cNvPicPr>
            <a:picLocks noChangeAspect="1" noChangeArrowheads="1"/>
          </p:cNvPicPr>
          <p:nvPr/>
        </p:nvPicPr>
        <p:blipFill>
          <a:blip r:embed="rId10" cstate="print"/>
          <a:srcRect/>
          <a:stretch>
            <a:fillRect/>
          </a:stretch>
        </p:blipFill>
        <p:spPr bwMode="auto">
          <a:xfrm>
            <a:off x="7452320" y="2852936"/>
            <a:ext cx="913581" cy="864096"/>
          </a:xfrm>
          <a:prstGeom prst="rect">
            <a:avLst/>
          </a:prstGeom>
          <a:noFill/>
        </p:spPr>
      </p:pic>
      <p:pic>
        <p:nvPicPr>
          <p:cNvPr id="1034" name="Picture 10" descr="http://upload.wikimedia.org/wikipedia/commons/thumb/f/fa/Rotavirus_Reconstruction.jpg/220px-Rotavirus_Reconstruction.jpg">
            <a:hlinkClick r:id="rId11"/>
          </p:cNvPr>
          <p:cNvPicPr>
            <a:picLocks noChangeAspect="1" noChangeArrowheads="1"/>
          </p:cNvPicPr>
          <p:nvPr/>
        </p:nvPicPr>
        <p:blipFill>
          <a:blip r:embed="rId12" cstate="print"/>
          <a:srcRect/>
          <a:stretch>
            <a:fillRect/>
          </a:stretch>
        </p:blipFill>
        <p:spPr bwMode="auto">
          <a:xfrm>
            <a:off x="7452320" y="3933056"/>
            <a:ext cx="1008112" cy="884389"/>
          </a:xfrm>
          <a:prstGeom prst="rect">
            <a:avLst/>
          </a:prstGeom>
          <a:noFill/>
        </p:spPr>
      </p:pic>
      <p:pic>
        <p:nvPicPr>
          <p:cNvPr id="1036" name="Picture 12" descr="A collage of five fungi (clockwise from top left): a mushroom with a flat, red top with white-spots, and a white stem growing on the ground; a red cup-shaped fungus growing on wood; a stack of green and white moldy bread slices on a plate; a microscopic, spherical grey-colored semitransparent cell, with a smaller spherical cell beside it; a microscopic view of an elongated cellular structure shaped like a microphone, attached to the larger end is a number of smaller roughly circular elements that collectively form a mass around it">
            <a:hlinkClick r:id="rId13"/>
          </p:cNvPr>
          <p:cNvPicPr>
            <a:picLocks noChangeAspect="1" noChangeArrowheads="1"/>
          </p:cNvPicPr>
          <p:nvPr/>
        </p:nvPicPr>
        <p:blipFill>
          <a:blip r:embed="rId14" cstate="print"/>
          <a:srcRect/>
          <a:stretch>
            <a:fillRect/>
          </a:stretch>
        </p:blipFill>
        <p:spPr bwMode="auto">
          <a:xfrm>
            <a:off x="7452320" y="5157192"/>
            <a:ext cx="1074217" cy="936104"/>
          </a:xfrm>
          <a:prstGeom prst="rect">
            <a:avLst/>
          </a:prstGeom>
          <a:noFill/>
        </p:spPr>
      </p:pic>
      <p:pic>
        <p:nvPicPr>
          <p:cNvPr id="71682" name="Picture 2" descr="Elite">
            <a:hlinkClick r:id="rId15"/>
          </p:cNvPr>
          <p:cNvPicPr>
            <a:picLocks noChangeAspect="1" noChangeArrowheads="1"/>
          </p:cNvPicPr>
          <p:nvPr/>
        </p:nvPicPr>
        <p:blipFill>
          <a:blip r:embed="rId16" cstate="print"/>
          <a:srcRect/>
          <a:stretch>
            <a:fillRect/>
          </a:stretch>
        </p:blipFill>
        <p:spPr bwMode="auto">
          <a:xfrm>
            <a:off x="119522875" y="-26008013"/>
            <a:ext cx="1419225" cy="1419225"/>
          </a:xfrm>
          <a:prstGeom prst="rect">
            <a:avLst/>
          </a:prstGeom>
          <a:noFill/>
        </p:spPr>
      </p:pic>
      <p:pic>
        <p:nvPicPr>
          <p:cNvPr id="71687" name="Picture 7"/>
          <p:cNvPicPr>
            <a:picLocks noChangeAspect="1" noChangeArrowheads="1"/>
          </p:cNvPicPr>
          <p:nvPr/>
        </p:nvPicPr>
        <p:blipFill>
          <a:blip r:embed="rId17" cstate="print"/>
          <a:srcRect/>
          <a:stretch>
            <a:fillRect/>
          </a:stretch>
        </p:blipFill>
        <p:spPr bwMode="auto">
          <a:xfrm>
            <a:off x="4788024" y="3140968"/>
            <a:ext cx="1227715" cy="472898"/>
          </a:xfrm>
          <a:prstGeom prst="rect">
            <a:avLst/>
          </a:prstGeom>
          <a:noFill/>
          <a:ln w="9525">
            <a:noFill/>
            <a:miter lim="800000"/>
            <a:headEnd/>
            <a:tailEnd/>
          </a:ln>
        </p:spPr>
      </p:pic>
      <p:cxnSp>
        <p:nvCxnSpPr>
          <p:cNvPr id="29" name="Straight Arrow Connector 28"/>
          <p:cNvCxnSpPr/>
          <p:nvPr/>
        </p:nvCxnSpPr>
        <p:spPr bwMode="auto">
          <a:xfrm>
            <a:off x="4067944" y="3356992"/>
            <a:ext cx="648072" cy="1588"/>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1143000"/>
          </a:xfrm>
        </p:spPr>
        <p:txBody>
          <a:bodyPr/>
          <a:lstStyle/>
          <a:p>
            <a:pPr>
              <a:defRPr/>
            </a:pPr>
            <a:r>
              <a:rPr lang="en-GB" b="1" kern="1200" dirty="0" err="1" smtClean="0">
                <a:solidFill>
                  <a:schemeClr val="tx1"/>
                </a:solidFill>
                <a:latin typeface="Arial" charset="0"/>
                <a:ea typeface="+mn-ea"/>
                <a:cs typeface="+mn-cs"/>
              </a:rPr>
              <a:t>Denovo</a:t>
            </a:r>
            <a:r>
              <a:rPr lang="en-GB" b="1" kern="1200" dirty="0" smtClean="0">
                <a:solidFill>
                  <a:schemeClr val="tx1"/>
                </a:solidFill>
                <a:latin typeface="Arial" charset="0"/>
                <a:ea typeface="+mn-ea"/>
                <a:cs typeface="+mn-cs"/>
              </a:rPr>
              <a:t> Sequence Assembly</a:t>
            </a:r>
          </a:p>
        </p:txBody>
      </p:sp>
      <p:sp>
        <p:nvSpPr>
          <p:cNvPr id="13315" name="Content Placeholder 2"/>
          <p:cNvSpPr>
            <a:spLocks noGrp="1"/>
          </p:cNvSpPr>
          <p:nvPr>
            <p:ph idx="1"/>
          </p:nvPr>
        </p:nvSpPr>
        <p:spPr bwMode="auto">
          <a:xfrm>
            <a:off x="179512" y="908720"/>
            <a:ext cx="8712968" cy="5184576"/>
          </a:xfrm>
          <a:noFill/>
          <a:ln>
            <a:miter lim="800000"/>
            <a:headEnd/>
            <a:tailEnd/>
          </a:ln>
        </p:spPr>
        <p:txBody>
          <a:bodyPr vert="horz" wrap="square" lIns="91440" tIns="45720" rIns="91440" bIns="45720" numCol="1" anchor="t" anchorCtr="0" compatLnSpc="1">
            <a:prstTxWarp prst="textNoShape">
              <a:avLst/>
            </a:prstTxWarp>
          </a:bodyPr>
          <a:lstStyle/>
          <a:p>
            <a:r>
              <a:rPr lang="en-GB" b="1" dirty="0" smtClean="0">
                <a:latin typeface="Arial" pitchFamily="34" charset="0"/>
                <a:cs typeface="Arial" pitchFamily="34" charset="0"/>
              </a:rPr>
              <a:t>Caveats</a:t>
            </a:r>
          </a:p>
          <a:p>
            <a:pPr lvl="1">
              <a:buFont typeface="Wingdings" pitchFamily="2" charset="2"/>
              <a:buChar char="§"/>
            </a:pPr>
            <a:r>
              <a:rPr lang="en-GB" dirty="0" smtClean="0">
                <a:latin typeface="Arial" pitchFamily="34" charset="0"/>
                <a:cs typeface="Arial" pitchFamily="34" charset="0"/>
              </a:rPr>
              <a:t>No assembly is perfect</a:t>
            </a:r>
          </a:p>
          <a:p>
            <a:pPr lvl="1">
              <a:buFont typeface="Wingdings" pitchFamily="2" charset="2"/>
              <a:buChar char="§"/>
            </a:pPr>
            <a:r>
              <a:rPr lang="en-GB" dirty="0" smtClean="0">
                <a:latin typeface="Arial" pitchFamily="34" charset="0"/>
                <a:cs typeface="Arial" pitchFamily="34" charset="0"/>
              </a:rPr>
              <a:t>Assemblies from 2</a:t>
            </a:r>
            <a:r>
              <a:rPr lang="en-GB" baseline="30000" dirty="0" smtClean="0">
                <a:latin typeface="Arial" pitchFamily="34" charset="0"/>
                <a:cs typeface="Arial" pitchFamily="34" charset="0"/>
              </a:rPr>
              <a:t>nd</a:t>
            </a:r>
            <a:r>
              <a:rPr lang="en-GB" dirty="0" smtClean="0">
                <a:latin typeface="Arial" pitchFamily="34" charset="0"/>
                <a:cs typeface="Arial" pitchFamily="34" charset="0"/>
              </a:rPr>
              <a:t> generation tend to be worse in a number of ways than Sanger based-assemblies</a:t>
            </a:r>
          </a:p>
          <a:p>
            <a:pPr lvl="2">
              <a:buFontTx/>
              <a:buNone/>
            </a:pPr>
            <a:r>
              <a:rPr lang="en-GB" dirty="0" smtClean="0">
                <a:latin typeface="Arial" pitchFamily="34" charset="0"/>
                <a:cs typeface="Arial" pitchFamily="34" charset="0"/>
              </a:rPr>
              <a:t>+ Easier to generate data</a:t>
            </a:r>
          </a:p>
          <a:p>
            <a:pPr lvl="2">
              <a:buFontTx/>
              <a:buNone/>
            </a:pPr>
            <a:r>
              <a:rPr lang="en-GB" dirty="0" smtClean="0">
                <a:latin typeface="Arial" pitchFamily="34" charset="0"/>
                <a:cs typeface="Arial" pitchFamily="34" charset="0"/>
              </a:rPr>
              <a:t>+ Easier to generate lots of assemblies </a:t>
            </a:r>
          </a:p>
          <a:p>
            <a:pPr lvl="2">
              <a:buFontTx/>
              <a:buNone/>
            </a:pPr>
            <a:r>
              <a:rPr lang="en-GB" dirty="0" smtClean="0">
                <a:latin typeface="Arial" pitchFamily="34" charset="0"/>
                <a:cs typeface="Arial" pitchFamily="34" charset="0"/>
              </a:rPr>
              <a:t>- Shorter reads/higher error rates</a:t>
            </a:r>
          </a:p>
          <a:p>
            <a:pPr lvl="2">
              <a:buFontTx/>
              <a:buNone/>
            </a:pPr>
            <a:r>
              <a:rPr lang="en-GB" dirty="0" smtClean="0">
                <a:latin typeface="Arial" pitchFamily="34" charset="0"/>
                <a:cs typeface="Arial" pitchFamily="34" charset="0"/>
              </a:rPr>
              <a:t>- Man/brainpower is more thinly spread</a:t>
            </a:r>
          </a:p>
          <a:p>
            <a:pPr lvl="2">
              <a:buFontTx/>
              <a:buNone/>
            </a:pPr>
            <a:r>
              <a:rPr lang="en-GB" dirty="0" smtClean="0">
                <a:latin typeface="Arial" pitchFamily="34" charset="0"/>
                <a:cs typeface="Arial" pitchFamily="34" charset="0"/>
              </a:rPr>
              <a:t>- Harder to evaluate assemblies</a:t>
            </a:r>
          </a:p>
          <a:p>
            <a:pPr lvl="2">
              <a:buFontTx/>
              <a:buNone/>
            </a:pPr>
            <a:r>
              <a:rPr lang="en-GB" dirty="0" smtClean="0">
                <a:latin typeface="Arial" pitchFamily="34" charset="0"/>
                <a:cs typeface="Arial" pitchFamily="34" charset="0"/>
              </a:rPr>
              <a:t>- Harder to annotate and compare between samples</a:t>
            </a:r>
          </a:p>
          <a:p>
            <a:pPr lvl="2">
              <a:buFontTx/>
              <a:buNone/>
            </a:pPr>
            <a:r>
              <a:rPr lang="en-GB" dirty="0" smtClean="0">
                <a:latin typeface="Arial" pitchFamily="34" charset="0"/>
                <a:cs typeface="Arial" pitchFamily="34" charset="0"/>
              </a:rPr>
              <a:t>- Very difficult to curate and make best use of all data</a:t>
            </a:r>
          </a:p>
          <a:p>
            <a:pPr lvl="1"/>
            <a:endParaRPr lang="en-GB" dirty="0" smtClean="0"/>
          </a:p>
        </p:txBody>
      </p:sp>
      <p:pic>
        <p:nvPicPr>
          <p:cNvPr id="13316" name="Picture 10"/>
          <p:cNvPicPr>
            <a:picLocks noChangeAspect="1" noChangeArrowheads="1"/>
          </p:cNvPicPr>
          <p:nvPr/>
        </p:nvPicPr>
        <p:blipFill>
          <a:blip r:embed="rId3" cstate="print"/>
          <a:srcRect/>
          <a:stretch>
            <a:fillRect/>
          </a:stretch>
        </p:blipFill>
        <p:spPr bwMode="auto">
          <a:xfrm>
            <a:off x="0" y="5949950"/>
            <a:ext cx="9144000" cy="1244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0"/>
          <p:cNvPicPr>
            <a:picLocks noChangeAspect="1" noChangeArrowheads="1"/>
          </p:cNvPicPr>
          <p:nvPr/>
        </p:nvPicPr>
        <p:blipFill>
          <a:blip r:embed="rId2" cstate="print"/>
          <a:srcRect/>
          <a:stretch>
            <a:fillRect/>
          </a:stretch>
        </p:blipFill>
        <p:spPr bwMode="auto">
          <a:xfrm>
            <a:off x="0" y="5877272"/>
            <a:ext cx="9144000" cy="1244600"/>
          </a:xfrm>
          <a:prstGeom prst="rect">
            <a:avLst/>
          </a:prstGeom>
          <a:noFill/>
          <a:ln w="9525">
            <a:noFill/>
            <a:miter lim="800000"/>
            <a:headEnd/>
            <a:tailEnd/>
          </a:ln>
        </p:spPr>
      </p:pic>
      <p:sp>
        <p:nvSpPr>
          <p:cNvPr id="3" name="Rectangle 2"/>
          <p:cNvSpPr/>
          <p:nvPr/>
        </p:nvSpPr>
        <p:spPr>
          <a:xfrm>
            <a:off x="827584" y="2996952"/>
            <a:ext cx="5729261" cy="769441"/>
          </a:xfrm>
          <a:prstGeom prst="rect">
            <a:avLst/>
          </a:prstGeom>
        </p:spPr>
        <p:txBody>
          <a:bodyPr wrap="none">
            <a:spAutoFit/>
          </a:bodyPr>
          <a:lstStyle/>
          <a:p>
            <a:r>
              <a:rPr lang="en-US" sz="4400" b="1" dirty="0" smtClean="0">
                <a:latin typeface="Arial" charset="0"/>
              </a:rPr>
              <a:t>Types of assemblers</a:t>
            </a:r>
            <a:endParaRPr lang="en-US" sz="4400" b="1" dirty="0">
              <a:latin typeface="Arial"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en-GB" dirty="0" smtClean="0">
                <a:latin typeface="Arial" pitchFamily="34" charset="0"/>
                <a:cs typeface="Arial" pitchFamily="34" charset="0"/>
              </a:rPr>
              <a:t>Types of assemblers</a:t>
            </a:r>
          </a:p>
        </p:txBody>
      </p:sp>
      <p:sp>
        <p:nvSpPr>
          <p:cNvPr id="15363" name="Content Placeholder 2"/>
          <p:cNvSpPr>
            <a:spLocks noGrp="1"/>
          </p:cNvSpPr>
          <p:nvPr>
            <p:ph idx="1"/>
          </p:nvPr>
        </p:nvSpPr>
        <p:spPr bwMode="auto">
          <a:xfrm>
            <a:off x="251520" y="1124744"/>
            <a:ext cx="8712968" cy="1944216"/>
          </a:xfrm>
          <a:noFill/>
          <a:ln>
            <a:miter lim="800000"/>
            <a:headEnd/>
            <a:tailEnd/>
          </a:ln>
        </p:spPr>
        <p:txBody>
          <a:bodyPr vert="horz" wrap="square" lIns="91440" tIns="45720" rIns="91440" bIns="45720" numCol="1" anchor="t" anchorCtr="0" compatLnSpc="1">
            <a:prstTxWarp prst="textNoShape">
              <a:avLst/>
            </a:prstTxWarp>
          </a:bodyPr>
          <a:lstStyle/>
          <a:p>
            <a:r>
              <a:rPr lang="en-GB" sz="2000" dirty="0" smtClean="0">
                <a:latin typeface="Arial" pitchFamily="34" charset="0"/>
                <a:cs typeface="Arial" pitchFamily="34" charset="0"/>
              </a:rPr>
              <a:t>4 categories, many variations</a:t>
            </a:r>
          </a:p>
          <a:p>
            <a:r>
              <a:rPr lang="en-GB" sz="2000" dirty="0" smtClean="0">
                <a:latin typeface="Arial" pitchFamily="34" charset="0"/>
                <a:cs typeface="Arial" pitchFamily="34" charset="0"/>
              </a:rPr>
              <a:t>Each tends to have its own niche</a:t>
            </a:r>
          </a:p>
          <a:p>
            <a:r>
              <a:rPr lang="en-GB" sz="2000" dirty="0" smtClean="0">
                <a:latin typeface="Arial" pitchFamily="34" charset="0"/>
                <a:cs typeface="Arial" pitchFamily="34" charset="0"/>
              </a:rPr>
              <a:t>Memory and hardware requirements can differ substantially</a:t>
            </a:r>
          </a:p>
          <a:p>
            <a:r>
              <a:rPr lang="en-GB" sz="2000" dirty="0" smtClean="0">
                <a:latin typeface="Arial" pitchFamily="34" charset="0"/>
                <a:cs typeface="Arial" pitchFamily="34" charset="0"/>
              </a:rPr>
              <a:t>Galaxy has support either in-built or via Galaxy Tool-shed for Velvet, MIRA, </a:t>
            </a:r>
            <a:r>
              <a:rPr lang="en-GB" sz="2000" dirty="0" err="1" smtClean="0">
                <a:latin typeface="Arial" pitchFamily="34" charset="0"/>
                <a:cs typeface="Arial" pitchFamily="34" charset="0"/>
              </a:rPr>
              <a:t>AbySS</a:t>
            </a:r>
            <a:r>
              <a:rPr lang="en-GB" sz="2000" dirty="0" smtClean="0">
                <a:latin typeface="Arial" pitchFamily="34" charset="0"/>
                <a:cs typeface="Arial" pitchFamily="34" charset="0"/>
              </a:rPr>
              <a:t>, </a:t>
            </a:r>
            <a:r>
              <a:rPr lang="en-GB" sz="2000" dirty="0" err="1" smtClean="0">
                <a:latin typeface="Arial" pitchFamily="34" charset="0"/>
                <a:cs typeface="Arial" pitchFamily="34" charset="0"/>
              </a:rPr>
              <a:t>Phrap</a:t>
            </a:r>
            <a:r>
              <a:rPr lang="en-GB" sz="2000" dirty="0" smtClean="0">
                <a:latin typeface="Arial" pitchFamily="34" charset="0"/>
                <a:cs typeface="Arial" pitchFamily="34" charset="0"/>
              </a:rPr>
              <a:t> </a:t>
            </a:r>
            <a:r>
              <a:rPr lang="en-GB" sz="2000" dirty="0" err="1" smtClean="0">
                <a:latin typeface="Arial" pitchFamily="34" charset="0"/>
                <a:cs typeface="Arial" pitchFamily="34" charset="0"/>
              </a:rPr>
              <a:t>Newbler</a:t>
            </a:r>
            <a:endParaRPr lang="en-GB" sz="2000" dirty="0" smtClean="0">
              <a:latin typeface="Arial" pitchFamily="34" charset="0"/>
              <a:cs typeface="Arial" pitchFamily="34" charset="0"/>
            </a:endParaRPr>
          </a:p>
          <a:p>
            <a:r>
              <a:rPr lang="en-GB" sz="2000" b="1" dirty="0" smtClean="0">
                <a:latin typeface="Arial" pitchFamily="34" charset="0"/>
                <a:cs typeface="Arial" pitchFamily="34" charset="0"/>
              </a:rPr>
              <a:t>Typically a parameter scan is need to get the ‘best’ assembly</a:t>
            </a:r>
          </a:p>
        </p:txBody>
      </p:sp>
      <p:pic>
        <p:nvPicPr>
          <p:cNvPr id="15364" name="Picture 10"/>
          <p:cNvPicPr>
            <a:picLocks noChangeAspect="1" noChangeArrowheads="1"/>
          </p:cNvPicPr>
          <p:nvPr/>
        </p:nvPicPr>
        <p:blipFill>
          <a:blip r:embed="rId2" cstate="print"/>
          <a:srcRect/>
          <a:stretch>
            <a:fillRect/>
          </a:stretch>
        </p:blipFill>
        <p:spPr bwMode="auto">
          <a:xfrm>
            <a:off x="0" y="6021388"/>
            <a:ext cx="9144000" cy="1244600"/>
          </a:xfrm>
          <a:prstGeom prst="rect">
            <a:avLst/>
          </a:prstGeom>
          <a:noFill/>
          <a:ln w="9525">
            <a:noFill/>
            <a:miter lim="800000"/>
            <a:headEnd/>
            <a:tailEnd/>
          </a:ln>
        </p:spPr>
      </p:pic>
      <p:pic>
        <p:nvPicPr>
          <p:cNvPr id="15365" name="Picture 2" descr="http://www.plosone.org/article/fetchObject.action?uri=info%3Adoi%2F10.1371%2Fjournal.pone.0019175.t001&amp;representation=PNG_M"/>
          <p:cNvPicPr>
            <a:picLocks noChangeAspect="1" noChangeArrowheads="1"/>
          </p:cNvPicPr>
          <p:nvPr/>
        </p:nvPicPr>
        <p:blipFill>
          <a:blip r:embed="rId3" cstate="print"/>
          <a:srcRect/>
          <a:stretch>
            <a:fillRect/>
          </a:stretch>
        </p:blipFill>
        <p:spPr bwMode="auto">
          <a:xfrm>
            <a:off x="611188" y="3357562"/>
            <a:ext cx="3600772" cy="2718295"/>
          </a:xfrm>
          <a:prstGeom prst="rect">
            <a:avLst/>
          </a:prstGeom>
          <a:noFill/>
          <a:ln w="9525">
            <a:noFill/>
            <a:miter lim="800000"/>
            <a:headEnd/>
            <a:tailEnd/>
          </a:ln>
        </p:spPr>
      </p:pic>
      <p:sp>
        <p:nvSpPr>
          <p:cNvPr id="15366" name="Rectangle 5"/>
          <p:cNvSpPr>
            <a:spLocks noChangeArrowheads="1"/>
          </p:cNvSpPr>
          <p:nvPr/>
        </p:nvSpPr>
        <p:spPr bwMode="auto">
          <a:xfrm>
            <a:off x="4427538" y="3933825"/>
            <a:ext cx="4572000" cy="430213"/>
          </a:xfrm>
          <a:prstGeom prst="rect">
            <a:avLst/>
          </a:prstGeom>
          <a:noFill/>
          <a:ln w="9525">
            <a:noFill/>
            <a:miter lim="800000"/>
            <a:headEnd/>
            <a:tailEnd/>
          </a:ln>
        </p:spPr>
        <p:txBody>
          <a:bodyPr>
            <a:spAutoFit/>
          </a:bodyPr>
          <a:lstStyle/>
          <a:p>
            <a:pPr algn="r" eaLnBrk="0" hangingPunct="0"/>
            <a:r>
              <a:rPr lang="en-GB" sz="1100"/>
              <a:t>Narzisi G, Mishra B, Comparing De Novo Genome Assembly: </a:t>
            </a:r>
          </a:p>
          <a:p>
            <a:pPr algn="r" eaLnBrk="0" hangingPunct="0"/>
            <a:r>
              <a:rPr lang="en-GB" sz="1100"/>
              <a:t>The Long and Short of It. 2011  PLoS ONE 6(4): </a:t>
            </a:r>
          </a:p>
        </p:txBody>
      </p:sp>
      <p:sp>
        <p:nvSpPr>
          <p:cNvPr id="15367" name="TextBox 7"/>
          <p:cNvSpPr txBox="1">
            <a:spLocks noChangeArrowheads="1"/>
          </p:cNvSpPr>
          <p:nvPr/>
        </p:nvSpPr>
        <p:spPr bwMode="auto">
          <a:xfrm>
            <a:off x="5508625" y="4868863"/>
            <a:ext cx="3455988" cy="769937"/>
          </a:xfrm>
          <a:prstGeom prst="rect">
            <a:avLst/>
          </a:prstGeom>
          <a:noFill/>
          <a:ln w="9525">
            <a:noFill/>
            <a:miter lim="800000"/>
            <a:headEnd/>
            <a:tailEnd/>
          </a:ln>
        </p:spPr>
        <p:txBody>
          <a:bodyPr>
            <a:spAutoFit/>
          </a:bodyPr>
          <a:lstStyle/>
          <a:p>
            <a:pPr algn="r" eaLnBrk="0" hangingPunct="0"/>
            <a:r>
              <a:rPr lang="en-US" sz="1100"/>
              <a:t>De novo assembly of short sequence reads </a:t>
            </a:r>
          </a:p>
          <a:p>
            <a:pPr algn="r" eaLnBrk="0" hangingPunct="0"/>
            <a:r>
              <a:rPr lang="en-US" sz="1100"/>
              <a:t>Paszkiewicz, K. Studholme, D. </a:t>
            </a:r>
          </a:p>
          <a:p>
            <a:pPr algn="r" eaLnBrk="0" hangingPunct="0"/>
            <a:r>
              <a:rPr lang="en-US" sz="1100"/>
              <a:t>Briefings in Bioinformatics</a:t>
            </a:r>
          </a:p>
          <a:p>
            <a:pPr algn="r" eaLnBrk="0" hangingPunct="0"/>
            <a:r>
              <a:rPr lang="en-US" sz="1100"/>
              <a:t>August 2010 11(5): 457-472</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0"/>
          <p:cNvPicPr>
            <a:picLocks noChangeAspect="1" noChangeArrowheads="1"/>
          </p:cNvPicPr>
          <p:nvPr/>
        </p:nvPicPr>
        <p:blipFill>
          <a:blip r:embed="rId2" cstate="print"/>
          <a:srcRect/>
          <a:stretch>
            <a:fillRect/>
          </a:stretch>
        </p:blipFill>
        <p:spPr bwMode="auto">
          <a:xfrm>
            <a:off x="0" y="5877272"/>
            <a:ext cx="9144000" cy="1244600"/>
          </a:xfrm>
          <a:prstGeom prst="rect">
            <a:avLst/>
          </a:prstGeom>
          <a:noFill/>
          <a:ln w="9525">
            <a:noFill/>
            <a:miter lim="800000"/>
            <a:headEnd/>
            <a:tailEnd/>
          </a:ln>
        </p:spPr>
      </p:pic>
      <p:sp>
        <p:nvSpPr>
          <p:cNvPr id="3" name="Rectangle 2"/>
          <p:cNvSpPr/>
          <p:nvPr/>
        </p:nvSpPr>
        <p:spPr>
          <a:xfrm>
            <a:off x="755576" y="2852936"/>
            <a:ext cx="3161443" cy="769441"/>
          </a:xfrm>
          <a:prstGeom prst="rect">
            <a:avLst/>
          </a:prstGeom>
        </p:spPr>
        <p:txBody>
          <a:bodyPr wrap="none">
            <a:spAutoFit/>
          </a:bodyPr>
          <a:lstStyle/>
          <a:p>
            <a:r>
              <a:rPr lang="en-US" sz="4400" b="1" dirty="0" smtClean="0">
                <a:latin typeface="Arial" charset="0"/>
              </a:rPr>
              <a:t>Annotation</a:t>
            </a:r>
            <a:endParaRPr lang="en-US" sz="4400" b="1" dirty="0">
              <a:latin typeface="Arial"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31750"/>
            <a:ext cx="9144000" cy="6750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1116013" y="260350"/>
            <a:ext cx="6840537" cy="1143000"/>
          </a:xfrm>
          <a:prstGeom prst="rect">
            <a:avLst/>
          </a:prstGeom>
          <a:noFill/>
          <a:ln w="9525">
            <a:noFill/>
            <a:miter lim="800000"/>
            <a:headEnd/>
            <a:tailEnd/>
          </a:ln>
        </p:spPr>
        <p:txBody>
          <a:bodyPr/>
          <a:lstStyle/>
          <a:p>
            <a:pPr algn="ctr"/>
            <a:r>
              <a:rPr lang="en-GB" sz="4400" dirty="0">
                <a:latin typeface="Arial" charset="0"/>
              </a:rPr>
              <a:t>Annotation</a:t>
            </a:r>
            <a:endParaRPr lang="en-US" sz="4400" b="1" dirty="0">
              <a:latin typeface="Arial" charset="0"/>
            </a:endParaRPr>
          </a:p>
        </p:txBody>
      </p:sp>
      <p:pic>
        <p:nvPicPr>
          <p:cNvPr id="16387" name="Picture 10"/>
          <p:cNvPicPr>
            <a:picLocks noChangeAspect="1" noChangeArrowheads="1"/>
          </p:cNvPicPr>
          <p:nvPr/>
        </p:nvPicPr>
        <p:blipFill>
          <a:blip r:embed="rId2" cstate="print"/>
          <a:srcRect/>
          <a:stretch>
            <a:fillRect/>
          </a:stretch>
        </p:blipFill>
        <p:spPr bwMode="auto">
          <a:xfrm>
            <a:off x="0" y="5877272"/>
            <a:ext cx="9144000" cy="1244600"/>
          </a:xfrm>
          <a:prstGeom prst="rect">
            <a:avLst/>
          </a:prstGeom>
          <a:noFill/>
          <a:ln w="9525">
            <a:noFill/>
            <a:miter lim="800000"/>
            <a:headEnd/>
            <a:tailEnd/>
          </a:ln>
        </p:spPr>
      </p:pic>
      <p:sp>
        <p:nvSpPr>
          <p:cNvPr id="16388" name="TextBox 3"/>
          <p:cNvSpPr txBox="1">
            <a:spLocks noChangeArrowheads="1"/>
          </p:cNvSpPr>
          <p:nvPr/>
        </p:nvSpPr>
        <p:spPr bwMode="auto">
          <a:xfrm>
            <a:off x="467544" y="548680"/>
            <a:ext cx="7848600" cy="4154984"/>
          </a:xfrm>
          <a:prstGeom prst="rect">
            <a:avLst/>
          </a:prstGeom>
          <a:noFill/>
          <a:ln w="9525">
            <a:noFill/>
            <a:miter lim="800000"/>
            <a:headEnd/>
            <a:tailEnd/>
          </a:ln>
        </p:spPr>
        <p:txBody>
          <a:bodyPr>
            <a:spAutoFit/>
          </a:bodyPr>
          <a:lstStyle/>
          <a:p>
            <a:pPr eaLnBrk="0" hangingPunct="0"/>
            <a:endParaRPr lang="en-GB" dirty="0"/>
          </a:p>
          <a:p>
            <a:pPr eaLnBrk="0" hangingPunct="0"/>
            <a:r>
              <a:rPr lang="en-GB" dirty="0"/>
              <a:t>	</a:t>
            </a:r>
            <a:endParaRPr lang="en-GB" dirty="0" smtClean="0"/>
          </a:p>
          <a:p>
            <a:pPr eaLnBrk="0" hangingPunct="0"/>
            <a:r>
              <a:rPr lang="en-GB" dirty="0" smtClean="0">
                <a:latin typeface="Arial" pitchFamily="34" charset="0"/>
                <a:cs typeface="Arial" pitchFamily="34" charset="0"/>
              </a:rPr>
              <a:t>Identification </a:t>
            </a:r>
            <a:r>
              <a:rPr lang="en-GB" dirty="0">
                <a:latin typeface="Arial" pitchFamily="34" charset="0"/>
                <a:cs typeface="Arial" pitchFamily="34" charset="0"/>
              </a:rPr>
              <a:t>of </a:t>
            </a:r>
          </a:p>
          <a:p>
            <a:pPr eaLnBrk="0" hangingPunct="0"/>
            <a:r>
              <a:rPr lang="en-GB" dirty="0">
                <a:latin typeface="Arial" pitchFamily="34" charset="0"/>
                <a:cs typeface="Arial" pitchFamily="34" charset="0"/>
              </a:rPr>
              <a:t>			   genes</a:t>
            </a:r>
          </a:p>
          <a:p>
            <a:pPr eaLnBrk="0" hangingPunct="0"/>
            <a:r>
              <a:rPr lang="en-GB" dirty="0">
                <a:latin typeface="Arial" pitchFamily="34" charset="0"/>
                <a:cs typeface="Arial" pitchFamily="34" charset="0"/>
              </a:rPr>
              <a:t>			   </a:t>
            </a:r>
            <a:r>
              <a:rPr lang="en-GB" dirty="0" err="1">
                <a:latin typeface="Arial" pitchFamily="34" charset="0"/>
                <a:cs typeface="Arial" pitchFamily="34" charset="0"/>
              </a:rPr>
              <a:t>exons</a:t>
            </a:r>
            <a:endParaRPr lang="en-GB" dirty="0">
              <a:latin typeface="Arial" pitchFamily="34" charset="0"/>
              <a:cs typeface="Arial" pitchFamily="34" charset="0"/>
            </a:endParaRPr>
          </a:p>
          <a:p>
            <a:pPr eaLnBrk="0" hangingPunct="0"/>
            <a:r>
              <a:rPr lang="en-GB" dirty="0">
                <a:latin typeface="Arial" pitchFamily="34" charset="0"/>
                <a:cs typeface="Arial" pitchFamily="34" charset="0"/>
              </a:rPr>
              <a:t>			   promoters</a:t>
            </a:r>
          </a:p>
          <a:p>
            <a:pPr eaLnBrk="0" hangingPunct="0"/>
            <a:r>
              <a:rPr lang="en-GB" dirty="0">
                <a:latin typeface="Arial" pitchFamily="34" charset="0"/>
                <a:cs typeface="Arial" pitchFamily="34" charset="0"/>
              </a:rPr>
              <a:t>			   signal peptides</a:t>
            </a:r>
          </a:p>
          <a:p>
            <a:pPr eaLnBrk="0" hangingPunct="0"/>
            <a:r>
              <a:rPr lang="en-GB" dirty="0">
                <a:latin typeface="Arial" pitchFamily="34" charset="0"/>
                <a:cs typeface="Arial" pitchFamily="34" charset="0"/>
              </a:rPr>
              <a:t>			   regulatory regions</a:t>
            </a:r>
          </a:p>
          <a:p>
            <a:pPr eaLnBrk="0" hangingPunct="0"/>
            <a:r>
              <a:rPr lang="en-GB" dirty="0">
                <a:latin typeface="Arial" pitchFamily="34" charset="0"/>
                <a:cs typeface="Arial" pitchFamily="34" charset="0"/>
              </a:rPr>
              <a:t>			   alleles</a:t>
            </a:r>
          </a:p>
          <a:p>
            <a:pPr eaLnBrk="0" hangingPunct="0"/>
            <a:r>
              <a:rPr lang="en-GB" dirty="0">
                <a:latin typeface="Arial" pitchFamily="34" charset="0"/>
                <a:cs typeface="Arial" pitchFamily="34" charset="0"/>
              </a:rPr>
              <a:t>			   non-coding RNAs</a:t>
            </a:r>
          </a:p>
          <a:p>
            <a:pPr eaLnBrk="0" hangingPunct="0"/>
            <a:r>
              <a:rPr lang="en-GB" dirty="0">
                <a:latin typeface="Arial" pitchFamily="34" charset="0"/>
                <a:cs typeface="Arial" pitchFamily="34" charset="0"/>
              </a:rPr>
              <a:t>			   </a:t>
            </a:r>
            <a:r>
              <a:rPr lang="en-GB" dirty="0" smtClean="0">
                <a:latin typeface="Arial" pitchFamily="34" charset="0"/>
                <a:cs typeface="Arial" pitchFamily="34" charset="0"/>
              </a:rPr>
              <a:t>repeats...</a:t>
            </a:r>
            <a:endParaRPr lang="en-GB" dirty="0">
              <a:latin typeface="Arial" pitchFamily="34" charset="0"/>
              <a:cs typeface="Arial" pitchFamily="34" charset="0"/>
            </a:endParaRPr>
          </a:p>
        </p:txBody>
      </p:sp>
      <p:sp>
        <p:nvSpPr>
          <p:cNvPr id="5" name="TextBox 4"/>
          <p:cNvSpPr txBox="1">
            <a:spLocks noChangeArrowheads="1"/>
          </p:cNvSpPr>
          <p:nvPr/>
        </p:nvSpPr>
        <p:spPr bwMode="auto">
          <a:xfrm>
            <a:off x="684213" y="4653136"/>
            <a:ext cx="8459787" cy="1938992"/>
          </a:xfrm>
          <a:prstGeom prst="rect">
            <a:avLst/>
          </a:prstGeom>
          <a:noFill/>
          <a:ln w="9525">
            <a:noFill/>
            <a:miter lim="800000"/>
            <a:headEnd/>
            <a:tailEnd/>
          </a:ln>
        </p:spPr>
        <p:txBody>
          <a:bodyPr wrap="square">
            <a:spAutoFit/>
          </a:bodyPr>
          <a:lstStyle/>
          <a:p>
            <a:pPr eaLnBrk="0" hangingPunct="0"/>
            <a:r>
              <a:rPr lang="en-GB" dirty="0">
                <a:latin typeface="Arial" pitchFamily="34" charset="0"/>
                <a:cs typeface="Arial" pitchFamily="34" charset="0"/>
              </a:rPr>
              <a:t>2 broad categories of annotation methodology:</a:t>
            </a:r>
          </a:p>
          <a:p>
            <a:pPr eaLnBrk="0" hangingPunct="0"/>
            <a:r>
              <a:rPr lang="en-GB" dirty="0">
                <a:latin typeface="Arial" pitchFamily="34" charset="0"/>
                <a:cs typeface="Arial" pitchFamily="34" charset="0"/>
              </a:rPr>
              <a:t>	Sequence homology-based (e.g. Blast)</a:t>
            </a:r>
          </a:p>
          <a:p>
            <a:pPr eaLnBrk="0" hangingPunct="0"/>
            <a:r>
              <a:rPr lang="en-GB" dirty="0">
                <a:latin typeface="Arial" pitchFamily="34" charset="0"/>
                <a:cs typeface="Arial" pitchFamily="34" charset="0"/>
              </a:rPr>
              <a:t>	Profile/HMM-based	(e.g. PFAM, TMHMM, SignalP)</a:t>
            </a:r>
          </a:p>
          <a:p>
            <a:pPr eaLnBrk="0" hangingPunct="0"/>
            <a:endParaRPr lang="en-GB" dirty="0">
              <a:latin typeface="Arial" pitchFamily="34" charset="0"/>
              <a:cs typeface="Arial" pitchFamily="34" charset="0"/>
            </a:endParaRPr>
          </a:p>
          <a:p>
            <a:pPr eaLnBrk="0" hangingPunct="0"/>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1116013" y="260350"/>
            <a:ext cx="6840537" cy="1143000"/>
          </a:xfrm>
          <a:prstGeom prst="rect">
            <a:avLst/>
          </a:prstGeom>
          <a:noFill/>
          <a:ln w="9525">
            <a:noFill/>
            <a:miter lim="800000"/>
            <a:headEnd/>
            <a:tailEnd/>
          </a:ln>
        </p:spPr>
        <p:txBody>
          <a:bodyPr/>
          <a:lstStyle/>
          <a:p>
            <a:pPr algn="ctr"/>
            <a:r>
              <a:rPr lang="en-GB" sz="4400">
                <a:latin typeface="Arial" charset="0"/>
              </a:rPr>
              <a:t>Annotation</a:t>
            </a:r>
            <a:endParaRPr lang="en-US" sz="4400" b="1">
              <a:latin typeface="Arial" charset="0"/>
            </a:endParaRPr>
          </a:p>
        </p:txBody>
      </p:sp>
      <p:pic>
        <p:nvPicPr>
          <p:cNvPr id="17411" name="Picture 10"/>
          <p:cNvPicPr>
            <a:picLocks noChangeAspect="1" noChangeArrowheads="1"/>
          </p:cNvPicPr>
          <p:nvPr/>
        </p:nvPicPr>
        <p:blipFill>
          <a:blip r:embed="rId2" cstate="print"/>
          <a:srcRect/>
          <a:stretch>
            <a:fillRect/>
          </a:stretch>
        </p:blipFill>
        <p:spPr bwMode="auto">
          <a:xfrm>
            <a:off x="0" y="5877272"/>
            <a:ext cx="9144000" cy="1244600"/>
          </a:xfrm>
          <a:prstGeom prst="rect">
            <a:avLst/>
          </a:prstGeom>
          <a:noFill/>
          <a:ln w="9525">
            <a:noFill/>
            <a:miter lim="800000"/>
            <a:headEnd/>
            <a:tailEnd/>
          </a:ln>
        </p:spPr>
      </p:pic>
      <p:sp>
        <p:nvSpPr>
          <p:cNvPr id="17412" name="TextBox 3"/>
          <p:cNvSpPr txBox="1">
            <a:spLocks noChangeArrowheads="1"/>
          </p:cNvSpPr>
          <p:nvPr/>
        </p:nvSpPr>
        <p:spPr bwMode="auto">
          <a:xfrm>
            <a:off x="755576" y="2060848"/>
            <a:ext cx="7848600" cy="3477875"/>
          </a:xfrm>
          <a:prstGeom prst="rect">
            <a:avLst/>
          </a:prstGeom>
          <a:noFill/>
          <a:ln w="9525">
            <a:noFill/>
            <a:miter lim="800000"/>
            <a:headEnd/>
            <a:tailEnd/>
          </a:ln>
        </p:spPr>
        <p:txBody>
          <a:bodyPr>
            <a:spAutoFit/>
          </a:bodyPr>
          <a:lstStyle/>
          <a:p>
            <a:pPr algn="ctr" eaLnBrk="0" hangingPunct="0"/>
            <a:r>
              <a:rPr lang="en-GB" sz="2800" dirty="0">
                <a:latin typeface="Arial" pitchFamily="34" charset="0"/>
                <a:cs typeface="Arial" pitchFamily="34" charset="0"/>
              </a:rPr>
              <a:t>To do this effectively it is often necessary to gather additional data:</a:t>
            </a:r>
          </a:p>
          <a:p>
            <a:pPr algn="ctr" eaLnBrk="0" hangingPunct="0"/>
            <a:endParaRPr lang="en-GB" sz="2800" dirty="0">
              <a:latin typeface="Arial" pitchFamily="34" charset="0"/>
              <a:cs typeface="Arial" pitchFamily="34" charset="0"/>
            </a:endParaRPr>
          </a:p>
          <a:p>
            <a:pPr algn="ctr" eaLnBrk="0" hangingPunct="0"/>
            <a:r>
              <a:rPr lang="en-GB" sz="2800" dirty="0">
                <a:latin typeface="Arial" pitchFamily="34" charset="0"/>
                <a:cs typeface="Arial" pitchFamily="34" charset="0"/>
              </a:rPr>
              <a:t>e.g. </a:t>
            </a:r>
          </a:p>
          <a:p>
            <a:pPr algn="ctr" eaLnBrk="0" hangingPunct="0"/>
            <a:endParaRPr lang="en-GB" sz="2800" dirty="0">
              <a:latin typeface="Arial" pitchFamily="34" charset="0"/>
              <a:cs typeface="Arial" pitchFamily="34" charset="0"/>
            </a:endParaRPr>
          </a:p>
          <a:p>
            <a:pPr algn="ctr" eaLnBrk="0" hangingPunct="0"/>
            <a:r>
              <a:rPr lang="en-GB" sz="2800" dirty="0" err="1">
                <a:latin typeface="Arial" pitchFamily="34" charset="0"/>
                <a:cs typeface="Arial" pitchFamily="34" charset="0"/>
              </a:rPr>
              <a:t>ChIP-Seq</a:t>
            </a:r>
            <a:endParaRPr lang="en-GB" sz="2800" dirty="0">
              <a:latin typeface="Arial" pitchFamily="34" charset="0"/>
              <a:cs typeface="Arial" pitchFamily="34" charset="0"/>
            </a:endParaRPr>
          </a:p>
          <a:p>
            <a:pPr algn="ctr" eaLnBrk="0" hangingPunct="0"/>
            <a:r>
              <a:rPr lang="en-GB" sz="2800" dirty="0">
                <a:latin typeface="Arial" pitchFamily="34" charset="0"/>
                <a:cs typeface="Arial" pitchFamily="34" charset="0"/>
              </a:rPr>
              <a:t>RNA-</a:t>
            </a:r>
            <a:r>
              <a:rPr lang="en-GB" sz="2800" dirty="0" err="1">
                <a:latin typeface="Arial" pitchFamily="34" charset="0"/>
                <a:cs typeface="Arial" pitchFamily="34" charset="0"/>
              </a:rPr>
              <a:t>seq</a:t>
            </a:r>
            <a:endParaRPr lang="en-GB" sz="2800" dirty="0">
              <a:latin typeface="Arial" pitchFamily="34" charset="0"/>
              <a:cs typeface="Arial" pitchFamily="34" charset="0"/>
            </a:endParaRPr>
          </a:p>
          <a:p>
            <a:pPr algn="ctr" eaLnBrk="0" hangingPunct="0"/>
            <a:endParaRPr lang="en-GB"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0"/>
          <p:cNvPicPr>
            <a:picLocks noChangeAspect="1" noChangeArrowheads="1"/>
          </p:cNvPicPr>
          <p:nvPr/>
        </p:nvPicPr>
        <p:blipFill>
          <a:blip r:embed="rId3" cstate="print"/>
          <a:srcRect/>
          <a:stretch>
            <a:fillRect/>
          </a:stretch>
        </p:blipFill>
        <p:spPr bwMode="auto">
          <a:xfrm>
            <a:off x="0" y="5877272"/>
            <a:ext cx="9144000" cy="1244600"/>
          </a:xfrm>
          <a:prstGeom prst="rect">
            <a:avLst/>
          </a:prstGeom>
          <a:noFill/>
          <a:ln w="9525">
            <a:noFill/>
            <a:miter lim="800000"/>
            <a:headEnd/>
            <a:tailEnd/>
          </a:ln>
        </p:spPr>
      </p:pic>
      <p:sp>
        <p:nvSpPr>
          <p:cNvPr id="18435" name="Rectangle 2"/>
          <p:cNvSpPr>
            <a:spLocks noChangeArrowheads="1"/>
          </p:cNvSpPr>
          <p:nvPr/>
        </p:nvSpPr>
        <p:spPr bwMode="auto">
          <a:xfrm>
            <a:off x="1116013" y="260350"/>
            <a:ext cx="6840537" cy="1143000"/>
          </a:xfrm>
          <a:prstGeom prst="rect">
            <a:avLst/>
          </a:prstGeom>
          <a:noFill/>
          <a:ln w="9525">
            <a:noFill/>
            <a:miter lim="800000"/>
            <a:headEnd/>
            <a:tailEnd/>
          </a:ln>
        </p:spPr>
        <p:txBody>
          <a:bodyPr/>
          <a:lstStyle/>
          <a:p>
            <a:pPr algn="ctr"/>
            <a:r>
              <a:rPr lang="en-GB" sz="4400">
                <a:latin typeface="Arial" charset="0"/>
              </a:rPr>
              <a:t>Annotation</a:t>
            </a:r>
            <a:endParaRPr lang="en-US" sz="4400" b="1">
              <a:latin typeface="Arial" charset="0"/>
            </a:endParaRPr>
          </a:p>
        </p:txBody>
      </p:sp>
      <p:sp>
        <p:nvSpPr>
          <p:cNvPr id="18436" name="TextBox 3"/>
          <p:cNvSpPr txBox="1">
            <a:spLocks noChangeArrowheads="1"/>
          </p:cNvSpPr>
          <p:nvPr/>
        </p:nvSpPr>
        <p:spPr bwMode="auto">
          <a:xfrm>
            <a:off x="755650" y="1628775"/>
            <a:ext cx="7848600" cy="1200150"/>
          </a:xfrm>
          <a:prstGeom prst="rect">
            <a:avLst/>
          </a:prstGeom>
          <a:noFill/>
          <a:ln w="9525">
            <a:noFill/>
            <a:miter lim="800000"/>
            <a:headEnd/>
            <a:tailEnd/>
          </a:ln>
        </p:spPr>
        <p:txBody>
          <a:bodyPr>
            <a:spAutoFit/>
          </a:bodyPr>
          <a:lstStyle/>
          <a:p>
            <a:pPr eaLnBrk="0" hangingPunct="0"/>
            <a:r>
              <a:rPr lang="en-GB" dirty="0" err="1">
                <a:latin typeface="Arial" pitchFamily="34" charset="0"/>
                <a:cs typeface="Arial" pitchFamily="34" charset="0"/>
              </a:rPr>
              <a:t>Exon</a:t>
            </a:r>
            <a:r>
              <a:rPr lang="en-GB" dirty="0">
                <a:latin typeface="Arial" pitchFamily="34" charset="0"/>
                <a:cs typeface="Arial" pitchFamily="34" charset="0"/>
              </a:rPr>
              <a:t> structure </a:t>
            </a:r>
          </a:p>
          <a:p>
            <a:pPr eaLnBrk="0" hangingPunct="0"/>
            <a:r>
              <a:rPr lang="en-GB" dirty="0">
                <a:latin typeface="Arial" pitchFamily="34" charset="0"/>
                <a:cs typeface="Arial" pitchFamily="34" charset="0"/>
              </a:rPr>
              <a:t>Transcription start sites</a:t>
            </a:r>
          </a:p>
          <a:p>
            <a:pPr algn="ctr" eaLnBrk="0" hangingPunct="0"/>
            <a:endParaRPr lang="en-GB" dirty="0"/>
          </a:p>
        </p:txBody>
      </p:sp>
      <p:pic>
        <p:nvPicPr>
          <p:cNvPr id="18437" name="Picture 2"/>
          <p:cNvPicPr>
            <a:picLocks noChangeAspect="1" noChangeArrowheads="1"/>
          </p:cNvPicPr>
          <p:nvPr/>
        </p:nvPicPr>
        <p:blipFill>
          <a:blip r:embed="rId4" cstate="print"/>
          <a:srcRect/>
          <a:stretch>
            <a:fillRect/>
          </a:stretch>
        </p:blipFill>
        <p:spPr bwMode="auto">
          <a:xfrm>
            <a:off x="3419475" y="2565400"/>
            <a:ext cx="2257425" cy="3294063"/>
          </a:xfrm>
          <a:prstGeom prst="rect">
            <a:avLst/>
          </a:prstGeom>
          <a:noFill/>
          <a:ln w="9525">
            <a:noFill/>
            <a:miter lim="800000"/>
            <a:headEnd/>
            <a:tailEnd/>
          </a:ln>
        </p:spPr>
      </p:pic>
      <p:sp>
        <p:nvSpPr>
          <p:cNvPr id="6" name="TextBox 5"/>
          <p:cNvSpPr txBox="1"/>
          <p:nvPr/>
        </p:nvSpPr>
        <p:spPr>
          <a:xfrm>
            <a:off x="5508104" y="2565400"/>
            <a:ext cx="3456385" cy="400110"/>
          </a:xfrm>
          <a:prstGeom prst="rect">
            <a:avLst/>
          </a:prstGeom>
          <a:noFill/>
        </p:spPr>
        <p:txBody>
          <a:bodyPr wrap="square">
            <a:spAutoFit/>
          </a:bodyPr>
          <a:lstStyle/>
          <a:p>
            <a:pPr algn="r" eaLnBrk="0" hangingPunct="0">
              <a:defRPr/>
            </a:pPr>
            <a:r>
              <a:rPr lang="en-GB" sz="2000" dirty="0">
                <a:solidFill>
                  <a:schemeClr val="accent2">
                    <a:lumMod val="75000"/>
                  </a:schemeClr>
                </a:solidFill>
                <a:latin typeface="Arial" pitchFamily="34" charset="0"/>
                <a:cs typeface="Arial" pitchFamily="34" charset="0"/>
              </a:rPr>
              <a:t>Annotated gene structure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0"/>
          <p:cNvPicPr>
            <a:picLocks noChangeAspect="1" noChangeArrowheads="1"/>
          </p:cNvPicPr>
          <p:nvPr/>
        </p:nvPicPr>
        <p:blipFill>
          <a:blip r:embed="rId2" cstate="print"/>
          <a:srcRect/>
          <a:stretch>
            <a:fillRect/>
          </a:stretch>
        </p:blipFill>
        <p:spPr bwMode="auto">
          <a:xfrm>
            <a:off x="0" y="5877272"/>
            <a:ext cx="9144000" cy="1244600"/>
          </a:xfrm>
          <a:prstGeom prst="rect">
            <a:avLst/>
          </a:prstGeom>
          <a:noFill/>
          <a:ln w="9525">
            <a:noFill/>
            <a:miter lim="800000"/>
            <a:headEnd/>
            <a:tailEnd/>
          </a:ln>
        </p:spPr>
      </p:pic>
      <p:sp>
        <p:nvSpPr>
          <p:cNvPr id="3" name="Rectangle 2"/>
          <p:cNvSpPr/>
          <p:nvPr/>
        </p:nvSpPr>
        <p:spPr>
          <a:xfrm>
            <a:off x="827584" y="2996952"/>
            <a:ext cx="6817764" cy="769441"/>
          </a:xfrm>
          <a:prstGeom prst="rect">
            <a:avLst/>
          </a:prstGeom>
        </p:spPr>
        <p:txBody>
          <a:bodyPr wrap="none">
            <a:spAutoFit/>
          </a:bodyPr>
          <a:lstStyle/>
          <a:p>
            <a:r>
              <a:rPr lang="en-US" sz="4400" b="1" dirty="0" smtClean="0">
                <a:latin typeface="Arial" charset="0"/>
              </a:rPr>
              <a:t>A toy example in Galaxy </a:t>
            </a:r>
            <a:endParaRPr lang="en-US" sz="4400" b="1" dirty="0">
              <a:latin typeface="Arial"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0"/>
          <p:cNvPicPr>
            <a:picLocks noChangeAspect="1" noChangeArrowheads="1"/>
          </p:cNvPicPr>
          <p:nvPr/>
        </p:nvPicPr>
        <p:blipFill>
          <a:blip r:embed="rId2" cstate="print"/>
          <a:srcRect/>
          <a:stretch>
            <a:fillRect/>
          </a:stretch>
        </p:blipFill>
        <p:spPr bwMode="auto">
          <a:xfrm>
            <a:off x="0" y="5877272"/>
            <a:ext cx="9144000" cy="1244600"/>
          </a:xfrm>
          <a:prstGeom prst="rect">
            <a:avLst/>
          </a:prstGeom>
          <a:noFill/>
          <a:ln w="9525">
            <a:noFill/>
            <a:miter lim="800000"/>
            <a:headEnd/>
            <a:tailEnd/>
          </a:ln>
        </p:spPr>
      </p:pic>
      <p:sp>
        <p:nvSpPr>
          <p:cNvPr id="21507" name="Rectangle 2"/>
          <p:cNvSpPr>
            <a:spLocks noChangeArrowheads="1"/>
          </p:cNvSpPr>
          <p:nvPr/>
        </p:nvSpPr>
        <p:spPr bwMode="auto">
          <a:xfrm>
            <a:off x="684213" y="260350"/>
            <a:ext cx="7416800" cy="1143000"/>
          </a:xfrm>
          <a:prstGeom prst="rect">
            <a:avLst/>
          </a:prstGeom>
          <a:noFill/>
          <a:ln w="9525">
            <a:noFill/>
            <a:miter lim="800000"/>
            <a:headEnd/>
            <a:tailEnd/>
          </a:ln>
        </p:spPr>
        <p:txBody>
          <a:bodyPr/>
          <a:lstStyle/>
          <a:p>
            <a:pPr algn="ctr"/>
            <a:r>
              <a:rPr lang="en-US" sz="4400" dirty="0" err="1">
                <a:latin typeface="Arial" charset="0"/>
              </a:rPr>
              <a:t>Denovo</a:t>
            </a:r>
            <a:r>
              <a:rPr lang="en-US" sz="4400" dirty="0">
                <a:latin typeface="Arial" charset="0"/>
              </a:rPr>
              <a:t> sequencing project</a:t>
            </a:r>
          </a:p>
        </p:txBody>
      </p:sp>
      <p:pic>
        <p:nvPicPr>
          <p:cNvPr id="21508" name="Picture 2"/>
          <p:cNvPicPr>
            <a:picLocks noChangeAspect="1" noChangeArrowheads="1"/>
          </p:cNvPicPr>
          <p:nvPr/>
        </p:nvPicPr>
        <p:blipFill>
          <a:blip r:embed="rId3" cstate="print"/>
          <a:srcRect/>
          <a:stretch>
            <a:fillRect/>
          </a:stretch>
        </p:blipFill>
        <p:spPr bwMode="auto">
          <a:xfrm>
            <a:off x="5076825" y="1700213"/>
            <a:ext cx="3806825" cy="4129087"/>
          </a:xfrm>
          <a:prstGeom prst="rect">
            <a:avLst/>
          </a:prstGeom>
          <a:noFill/>
          <a:ln w="9525">
            <a:noFill/>
            <a:miter lim="800000"/>
            <a:headEnd/>
            <a:tailEnd/>
          </a:ln>
        </p:spPr>
      </p:pic>
      <p:sp>
        <p:nvSpPr>
          <p:cNvPr id="21509" name="TextBox 4"/>
          <p:cNvSpPr txBox="1">
            <a:spLocks noChangeArrowheads="1"/>
          </p:cNvSpPr>
          <p:nvPr/>
        </p:nvSpPr>
        <p:spPr bwMode="auto">
          <a:xfrm>
            <a:off x="395536" y="1772816"/>
            <a:ext cx="4248150" cy="2677656"/>
          </a:xfrm>
          <a:prstGeom prst="rect">
            <a:avLst/>
          </a:prstGeom>
          <a:noFill/>
          <a:ln w="9525">
            <a:noFill/>
            <a:miter lim="800000"/>
            <a:headEnd/>
            <a:tailEnd/>
          </a:ln>
        </p:spPr>
        <p:txBody>
          <a:bodyPr>
            <a:spAutoFit/>
          </a:bodyPr>
          <a:lstStyle/>
          <a:p>
            <a:pPr eaLnBrk="0" hangingPunct="0"/>
            <a:r>
              <a:rPr lang="en-GB" dirty="0">
                <a:latin typeface="Arial" pitchFamily="34" charset="0"/>
                <a:cs typeface="Arial" pitchFamily="34" charset="0"/>
              </a:rPr>
              <a:t>A new </a:t>
            </a:r>
            <a:r>
              <a:rPr lang="en-GB" dirty="0" smtClean="0">
                <a:latin typeface="Arial" pitchFamily="34" charset="0"/>
                <a:cs typeface="Arial" pitchFamily="34" charset="0"/>
              </a:rPr>
              <a:t>beta-</a:t>
            </a:r>
            <a:r>
              <a:rPr lang="en-GB" dirty="0" err="1" smtClean="0">
                <a:latin typeface="Arial" pitchFamily="34" charset="0"/>
                <a:cs typeface="Arial" pitchFamily="34" charset="0"/>
              </a:rPr>
              <a:t>proteobacterium</a:t>
            </a:r>
            <a:r>
              <a:rPr lang="en-GB" dirty="0" smtClean="0">
                <a:latin typeface="Arial" pitchFamily="34" charset="0"/>
                <a:cs typeface="Arial" pitchFamily="34" charset="0"/>
              </a:rPr>
              <a:t> which </a:t>
            </a:r>
            <a:r>
              <a:rPr lang="en-GB" dirty="0">
                <a:latin typeface="Arial" pitchFamily="34" charset="0"/>
                <a:cs typeface="Arial" pitchFamily="34" charset="0"/>
              </a:rPr>
              <a:t>secretes elemental metal </a:t>
            </a:r>
          </a:p>
          <a:p>
            <a:pPr eaLnBrk="0" hangingPunct="0"/>
            <a:endParaRPr lang="en-GB" dirty="0">
              <a:latin typeface="Arial" pitchFamily="34" charset="0"/>
              <a:cs typeface="Arial" pitchFamily="34" charset="0"/>
            </a:endParaRPr>
          </a:p>
          <a:p>
            <a:pPr eaLnBrk="0" hangingPunct="0"/>
            <a:r>
              <a:rPr lang="en-GB" dirty="0">
                <a:latin typeface="Arial" pitchFamily="34" charset="0"/>
                <a:cs typeface="Arial" pitchFamily="34" charset="0"/>
              </a:rPr>
              <a:t>60% GC content</a:t>
            </a:r>
          </a:p>
          <a:p>
            <a:pPr eaLnBrk="0" hangingPunct="0"/>
            <a:endParaRPr lang="en-GB" dirty="0">
              <a:latin typeface="Arial" pitchFamily="34" charset="0"/>
              <a:cs typeface="Arial" pitchFamily="34" charset="0"/>
            </a:endParaRPr>
          </a:p>
          <a:p>
            <a:pPr eaLnBrk="0" hangingPunct="0"/>
            <a:r>
              <a:rPr lang="en-GB" dirty="0">
                <a:latin typeface="Arial" pitchFamily="34" charset="0"/>
                <a:cs typeface="Arial" pitchFamily="34" charset="0"/>
              </a:rPr>
              <a:t>Approximately 8 Mb genome</a:t>
            </a:r>
          </a:p>
        </p:txBody>
      </p:sp>
      <p:sp>
        <p:nvSpPr>
          <p:cNvPr id="6" name="TextBox 5"/>
          <p:cNvSpPr txBox="1">
            <a:spLocks noChangeArrowheads="1"/>
          </p:cNvSpPr>
          <p:nvPr/>
        </p:nvSpPr>
        <p:spPr bwMode="auto">
          <a:xfrm>
            <a:off x="395288" y="4508500"/>
            <a:ext cx="4248150" cy="831850"/>
          </a:xfrm>
          <a:prstGeom prst="rect">
            <a:avLst/>
          </a:prstGeom>
          <a:noFill/>
          <a:ln w="9525">
            <a:noFill/>
            <a:miter lim="800000"/>
            <a:headEnd/>
            <a:tailEnd/>
          </a:ln>
        </p:spPr>
        <p:txBody>
          <a:bodyPr>
            <a:spAutoFit/>
          </a:bodyPr>
          <a:lstStyle/>
          <a:p>
            <a:pPr eaLnBrk="0" hangingPunct="0"/>
            <a:r>
              <a:rPr lang="en-GB" b="1" dirty="0">
                <a:latin typeface="Arial" pitchFamily="34" charset="0"/>
                <a:cs typeface="Arial" pitchFamily="34" charset="0"/>
              </a:rPr>
              <a:t>Aim: </a:t>
            </a:r>
            <a:r>
              <a:rPr lang="en-GB" dirty="0">
                <a:latin typeface="Arial" pitchFamily="34" charset="0"/>
                <a:cs typeface="Arial" pitchFamily="34" charset="0"/>
              </a:rPr>
              <a:t>Which genes(s) are responsible for translocation? </a:t>
            </a:r>
          </a:p>
        </p:txBody>
      </p:sp>
      <p:sp>
        <p:nvSpPr>
          <p:cNvPr id="7" name="TextBox 6"/>
          <p:cNvSpPr txBox="1">
            <a:spLocks noChangeArrowheads="1"/>
          </p:cNvSpPr>
          <p:nvPr/>
        </p:nvSpPr>
        <p:spPr bwMode="auto">
          <a:xfrm>
            <a:off x="107504" y="4365104"/>
            <a:ext cx="5040560" cy="1200329"/>
          </a:xfrm>
          <a:prstGeom prst="rect">
            <a:avLst/>
          </a:prstGeom>
          <a:noFill/>
          <a:ln w="9525">
            <a:noFill/>
            <a:miter lim="800000"/>
            <a:headEnd/>
            <a:tailEnd/>
          </a:ln>
        </p:spPr>
        <p:txBody>
          <a:bodyPr wrap="square">
            <a:spAutoFit/>
          </a:bodyPr>
          <a:lstStyle/>
          <a:p>
            <a:pPr eaLnBrk="0" hangingPunct="0"/>
            <a:r>
              <a:rPr lang="en-GB" b="1" dirty="0">
                <a:latin typeface="Arial" pitchFamily="34" charset="0"/>
                <a:cs typeface="Arial" pitchFamily="34" charset="0"/>
              </a:rPr>
              <a:t>Method:</a:t>
            </a:r>
            <a:r>
              <a:rPr lang="en-GB" dirty="0">
                <a:latin typeface="Arial" pitchFamily="34" charset="0"/>
                <a:cs typeface="Arial" pitchFamily="34" charset="0"/>
              </a:rPr>
              <a:t> </a:t>
            </a:r>
            <a:r>
              <a:rPr lang="en-GB" dirty="0" smtClean="0">
                <a:latin typeface="Arial" pitchFamily="34" charset="0"/>
                <a:cs typeface="Arial" pitchFamily="34" charset="0"/>
              </a:rPr>
              <a:t>1 lane </a:t>
            </a:r>
            <a:r>
              <a:rPr lang="en-GB" dirty="0">
                <a:latin typeface="Arial" pitchFamily="34" charset="0"/>
                <a:cs typeface="Arial" pitchFamily="34" charset="0"/>
              </a:rPr>
              <a:t>Illumina </a:t>
            </a:r>
            <a:r>
              <a:rPr lang="en-GB" dirty="0" smtClean="0">
                <a:latin typeface="Arial" pitchFamily="34" charset="0"/>
                <a:cs typeface="Arial" pitchFamily="34" charset="0"/>
              </a:rPr>
              <a:t> 	 	 	    sequencing</a:t>
            </a:r>
            <a:endParaRPr lang="en-GB" dirty="0">
              <a:latin typeface="Arial" pitchFamily="34" charset="0"/>
              <a:cs typeface="Arial" pitchFamily="34" charset="0"/>
            </a:endParaRPr>
          </a:p>
          <a:p>
            <a:pPr eaLnBrk="0" hangingPunct="0"/>
            <a:r>
              <a:rPr lang="en-GB" dirty="0">
                <a:latin typeface="Arial" pitchFamily="34" charset="0"/>
                <a:cs typeface="Arial" pitchFamily="34" charset="0"/>
              </a:rPr>
              <a:t>            </a:t>
            </a:r>
            <a:r>
              <a:rPr lang="en-GB" dirty="0" smtClean="0">
                <a:latin typeface="Arial" pitchFamily="34" charset="0"/>
                <a:cs typeface="Arial" pitchFamily="34" charset="0"/>
              </a:rPr>
              <a:t>   Mass </a:t>
            </a:r>
            <a:r>
              <a:rPr lang="en-GB" dirty="0">
                <a:latin typeface="Arial" pitchFamily="34" charset="0"/>
                <a:cs typeface="Arial" pitchFamily="34" charset="0"/>
              </a:rPr>
              <a:t>spectrometry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6"/>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dissolv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0"/>
          <p:cNvPicPr>
            <a:picLocks noChangeAspect="1" noChangeArrowheads="1"/>
          </p:cNvPicPr>
          <p:nvPr/>
        </p:nvPicPr>
        <p:blipFill>
          <a:blip r:embed="rId2" cstate="print"/>
          <a:srcRect/>
          <a:stretch>
            <a:fillRect/>
          </a:stretch>
        </p:blipFill>
        <p:spPr bwMode="auto">
          <a:xfrm>
            <a:off x="0" y="5877272"/>
            <a:ext cx="9144000" cy="1244600"/>
          </a:xfrm>
          <a:prstGeom prst="rect">
            <a:avLst/>
          </a:prstGeom>
          <a:noFill/>
          <a:ln w="9525">
            <a:noFill/>
            <a:miter lim="800000"/>
            <a:headEnd/>
            <a:tailEnd/>
          </a:ln>
        </p:spPr>
      </p:pic>
      <p:sp>
        <p:nvSpPr>
          <p:cNvPr id="3" name="Rectangle 2"/>
          <p:cNvSpPr/>
          <p:nvPr/>
        </p:nvSpPr>
        <p:spPr>
          <a:xfrm>
            <a:off x="3059832" y="476672"/>
            <a:ext cx="2382383" cy="769441"/>
          </a:xfrm>
          <a:prstGeom prst="rect">
            <a:avLst/>
          </a:prstGeom>
        </p:spPr>
        <p:txBody>
          <a:bodyPr wrap="none">
            <a:spAutoFit/>
          </a:bodyPr>
          <a:lstStyle/>
          <a:p>
            <a:r>
              <a:rPr lang="en-US" sz="4400" b="1" dirty="0" smtClean="0">
                <a:latin typeface="Arial" charset="0"/>
              </a:rPr>
              <a:t>Process</a:t>
            </a:r>
            <a:endParaRPr lang="en-US" sz="4400" b="1" dirty="0">
              <a:latin typeface="Arial" charset="0"/>
            </a:endParaRPr>
          </a:p>
        </p:txBody>
      </p:sp>
      <p:sp>
        <p:nvSpPr>
          <p:cNvPr id="4" name="TextBox 3"/>
          <p:cNvSpPr txBox="1"/>
          <p:nvPr/>
        </p:nvSpPr>
        <p:spPr>
          <a:xfrm>
            <a:off x="755576" y="1484784"/>
            <a:ext cx="7992888" cy="4154984"/>
          </a:xfrm>
          <a:prstGeom prst="rect">
            <a:avLst/>
          </a:prstGeom>
          <a:noFill/>
        </p:spPr>
        <p:txBody>
          <a:bodyPr wrap="square" rtlCol="0">
            <a:spAutoFit/>
          </a:bodyPr>
          <a:lstStyle/>
          <a:p>
            <a:pPr marL="457200" indent="-457200">
              <a:buAutoNum type="arabicPeriod"/>
            </a:pPr>
            <a:r>
              <a:rPr lang="en-GB" dirty="0" smtClean="0"/>
              <a:t>Uploading files from Illumina sequencing</a:t>
            </a:r>
          </a:p>
          <a:p>
            <a:pPr marL="457200" indent="-457200">
              <a:buAutoNum type="arabicPeriod"/>
            </a:pPr>
            <a:endParaRPr lang="en-GB" dirty="0" smtClean="0"/>
          </a:p>
          <a:p>
            <a:pPr marL="457200" indent="-457200">
              <a:buAutoNum type="arabicPeriod"/>
            </a:pPr>
            <a:r>
              <a:rPr lang="en-GB" dirty="0" smtClean="0"/>
              <a:t>Filtering reads</a:t>
            </a:r>
          </a:p>
          <a:p>
            <a:pPr marL="457200" indent="-457200">
              <a:buAutoNum type="arabicPeriod"/>
            </a:pPr>
            <a:endParaRPr lang="en-GB" dirty="0" smtClean="0"/>
          </a:p>
          <a:p>
            <a:pPr marL="457200" indent="-457200">
              <a:buAutoNum type="arabicPeriod"/>
            </a:pPr>
            <a:r>
              <a:rPr lang="en-GB" dirty="0" smtClean="0"/>
              <a:t>De-novo assembly</a:t>
            </a:r>
          </a:p>
          <a:p>
            <a:pPr marL="457200" indent="-457200">
              <a:buAutoNum type="arabicPeriod"/>
            </a:pPr>
            <a:endParaRPr lang="en-GB" dirty="0" smtClean="0"/>
          </a:p>
          <a:p>
            <a:pPr marL="457200" indent="-457200">
              <a:buAutoNum type="arabicPeriod"/>
            </a:pPr>
            <a:r>
              <a:rPr lang="en-GB" dirty="0" smtClean="0"/>
              <a:t>Annotation</a:t>
            </a:r>
          </a:p>
          <a:p>
            <a:pPr marL="457200" indent="-457200">
              <a:buAutoNum type="arabicPeriod"/>
            </a:pPr>
            <a:endParaRPr lang="en-GB" dirty="0" smtClean="0"/>
          </a:p>
          <a:p>
            <a:pPr marL="457200" indent="-457200">
              <a:buAutoNum type="arabicPeriod"/>
            </a:pPr>
            <a:r>
              <a:rPr lang="en-GB" dirty="0" smtClean="0"/>
              <a:t>Locating secretion protein using mass-spectrometry information</a:t>
            </a:r>
          </a:p>
          <a:p>
            <a:pPr marL="457200" indent="-457200">
              <a:buAutoNum type="arabicPeriod"/>
            </a:pPr>
            <a:endParaRPr lang="en-GB"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971550" y="2636838"/>
            <a:ext cx="7416800" cy="1143000"/>
          </a:xfrm>
          <a:prstGeom prst="rect">
            <a:avLst/>
          </a:prstGeom>
          <a:noFill/>
          <a:ln w="9525">
            <a:noFill/>
            <a:miter lim="800000"/>
            <a:headEnd/>
            <a:tailEnd/>
          </a:ln>
        </p:spPr>
        <p:txBody>
          <a:bodyPr/>
          <a:lstStyle/>
          <a:p>
            <a:r>
              <a:rPr lang="en-US" sz="4400" b="1" dirty="0">
                <a:latin typeface="Arial" charset="0"/>
              </a:rPr>
              <a:t>1. Uploading files</a:t>
            </a:r>
          </a:p>
        </p:txBody>
      </p:sp>
      <p:pic>
        <p:nvPicPr>
          <p:cNvPr id="22531" name="Picture 10"/>
          <p:cNvPicPr>
            <a:picLocks noChangeAspect="1" noChangeArrowheads="1"/>
          </p:cNvPicPr>
          <p:nvPr/>
        </p:nvPicPr>
        <p:blipFill>
          <a:blip r:embed="rId2" cstate="print"/>
          <a:srcRect/>
          <a:stretch>
            <a:fillRect/>
          </a:stretch>
        </p:blipFill>
        <p:spPr bwMode="auto">
          <a:xfrm>
            <a:off x="0" y="5877272"/>
            <a:ext cx="9144000" cy="1244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ChangeArrowheads="1"/>
          </p:cNvSpPr>
          <p:nvPr/>
        </p:nvSpPr>
        <p:spPr bwMode="auto">
          <a:xfrm>
            <a:off x="827088" y="333375"/>
            <a:ext cx="7416800" cy="1143000"/>
          </a:xfrm>
          <a:prstGeom prst="rect">
            <a:avLst/>
          </a:prstGeom>
          <a:noFill/>
          <a:ln w="9525">
            <a:noFill/>
            <a:miter lim="800000"/>
            <a:headEnd/>
            <a:tailEnd/>
          </a:ln>
        </p:spPr>
        <p:txBody>
          <a:bodyPr/>
          <a:lstStyle/>
          <a:p>
            <a:pPr algn="ctr"/>
            <a:r>
              <a:rPr lang="en-US" sz="4400" b="1" dirty="0">
                <a:latin typeface="Arial" charset="0"/>
              </a:rPr>
              <a:t>2</a:t>
            </a:r>
            <a:r>
              <a:rPr lang="en-US" sz="4400" b="1" baseline="30000" dirty="0">
                <a:latin typeface="Arial" charset="0"/>
              </a:rPr>
              <a:t>nd</a:t>
            </a:r>
            <a:r>
              <a:rPr lang="en-US" sz="4400" b="1" dirty="0">
                <a:latin typeface="Arial" charset="0"/>
              </a:rPr>
              <a:t> generation sequencing output formats</a:t>
            </a:r>
          </a:p>
        </p:txBody>
      </p:sp>
      <p:pic>
        <p:nvPicPr>
          <p:cNvPr id="23555" name="Picture 10"/>
          <p:cNvPicPr>
            <a:picLocks noChangeAspect="1" noChangeArrowheads="1"/>
          </p:cNvPicPr>
          <p:nvPr/>
        </p:nvPicPr>
        <p:blipFill>
          <a:blip r:embed="rId2" cstate="print"/>
          <a:srcRect/>
          <a:stretch>
            <a:fillRect/>
          </a:stretch>
        </p:blipFill>
        <p:spPr bwMode="auto">
          <a:xfrm>
            <a:off x="0" y="5877272"/>
            <a:ext cx="9144000" cy="1244600"/>
          </a:xfrm>
          <a:prstGeom prst="rect">
            <a:avLst/>
          </a:prstGeom>
          <a:noFill/>
          <a:ln w="9525">
            <a:noFill/>
            <a:miter lim="800000"/>
            <a:headEnd/>
            <a:tailEnd/>
          </a:ln>
        </p:spPr>
      </p:pic>
      <p:pic>
        <p:nvPicPr>
          <p:cNvPr id="23556" name="Picture 2" descr="http://www.exeter.ac.uk/media/universityofexeter/webteam/shared/righthandimages218px/research/sequencer.jpg"/>
          <p:cNvPicPr>
            <a:picLocks noChangeAspect="1" noChangeArrowheads="1"/>
          </p:cNvPicPr>
          <p:nvPr/>
        </p:nvPicPr>
        <p:blipFill>
          <a:blip r:embed="rId3" cstate="print"/>
          <a:srcRect/>
          <a:stretch>
            <a:fillRect/>
          </a:stretch>
        </p:blipFill>
        <p:spPr bwMode="auto">
          <a:xfrm>
            <a:off x="684213" y="2060575"/>
            <a:ext cx="2076450" cy="1428750"/>
          </a:xfrm>
          <a:prstGeom prst="rect">
            <a:avLst/>
          </a:prstGeom>
          <a:noFill/>
          <a:ln w="9525">
            <a:noFill/>
            <a:miter lim="800000"/>
            <a:headEnd/>
            <a:tailEnd/>
          </a:ln>
        </p:spPr>
      </p:pic>
      <p:pic>
        <p:nvPicPr>
          <p:cNvPr id="23557" name="Picture 2" descr="The Genome Sequencer FLX System"/>
          <p:cNvPicPr>
            <a:picLocks noChangeAspect="1" noChangeArrowheads="1"/>
          </p:cNvPicPr>
          <p:nvPr/>
        </p:nvPicPr>
        <p:blipFill>
          <a:blip r:embed="rId4" cstate="print"/>
          <a:srcRect/>
          <a:stretch>
            <a:fillRect/>
          </a:stretch>
        </p:blipFill>
        <p:spPr bwMode="auto">
          <a:xfrm>
            <a:off x="5435600" y="2060575"/>
            <a:ext cx="1214438" cy="1289050"/>
          </a:xfrm>
          <a:prstGeom prst="rect">
            <a:avLst/>
          </a:prstGeom>
          <a:noFill/>
          <a:ln w="9525">
            <a:noFill/>
            <a:miter lim="800000"/>
            <a:headEnd/>
            <a:tailEnd/>
          </a:ln>
        </p:spPr>
      </p:pic>
      <p:pic>
        <p:nvPicPr>
          <p:cNvPr id="23558" name="Picture 4" descr="https://products.appliedbiosystems.com/ab/en/US/htdocs/productMgr/images/SOLiD_small.jpg"/>
          <p:cNvPicPr>
            <a:picLocks noChangeAspect="1" noChangeArrowheads="1"/>
          </p:cNvPicPr>
          <p:nvPr/>
        </p:nvPicPr>
        <p:blipFill>
          <a:blip r:embed="rId5" cstate="print"/>
          <a:srcRect/>
          <a:stretch>
            <a:fillRect/>
          </a:stretch>
        </p:blipFill>
        <p:spPr bwMode="auto">
          <a:xfrm>
            <a:off x="2916238" y="2060575"/>
            <a:ext cx="2179637" cy="1401763"/>
          </a:xfrm>
          <a:prstGeom prst="rect">
            <a:avLst/>
          </a:prstGeom>
          <a:noFill/>
          <a:ln w="9525">
            <a:noFill/>
            <a:miter lim="800000"/>
            <a:headEnd/>
            <a:tailEnd/>
          </a:ln>
        </p:spPr>
      </p:pic>
      <p:pic>
        <p:nvPicPr>
          <p:cNvPr id="23559" name="Picture 5" descr="http://www.iontorrent.com/lib/images/products/pgm_images.jpg"/>
          <p:cNvPicPr>
            <a:picLocks noChangeAspect="1" noChangeArrowheads="1"/>
          </p:cNvPicPr>
          <p:nvPr/>
        </p:nvPicPr>
        <p:blipFill>
          <a:blip r:embed="rId6" cstate="print"/>
          <a:srcRect/>
          <a:stretch>
            <a:fillRect/>
          </a:stretch>
        </p:blipFill>
        <p:spPr bwMode="auto">
          <a:xfrm>
            <a:off x="7019925" y="2205038"/>
            <a:ext cx="1703388" cy="1008062"/>
          </a:xfrm>
          <a:prstGeom prst="rect">
            <a:avLst/>
          </a:prstGeom>
          <a:noFill/>
          <a:ln w="9525">
            <a:noFill/>
            <a:miter lim="800000"/>
            <a:headEnd/>
            <a:tailEnd/>
          </a:ln>
        </p:spPr>
      </p:pic>
      <p:cxnSp>
        <p:nvCxnSpPr>
          <p:cNvPr id="9" name="Straight Arrow Connector 8"/>
          <p:cNvCxnSpPr>
            <a:cxnSpLocks noChangeShapeType="1"/>
          </p:cNvCxnSpPr>
          <p:nvPr/>
        </p:nvCxnSpPr>
        <p:spPr bwMode="auto">
          <a:xfrm rot="5400000">
            <a:off x="1261269" y="4364831"/>
            <a:ext cx="863600" cy="1588"/>
          </a:xfrm>
          <a:prstGeom prst="straightConnector1">
            <a:avLst/>
          </a:prstGeom>
          <a:noFill/>
          <a:ln w="9525" algn="ctr">
            <a:solidFill>
              <a:schemeClr val="tx1"/>
            </a:solidFill>
            <a:round/>
            <a:headEnd/>
            <a:tailEnd type="arrow" w="med" len="med"/>
          </a:ln>
        </p:spPr>
      </p:cxnSp>
      <p:sp>
        <p:nvSpPr>
          <p:cNvPr id="10" name="TextBox 9"/>
          <p:cNvSpPr txBox="1">
            <a:spLocks noChangeArrowheads="1"/>
          </p:cNvSpPr>
          <p:nvPr/>
        </p:nvSpPr>
        <p:spPr bwMode="auto">
          <a:xfrm>
            <a:off x="323850" y="4868863"/>
            <a:ext cx="2628900" cy="338137"/>
          </a:xfrm>
          <a:prstGeom prst="rect">
            <a:avLst/>
          </a:prstGeom>
          <a:noFill/>
          <a:ln w="9525">
            <a:noFill/>
            <a:miter lim="800000"/>
            <a:headEnd/>
            <a:tailEnd/>
          </a:ln>
        </p:spPr>
        <p:txBody>
          <a:bodyPr>
            <a:spAutoFit/>
          </a:bodyPr>
          <a:lstStyle/>
          <a:p>
            <a:pPr algn="r" eaLnBrk="0" hangingPunct="0"/>
            <a:r>
              <a:rPr lang="en-GB" sz="1600"/>
              <a:t>FASTQ (various flavours) </a:t>
            </a:r>
          </a:p>
        </p:txBody>
      </p:sp>
      <p:cxnSp>
        <p:nvCxnSpPr>
          <p:cNvPr id="12" name="Straight Arrow Connector 11"/>
          <p:cNvCxnSpPr>
            <a:cxnSpLocks noChangeShapeType="1"/>
          </p:cNvCxnSpPr>
          <p:nvPr/>
        </p:nvCxnSpPr>
        <p:spPr bwMode="auto">
          <a:xfrm rot="5400000">
            <a:off x="3421063" y="4292600"/>
            <a:ext cx="1008062" cy="1588"/>
          </a:xfrm>
          <a:prstGeom prst="straightConnector1">
            <a:avLst/>
          </a:prstGeom>
          <a:noFill/>
          <a:ln w="9525" algn="ctr">
            <a:solidFill>
              <a:schemeClr val="tx1"/>
            </a:solidFill>
            <a:round/>
            <a:headEnd/>
            <a:tailEnd type="arrow" w="med" len="med"/>
          </a:ln>
        </p:spPr>
      </p:cxnSp>
      <p:sp>
        <p:nvSpPr>
          <p:cNvPr id="13" name="TextBox 12"/>
          <p:cNvSpPr txBox="1">
            <a:spLocks noChangeArrowheads="1"/>
          </p:cNvSpPr>
          <p:nvPr/>
        </p:nvSpPr>
        <p:spPr bwMode="auto">
          <a:xfrm>
            <a:off x="2700338" y="4868863"/>
            <a:ext cx="2195512" cy="338137"/>
          </a:xfrm>
          <a:prstGeom prst="rect">
            <a:avLst/>
          </a:prstGeom>
          <a:noFill/>
          <a:ln w="9525">
            <a:noFill/>
            <a:miter lim="800000"/>
            <a:headEnd/>
            <a:tailEnd/>
          </a:ln>
        </p:spPr>
        <p:txBody>
          <a:bodyPr>
            <a:spAutoFit/>
          </a:bodyPr>
          <a:lstStyle/>
          <a:p>
            <a:pPr algn="r" eaLnBrk="0" hangingPunct="0"/>
            <a:r>
              <a:rPr lang="en-GB" sz="1600"/>
              <a:t>Colourspace FASTA  </a:t>
            </a:r>
          </a:p>
        </p:txBody>
      </p:sp>
      <p:sp>
        <p:nvSpPr>
          <p:cNvPr id="23564" name="TextBox 13"/>
          <p:cNvSpPr txBox="1">
            <a:spLocks noChangeArrowheads="1"/>
          </p:cNvSpPr>
          <p:nvPr/>
        </p:nvSpPr>
        <p:spPr bwMode="auto">
          <a:xfrm>
            <a:off x="395288" y="3500438"/>
            <a:ext cx="2628900" cy="339725"/>
          </a:xfrm>
          <a:prstGeom prst="rect">
            <a:avLst/>
          </a:prstGeom>
          <a:noFill/>
          <a:ln w="9525">
            <a:noFill/>
            <a:miter lim="800000"/>
            <a:headEnd/>
            <a:tailEnd/>
          </a:ln>
        </p:spPr>
        <p:txBody>
          <a:bodyPr>
            <a:spAutoFit/>
          </a:bodyPr>
          <a:lstStyle/>
          <a:p>
            <a:pPr algn="ctr" eaLnBrk="0" hangingPunct="0"/>
            <a:r>
              <a:rPr lang="en-GB" sz="1600" dirty="0" err="1"/>
              <a:t>Illumina</a:t>
            </a:r>
            <a:endParaRPr lang="en-GB" sz="1600" dirty="0"/>
          </a:p>
        </p:txBody>
      </p:sp>
      <p:sp>
        <p:nvSpPr>
          <p:cNvPr id="23565" name="TextBox 14"/>
          <p:cNvSpPr txBox="1">
            <a:spLocks noChangeArrowheads="1"/>
          </p:cNvSpPr>
          <p:nvPr/>
        </p:nvSpPr>
        <p:spPr bwMode="auto">
          <a:xfrm>
            <a:off x="2700338" y="3500438"/>
            <a:ext cx="2628900" cy="339725"/>
          </a:xfrm>
          <a:prstGeom prst="rect">
            <a:avLst/>
          </a:prstGeom>
          <a:noFill/>
          <a:ln w="9525">
            <a:noFill/>
            <a:miter lim="800000"/>
            <a:headEnd/>
            <a:tailEnd/>
          </a:ln>
        </p:spPr>
        <p:txBody>
          <a:bodyPr>
            <a:spAutoFit/>
          </a:bodyPr>
          <a:lstStyle/>
          <a:p>
            <a:pPr algn="ctr" eaLnBrk="0" hangingPunct="0"/>
            <a:r>
              <a:rPr lang="en-GB" sz="1600"/>
              <a:t>SoLID/ABI-Life</a:t>
            </a:r>
          </a:p>
        </p:txBody>
      </p:sp>
      <p:sp>
        <p:nvSpPr>
          <p:cNvPr id="23566" name="TextBox 15"/>
          <p:cNvSpPr txBox="1">
            <a:spLocks noChangeArrowheads="1"/>
          </p:cNvSpPr>
          <p:nvPr/>
        </p:nvSpPr>
        <p:spPr bwMode="auto">
          <a:xfrm>
            <a:off x="4643438" y="3429000"/>
            <a:ext cx="2628900" cy="338138"/>
          </a:xfrm>
          <a:prstGeom prst="rect">
            <a:avLst/>
          </a:prstGeom>
          <a:noFill/>
          <a:ln w="9525">
            <a:noFill/>
            <a:miter lim="800000"/>
            <a:headEnd/>
            <a:tailEnd/>
          </a:ln>
        </p:spPr>
        <p:txBody>
          <a:bodyPr>
            <a:spAutoFit/>
          </a:bodyPr>
          <a:lstStyle/>
          <a:p>
            <a:pPr algn="ctr" eaLnBrk="0" hangingPunct="0"/>
            <a:r>
              <a:rPr lang="en-GB" sz="1600"/>
              <a:t>Roche 454</a:t>
            </a:r>
          </a:p>
        </p:txBody>
      </p:sp>
      <p:cxnSp>
        <p:nvCxnSpPr>
          <p:cNvPr id="17" name="Straight Arrow Connector 16"/>
          <p:cNvCxnSpPr>
            <a:cxnSpLocks noChangeShapeType="1"/>
          </p:cNvCxnSpPr>
          <p:nvPr/>
        </p:nvCxnSpPr>
        <p:spPr bwMode="auto">
          <a:xfrm rot="5400000">
            <a:off x="5437188" y="4292600"/>
            <a:ext cx="1008062" cy="1588"/>
          </a:xfrm>
          <a:prstGeom prst="straightConnector1">
            <a:avLst/>
          </a:prstGeom>
          <a:noFill/>
          <a:ln w="9525" algn="ctr">
            <a:solidFill>
              <a:schemeClr val="tx1"/>
            </a:solidFill>
            <a:round/>
            <a:headEnd/>
            <a:tailEnd type="arrow" w="med" len="med"/>
          </a:ln>
        </p:spPr>
      </p:cxnSp>
      <p:sp>
        <p:nvSpPr>
          <p:cNvPr id="18" name="TextBox 17"/>
          <p:cNvSpPr txBox="1">
            <a:spLocks noChangeArrowheads="1"/>
          </p:cNvSpPr>
          <p:nvPr/>
        </p:nvSpPr>
        <p:spPr bwMode="auto">
          <a:xfrm>
            <a:off x="4859338" y="4868863"/>
            <a:ext cx="2197100" cy="338137"/>
          </a:xfrm>
          <a:prstGeom prst="rect">
            <a:avLst/>
          </a:prstGeom>
          <a:noFill/>
          <a:ln w="9525">
            <a:noFill/>
            <a:miter lim="800000"/>
            <a:headEnd/>
            <a:tailEnd/>
          </a:ln>
        </p:spPr>
        <p:txBody>
          <a:bodyPr>
            <a:spAutoFit/>
          </a:bodyPr>
          <a:lstStyle/>
          <a:p>
            <a:pPr algn="ctr" eaLnBrk="0" hangingPunct="0"/>
            <a:r>
              <a:rPr lang="en-GB" sz="1600"/>
              <a:t>SFF </a:t>
            </a:r>
          </a:p>
        </p:txBody>
      </p:sp>
      <p:cxnSp>
        <p:nvCxnSpPr>
          <p:cNvPr id="19" name="Straight Arrow Connector 18"/>
          <p:cNvCxnSpPr>
            <a:cxnSpLocks noChangeShapeType="1"/>
          </p:cNvCxnSpPr>
          <p:nvPr/>
        </p:nvCxnSpPr>
        <p:spPr bwMode="auto">
          <a:xfrm rot="5400000">
            <a:off x="7237413" y="4292600"/>
            <a:ext cx="1008062" cy="1588"/>
          </a:xfrm>
          <a:prstGeom prst="straightConnector1">
            <a:avLst/>
          </a:prstGeom>
          <a:noFill/>
          <a:ln w="9525" algn="ctr">
            <a:solidFill>
              <a:schemeClr val="tx1"/>
            </a:solidFill>
            <a:round/>
            <a:headEnd/>
            <a:tailEnd type="arrow" w="med" len="med"/>
          </a:ln>
        </p:spPr>
      </p:cxnSp>
      <p:sp>
        <p:nvSpPr>
          <p:cNvPr id="20" name="TextBox 19"/>
          <p:cNvSpPr txBox="1">
            <a:spLocks noChangeArrowheads="1"/>
          </p:cNvSpPr>
          <p:nvPr/>
        </p:nvSpPr>
        <p:spPr bwMode="auto">
          <a:xfrm>
            <a:off x="7019925" y="4868863"/>
            <a:ext cx="1620838" cy="338137"/>
          </a:xfrm>
          <a:prstGeom prst="rect">
            <a:avLst/>
          </a:prstGeom>
          <a:noFill/>
          <a:ln w="9525">
            <a:noFill/>
            <a:miter lim="800000"/>
            <a:headEnd/>
            <a:tailEnd/>
          </a:ln>
        </p:spPr>
        <p:txBody>
          <a:bodyPr>
            <a:spAutoFit/>
          </a:bodyPr>
          <a:lstStyle/>
          <a:p>
            <a:pPr algn="r" eaLnBrk="0" hangingPunct="0"/>
            <a:r>
              <a:rPr lang="en-GB" sz="1600"/>
              <a:t>SFF or FASTQ</a:t>
            </a:r>
          </a:p>
        </p:txBody>
      </p:sp>
      <p:sp>
        <p:nvSpPr>
          <p:cNvPr id="23571" name="TextBox 20"/>
          <p:cNvSpPr txBox="1">
            <a:spLocks noChangeArrowheads="1"/>
          </p:cNvSpPr>
          <p:nvPr/>
        </p:nvSpPr>
        <p:spPr bwMode="auto">
          <a:xfrm>
            <a:off x="6515100" y="3429000"/>
            <a:ext cx="2628900" cy="338138"/>
          </a:xfrm>
          <a:prstGeom prst="rect">
            <a:avLst/>
          </a:prstGeom>
          <a:noFill/>
          <a:ln w="9525">
            <a:noFill/>
            <a:miter lim="800000"/>
            <a:headEnd/>
            <a:tailEnd/>
          </a:ln>
        </p:spPr>
        <p:txBody>
          <a:bodyPr>
            <a:spAutoFit/>
          </a:bodyPr>
          <a:lstStyle/>
          <a:p>
            <a:pPr algn="ctr" eaLnBrk="0" hangingPunct="0"/>
            <a:r>
              <a:rPr lang="en-GB" sz="1600"/>
              <a:t>Ion Torrent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20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2000"/>
                                        <p:tgtEl>
                                          <p:spTgt spid="13"/>
                                        </p:tgtEl>
                                      </p:cBhvr>
                                    </p:animEffect>
                                  </p:childTnLst>
                                </p:cTn>
                              </p:par>
                              <p:par>
                                <p:cTn id="14" presetID="10" presetClass="entr" presetSubtype="0"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2000"/>
                                        <p:tgtEl>
                                          <p:spTgt spid="12"/>
                                        </p:tgtEl>
                                      </p:cBhvr>
                                    </p:animEffect>
                                  </p:childTnLst>
                                </p:cTn>
                              </p:par>
                              <p:par>
                                <p:cTn id="17" presetID="10"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2000"/>
                                        <p:tgtEl>
                                          <p:spTgt spid="1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2000"/>
                                        <p:tgtEl>
                                          <p:spTgt spid="18"/>
                                        </p:tgtEl>
                                      </p:cBhvr>
                                    </p:animEffect>
                                  </p:childTnLst>
                                </p:cTn>
                              </p:par>
                              <p:par>
                                <p:cTn id="23" presetID="10" presetClass="entr" presetSubtype="0" fill="hold" nodeType="with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2000"/>
                                        <p:tgtEl>
                                          <p:spTgt spid="19"/>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P spid="18" grpId="0"/>
      <p:bldP spid="2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3"/>
          <p:cNvPicPr>
            <a:picLocks noChangeAspect="1" noChangeArrowheads="1"/>
          </p:cNvPicPr>
          <p:nvPr/>
        </p:nvPicPr>
        <p:blipFill>
          <a:blip r:embed="rId3" cstate="print"/>
          <a:srcRect/>
          <a:stretch>
            <a:fillRect/>
          </a:stretch>
        </p:blipFill>
        <p:spPr bwMode="auto">
          <a:xfrm>
            <a:off x="251520" y="1052736"/>
            <a:ext cx="8532813" cy="3913187"/>
          </a:xfrm>
          <a:prstGeom prst="rect">
            <a:avLst/>
          </a:prstGeom>
          <a:noFill/>
          <a:ln w="9525">
            <a:noFill/>
            <a:miter lim="800000"/>
            <a:headEnd/>
            <a:tailEnd/>
          </a:ln>
        </p:spPr>
      </p:pic>
      <p:pic>
        <p:nvPicPr>
          <p:cNvPr id="24579" name="Picture 10"/>
          <p:cNvPicPr>
            <a:picLocks noChangeAspect="1" noChangeArrowheads="1"/>
          </p:cNvPicPr>
          <p:nvPr/>
        </p:nvPicPr>
        <p:blipFill>
          <a:blip r:embed="rId4" cstate="print"/>
          <a:srcRect/>
          <a:stretch>
            <a:fillRect/>
          </a:stretch>
        </p:blipFill>
        <p:spPr bwMode="auto">
          <a:xfrm>
            <a:off x="0" y="5877272"/>
            <a:ext cx="9144000" cy="1244600"/>
          </a:xfrm>
          <a:prstGeom prst="rect">
            <a:avLst/>
          </a:prstGeom>
          <a:noFill/>
          <a:ln w="9525">
            <a:noFill/>
            <a:miter lim="800000"/>
            <a:headEnd/>
            <a:tailEnd/>
          </a:ln>
        </p:spPr>
      </p:pic>
      <p:sp>
        <p:nvSpPr>
          <p:cNvPr id="24580" name="Rectangle 4"/>
          <p:cNvSpPr>
            <a:spLocks noChangeArrowheads="1"/>
          </p:cNvSpPr>
          <p:nvPr/>
        </p:nvSpPr>
        <p:spPr bwMode="auto">
          <a:xfrm>
            <a:off x="684213" y="260350"/>
            <a:ext cx="7416800" cy="1143000"/>
          </a:xfrm>
          <a:prstGeom prst="rect">
            <a:avLst/>
          </a:prstGeom>
          <a:noFill/>
          <a:ln w="9525">
            <a:noFill/>
            <a:miter lim="800000"/>
            <a:headEnd/>
            <a:tailEnd/>
          </a:ln>
        </p:spPr>
        <p:txBody>
          <a:bodyPr/>
          <a:lstStyle/>
          <a:p>
            <a:pPr algn="ctr"/>
            <a:r>
              <a:rPr lang="en-US" sz="4400" b="1" dirty="0">
                <a:latin typeface="Arial" charset="0"/>
              </a:rPr>
              <a:t>Uploading FASTQ files</a:t>
            </a:r>
          </a:p>
        </p:txBody>
      </p:sp>
      <p:sp>
        <p:nvSpPr>
          <p:cNvPr id="5" name="TextBox 4"/>
          <p:cNvSpPr txBox="1"/>
          <p:nvPr/>
        </p:nvSpPr>
        <p:spPr>
          <a:xfrm>
            <a:off x="755576" y="5229200"/>
            <a:ext cx="7632848" cy="461665"/>
          </a:xfrm>
          <a:prstGeom prst="rect">
            <a:avLst/>
          </a:prstGeom>
          <a:noFill/>
        </p:spPr>
        <p:txBody>
          <a:bodyPr wrap="square" rtlCol="0">
            <a:spAutoFit/>
          </a:bodyPr>
          <a:lstStyle/>
          <a:p>
            <a:pPr algn="ctr"/>
            <a:r>
              <a:rPr lang="en-GB" dirty="0" smtClean="0">
                <a:latin typeface="Arial" pitchFamily="34" charset="0"/>
                <a:cs typeface="Arial" pitchFamily="34" charset="0"/>
              </a:rPr>
              <a:t>Or via Galaxy LIMS</a:t>
            </a:r>
            <a:endParaRPr lang="en-GB" dirty="0">
              <a:latin typeface="Arial" pitchFamily="34" charset="0"/>
              <a:cs typeface="Arial" pitchFamily="34" charset="0"/>
            </a:endParaRPr>
          </a:p>
        </p:txBody>
      </p:sp>
      <p:sp>
        <p:nvSpPr>
          <p:cNvPr id="6" name="TextBox 5"/>
          <p:cNvSpPr txBox="1"/>
          <p:nvPr/>
        </p:nvSpPr>
        <p:spPr>
          <a:xfrm>
            <a:off x="755576" y="5229200"/>
            <a:ext cx="7632848" cy="461665"/>
          </a:xfrm>
          <a:prstGeom prst="rect">
            <a:avLst/>
          </a:prstGeom>
          <a:noFill/>
        </p:spPr>
        <p:txBody>
          <a:bodyPr wrap="square" rtlCol="0">
            <a:spAutoFit/>
          </a:bodyPr>
          <a:lstStyle/>
          <a:p>
            <a:pPr algn="ctr"/>
            <a:r>
              <a:rPr lang="en-GB" dirty="0" smtClean="0">
                <a:latin typeface="Arial" pitchFamily="34" charset="0"/>
                <a:cs typeface="Arial" pitchFamily="34" charset="0"/>
              </a:rPr>
              <a:t>Or (maybe) direct from SRA/ENA</a:t>
            </a:r>
            <a:endParaRPr lang="en-GB" dirty="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5"/>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0"/>
          <p:cNvPicPr>
            <a:picLocks noChangeAspect="1" noChangeArrowheads="1"/>
          </p:cNvPicPr>
          <p:nvPr/>
        </p:nvPicPr>
        <p:blipFill>
          <a:blip r:embed="rId3" cstate="print"/>
          <a:srcRect/>
          <a:stretch>
            <a:fillRect/>
          </a:stretch>
        </p:blipFill>
        <p:spPr bwMode="auto">
          <a:xfrm>
            <a:off x="0" y="5877272"/>
            <a:ext cx="9144000" cy="1244600"/>
          </a:xfrm>
          <a:prstGeom prst="rect">
            <a:avLst/>
          </a:prstGeom>
          <a:noFill/>
          <a:ln w="9525">
            <a:noFill/>
            <a:miter lim="800000"/>
            <a:headEnd/>
            <a:tailEnd/>
          </a:ln>
        </p:spPr>
      </p:pic>
      <p:sp>
        <p:nvSpPr>
          <p:cNvPr id="25603" name="Rectangle 4"/>
          <p:cNvSpPr>
            <a:spLocks noChangeArrowheads="1"/>
          </p:cNvSpPr>
          <p:nvPr/>
        </p:nvSpPr>
        <p:spPr bwMode="auto">
          <a:xfrm>
            <a:off x="684213" y="260350"/>
            <a:ext cx="7416800" cy="1143000"/>
          </a:xfrm>
          <a:prstGeom prst="rect">
            <a:avLst/>
          </a:prstGeom>
          <a:noFill/>
          <a:ln w="9525">
            <a:noFill/>
            <a:miter lim="800000"/>
            <a:headEnd/>
            <a:tailEnd/>
          </a:ln>
        </p:spPr>
        <p:txBody>
          <a:bodyPr/>
          <a:lstStyle/>
          <a:p>
            <a:pPr algn="ctr"/>
            <a:r>
              <a:rPr lang="en-US" sz="4400" b="1" dirty="0">
                <a:latin typeface="Arial" charset="0"/>
              </a:rPr>
              <a:t>Uploading FASTQ files</a:t>
            </a:r>
          </a:p>
        </p:txBody>
      </p:sp>
      <p:pic>
        <p:nvPicPr>
          <p:cNvPr id="25604" name="Picture 2"/>
          <p:cNvPicPr>
            <a:picLocks noChangeAspect="1" noChangeArrowheads="1"/>
          </p:cNvPicPr>
          <p:nvPr/>
        </p:nvPicPr>
        <p:blipFill>
          <a:blip r:embed="rId4" cstate="print"/>
          <a:srcRect/>
          <a:stretch>
            <a:fillRect/>
          </a:stretch>
        </p:blipFill>
        <p:spPr bwMode="auto">
          <a:xfrm>
            <a:off x="468313" y="1412875"/>
            <a:ext cx="8102600" cy="31686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1403350" y="260350"/>
            <a:ext cx="6400800" cy="1143000"/>
          </a:xfrm>
          <a:prstGeom prst="rect">
            <a:avLst/>
          </a:prstGeom>
          <a:noFill/>
          <a:ln w="9525">
            <a:noFill/>
            <a:miter lim="800000"/>
            <a:headEnd/>
            <a:tailEnd/>
          </a:ln>
        </p:spPr>
        <p:txBody>
          <a:bodyPr/>
          <a:lstStyle/>
          <a:p>
            <a:r>
              <a:rPr lang="en-GB" sz="4400" dirty="0">
                <a:latin typeface="Arial" charset="0"/>
              </a:rPr>
              <a:t>Overview</a:t>
            </a:r>
            <a:endParaRPr lang="en-US" sz="4400" b="1" dirty="0">
              <a:latin typeface="Arial" charset="0"/>
            </a:endParaRPr>
          </a:p>
        </p:txBody>
      </p:sp>
      <p:sp>
        <p:nvSpPr>
          <p:cNvPr id="3075" name="Text Box 3"/>
          <p:cNvSpPr txBox="1">
            <a:spLocks noChangeArrowheads="1"/>
          </p:cNvSpPr>
          <p:nvPr/>
        </p:nvSpPr>
        <p:spPr bwMode="auto">
          <a:xfrm>
            <a:off x="755576" y="1700808"/>
            <a:ext cx="6950075" cy="3637919"/>
          </a:xfrm>
          <a:prstGeom prst="rect">
            <a:avLst/>
          </a:prstGeom>
          <a:noFill/>
          <a:ln w="9525">
            <a:noFill/>
            <a:miter lim="800000"/>
            <a:headEnd/>
            <a:tailEnd/>
          </a:ln>
        </p:spPr>
        <p:txBody>
          <a:bodyPr>
            <a:spAutoFit/>
          </a:bodyPr>
          <a:lstStyle/>
          <a:p>
            <a:pPr eaLnBrk="0" hangingPunct="0">
              <a:lnSpc>
                <a:spcPct val="120000"/>
              </a:lnSpc>
              <a:buFont typeface="Times" pitchFamily="18" charset="0"/>
              <a:buBlip>
                <a:blip r:embed="rId3"/>
              </a:buBlip>
            </a:pPr>
            <a:r>
              <a:rPr lang="en-US" sz="3200" dirty="0" smtClean="0">
                <a:solidFill>
                  <a:schemeClr val="tx2"/>
                </a:solidFill>
                <a:latin typeface="Arial" charset="0"/>
              </a:rPr>
              <a:t> Why de-novo assembly? </a:t>
            </a:r>
          </a:p>
          <a:p>
            <a:pPr eaLnBrk="0" hangingPunct="0">
              <a:lnSpc>
                <a:spcPct val="120000"/>
              </a:lnSpc>
              <a:buFont typeface="Times" pitchFamily="18" charset="0"/>
              <a:buBlip>
                <a:blip r:embed="rId3"/>
              </a:buBlip>
            </a:pPr>
            <a:r>
              <a:rPr lang="en-GB" sz="3200" dirty="0" smtClean="0">
                <a:latin typeface="Arial" charset="0"/>
              </a:rPr>
              <a:t> What </a:t>
            </a:r>
            <a:r>
              <a:rPr lang="en-GB" sz="3200" dirty="0">
                <a:latin typeface="Arial" charset="0"/>
              </a:rPr>
              <a:t>is </a:t>
            </a:r>
            <a:r>
              <a:rPr lang="en-GB" sz="3200" dirty="0" smtClean="0">
                <a:latin typeface="Arial" charset="0"/>
              </a:rPr>
              <a:t>de-novo </a:t>
            </a:r>
            <a:r>
              <a:rPr lang="en-GB" sz="3200" dirty="0">
                <a:latin typeface="Arial" charset="0"/>
              </a:rPr>
              <a:t>assembly?</a:t>
            </a:r>
          </a:p>
          <a:p>
            <a:pPr eaLnBrk="0" hangingPunct="0">
              <a:lnSpc>
                <a:spcPct val="120000"/>
              </a:lnSpc>
              <a:buFont typeface="Times" pitchFamily="18" charset="0"/>
              <a:buBlip>
                <a:blip r:embed="rId3"/>
              </a:buBlip>
            </a:pPr>
            <a:r>
              <a:rPr lang="en-GB" sz="3200" dirty="0">
                <a:latin typeface="Arial" charset="0"/>
              </a:rPr>
              <a:t> Types of assemblers </a:t>
            </a:r>
          </a:p>
          <a:p>
            <a:pPr eaLnBrk="0" hangingPunct="0">
              <a:lnSpc>
                <a:spcPct val="120000"/>
              </a:lnSpc>
              <a:buFont typeface="Times" pitchFamily="18" charset="0"/>
              <a:buBlip>
                <a:blip r:embed="rId3"/>
              </a:buBlip>
            </a:pPr>
            <a:r>
              <a:rPr lang="en-GB" sz="3200" dirty="0">
                <a:latin typeface="Arial" charset="0"/>
              </a:rPr>
              <a:t> Annotation </a:t>
            </a:r>
            <a:endParaRPr lang="en-GB" sz="3200" baseline="30000" dirty="0">
              <a:latin typeface="Arial" charset="0"/>
            </a:endParaRPr>
          </a:p>
          <a:p>
            <a:pPr eaLnBrk="0" hangingPunct="0">
              <a:lnSpc>
                <a:spcPct val="120000"/>
              </a:lnSpc>
              <a:buFont typeface="Times" pitchFamily="18" charset="0"/>
              <a:buBlip>
                <a:blip r:embed="rId3"/>
              </a:buBlip>
            </a:pPr>
            <a:r>
              <a:rPr lang="en-GB" sz="3200" dirty="0">
                <a:latin typeface="Arial" charset="0"/>
              </a:rPr>
              <a:t> A toy example in Galaxy </a:t>
            </a:r>
          </a:p>
          <a:p>
            <a:pPr eaLnBrk="0" hangingPunct="0">
              <a:lnSpc>
                <a:spcPct val="120000"/>
              </a:lnSpc>
              <a:buFont typeface="Times" pitchFamily="18" charset="0"/>
              <a:buBlip>
                <a:blip r:embed="rId3"/>
              </a:buBlip>
            </a:pPr>
            <a:r>
              <a:rPr lang="en-GB" sz="3200" dirty="0" smtClean="0">
                <a:latin typeface="Arial" charset="0"/>
              </a:rPr>
              <a:t> Future </a:t>
            </a:r>
            <a:r>
              <a:rPr lang="en-GB" sz="3200" dirty="0">
                <a:latin typeface="Arial" charset="0"/>
              </a:rPr>
              <a:t>developments</a:t>
            </a:r>
            <a:endParaRPr lang="en-US" sz="3200" dirty="0">
              <a:latin typeface="Arial" charset="0"/>
            </a:endParaRPr>
          </a:p>
        </p:txBody>
      </p:sp>
      <p:pic>
        <p:nvPicPr>
          <p:cNvPr id="3076" name="Picture 10"/>
          <p:cNvPicPr>
            <a:picLocks noChangeAspect="1" noChangeArrowheads="1"/>
          </p:cNvPicPr>
          <p:nvPr/>
        </p:nvPicPr>
        <p:blipFill>
          <a:blip r:embed="rId4" cstate="print"/>
          <a:srcRect/>
          <a:stretch>
            <a:fillRect/>
          </a:stretch>
        </p:blipFill>
        <p:spPr bwMode="auto">
          <a:xfrm>
            <a:off x="0" y="5805488"/>
            <a:ext cx="9144000" cy="1244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0"/>
          <p:cNvPicPr>
            <a:picLocks noChangeAspect="1" noChangeArrowheads="1"/>
          </p:cNvPicPr>
          <p:nvPr/>
        </p:nvPicPr>
        <p:blipFill>
          <a:blip r:embed="rId2" cstate="print"/>
          <a:srcRect/>
          <a:stretch>
            <a:fillRect/>
          </a:stretch>
        </p:blipFill>
        <p:spPr bwMode="auto">
          <a:xfrm>
            <a:off x="0" y="5877272"/>
            <a:ext cx="9144000" cy="1244600"/>
          </a:xfrm>
          <a:prstGeom prst="rect">
            <a:avLst/>
          </a:prstGeom>
          <a:noFill/>
          <a:ln w="9525">
            <a:noFill/>
            <a:miter lim="800000"/>
            <a:headEnd/>
            <a:tailEnd/>
          </a:ln>
        </p:spPr>
      </p:pic>
      <p:sp>
        <p:nvSpPr>
          <p:cNvPr id="26627" name="Rectangle 2"/>
          <p:cNvSpPr>
            <a:spLocks noChangeArrowheads="1"/>
          </p:cNvSpPr>
          <p:nvPr/>
        </p:nvSpPr>
        <p:spPr bwMode="auto">
          <a:xfrm>
            <a:off x="971550" y="2636838"/>
            <a:ext cx="7416800" cy="1143000"/>
          </a:xfrm>
          <a:prstGeom prst="rect">
            <a:avLst/>
          </a:prstGeom>
          <a:noFill/>
          <a:ln w="9525">
            <a:noFill/>
            <a:miter lim="800000"/>
            <a:headEnd/>
            <a:tailEnd/>
          </a:ln>
        </p:spPr>
        <p:txBody>
          <a:bodyPr/>
          <a:lstStyle/>
          <a:p>
            <a:r>
              <a:rPr lang="en-US" sz="4400" b="1">
                <a:latin typeface="Arial" charset="0"/>
              </a:rPr>
              <a:t>2. Filtering reads</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827088" y="333375"/>
            <a:ext cx="7416800" cy="1143000"/>
          </a:xfrm>
          <a:prstGeom prst="rect">
            <a:avLst/>
          </a:prstGeom>
          <a:noFill/>
          <a:ln w="9525">
            <a:noFill/>
            <a:miter lim="800000"/>
            <a:headEnd/>
            <a:tailEnd/>
          </a:ln>
        </p:spPr>
        <p:txBody>
          <a:bodyPr/>
          <a:lstStyle/>
          <a:p>
            <a:pPr algn="ctr"/>
            <a:r>
              <a:rPr lang="en-US" sz="4400" b="1" dirty="0">
                <a:latin typeface="Arial" charset="0"/>
              </a:rPr>
              <a:t>All platforms have errors and </a:t>
            </a:r>
            <a:r>
              <a:rPr lang="en-US" sz="4400" b="1" dirty="0" err="1">
                <a:latin typeface="Arial" charset="0"/>
              </a:rPr>
              <a:t>artefacts</a:t>
            </a:r>
            <a:endParaRPr lang="en-US" sz="4400" b="1" dirty="0">
              <a:latin typeface="Arial" charset="0"/>
            </a:endParaRPr>
          </a:p>
        </p:txBody>
      </p:sp>
      <p:pic>
        <p:nvPicPr>
          <p:cNvPr id="27651" name="Picture 10"/>
          <p:cNvPicPr>
            <a:picLocks noChangeAspect="1" noChangeArrowheads="1"/>
          </p:cNvPicPr>
          <p:nvPr/>
        </p:nvPicPr>
        <p:blipFill>
          <a:blip r:embed="rId3" cstate="print"/>
          <a:srcRect/>
          <a:stretch>
            <a:fillRect/>
          </a:stretch>
        </p:blipFill>
        <p:spPr bwMode="auto">
          <a:xfrm>
            <a:off x="0" y="5949280"/>
            <a:ext cx="9144000" cy="1244600"/>
          </a:xfrm>
          <a:prstGeom prst="rect">
            <a:avLst/>
          </a:prstGeom>
          <a:noFill/>
          <a:ln w="9525">
            <a:noFill/>
            <a:miter lim="800000"/>
            <a:headEnd/>
            <a:tailEnd/>
          </a:ln>
        </p:spPr>
      </p:pic>
      <p:pic>
        <p:nvPicPr>
          <p:cNvPr id="27652" name="Picture 2" descr="http://www.exeter.ac.uk/media/universityofexeter/webteam/shared/righthandimages218px/research/sequencer.jpg"/>
          <p:cNvPicPr>
            <a:picLocks noChangeAspect="1" noChangeArrowheads="1"/>
          </p:cNvPicPr>
          <p:nvPr/>
        </p:nvPicPr>
        <p:blipFill>
          <a:blip r:embed="rId4" cstate="print"/>
          <a:srcRect/>
          <a:stretch>
            <a:fillRect/>
          </a:stretch>
        </p:blipFill>
        <p:spPr bwMode="auto">
          <a:xfrm>
            <a:off x="971550" y="1989138"/>
            <a:ext cx="1573213" cy="1082675"/>
          </a:xfrm>
          <a:prstGeom prst="rect">
            <a:avLst/>
          </a:prstGeom>
          <a:noFill/>
          <a:ln w="9525">
            <a:noFill/>
            <a:miter lim="800000"/>
            <a:headEnd/>
            <a:tailEnd/>
          </a:ln>
        </p:spPr>
      </p:pic>
      <p:pic>
        <p:nvPicPr>
          <p:cNvPr id="27653" name="Picture 2" descr="The Genome Sequencer FLX System"/>
          <p:cNvPicPr>
            <a:picLocks noChangeAspect="1" noChangeArrowheads="1"/>
          </p:cNvPicPr>
          <p:nvPr/>
        </p:nvPicPr>
        <p:blipFill>
          <a:blip r:embed="rId5" cstate="print"/>
          <a:srcRect/>
          <a:stretch>
            <a:fillRect/>
          </a:stretch>
        </p:blipFill>
        <p:spPr bwMode="auto">
          <a:xfrm>
            <a:off x="5219700" y="2205038"/>
            <a:ext cx="792163" cy="839787"/>
          </a:xfrm>
          <a:prstGeom prst="rect">
            <a:avLst/>
          </a:prstGeom>
          <a:noFill/>
          <a:ln w="9525">
            <a:noFill/>
            <a:miter lim="800000"/>
            <a:headEnd/>
            <a:tailEnd/>
          </a:ln>
        </p:spPr>
      </p:pic>
      <p:pic>
        <p:nvPicPr>
          <p:cNvPr id="27654" name="Picture 4" descr="https://products.appliedbiosystems.com/ab/en/US/htdocs/productMgr/images/SOLiD_small.jpg"/>
          <p:cNvPicPr>
            <a:picLocks noChangeAspect="1" noChangeArrowheads="1"/>
          </p:cNvPicPr>
          <p:nvPr/>
        </p:nvPicPr>
        <p:blipFill>
          <a:blip r:embed="rId6" cstate="print"/>
          <a:srcRect/>
          <a:stretch>
            <a:fillRect/>
          </a:stretch>
        </p:blipFill>
        <p:spPr bwMode="auto">
          <a:xfrm>
            <a:off x="2916238" y="2060575"/>
            <a:ext cx="1655762" cy="1065213"/>
          </a:xfrm>
          <a:prstGeom prst="rect">
            <a:avLst/>
          </a:prstGeom>
          <a:noFill/>
          <a:ln w="9525">
            <a:noFill/>
            <a:miter lim="800000"/>
            <a:headEnd/>
            <a:tailEnd/>
          </a:ln>
        </p:spPr>
      </p:pic>
      <p:pic>
        <p:nvPicPr>
          <p:cNvPr id="27655" name="Picture 5" descr="http://www.iontorrent.com/lib/images/products/pgm_images.jpg"/>
          <p:cNvPicPr>
            <a:picLocks noChangeAspect="1" noChangeArrowheads="1"/>
          </p:cNvPicPr>
          <p:nvPr/>
        </p:nvPicPr>
        <p:blipFill>
          <a:blip r:embed="rId7" cstate="print"/>
          <a:srcRect/>
          <a:stretch>
            <a:fillRect/>
          </a:stretch>
        </p:blipFill>
        <p:spPr bwMode="auto">
          <a:xfrm>
            <a:off x="6948488" y="2349500"/>
            <a:ext cx="1216025" cy="719138"/>
          </a:xfrm>
          <a:prstGeom prst="rect">
            <a:avLst/>
          </a:prstGeom>
          <a:noFill/>
          <a:ln w="9525">
            <a:noFill/>
            <a:miter lim="800000"/>
            <a:headEnd/>
            <a:tailEnd/>
          </a:ln>
        </p:spPr>
      </p:pic>
      <p:cxnSp>
        <p:nvCxnSpPr>
          <p:cNvPr id="9" name="Straight Arrow Connector 8"/>
          <p:cNvCxnSpPr>
            <a:cxnSpLocks noChangeShapeType="1"/>
          </p:cNvCxnSpPr>
          <p:nvPr/>
        </p:nvCxnSpPr>
        <p:spPr bwMode="auto">
          <a:xfrm>
            <a:off x="1763713" y="3644900"/>
            <a:ext cx="1223962" cy="863600"/>
          </a:xfrm>
          <a:prstGeom prst="straightConnector1">
            <a:avLst/>
          </a:prstGeom>
          <a:noFill/>
          <a:ln w="9525" algn="ctr">
            <a:solidFill>
              <a:schemeClr val="tx1"/>
            </a:solidFill>
            <a:round/>
            <a:headEnd/>
            <a:tailEnd type="arrow" w="med" len="med"/>
          </a:ln>
        </p:spPr>
      </p:cxnSp>
      <p:cxnSp>
        <p:nvCxnSpPr>
          <p:cNvPr id="12" name="Straight Arrow Connector 11"/>
          <p:cNvCxnSpPr>
            <a:cxnSpLocks noChangeShapeType="1"/>
          </p:cNvCxnSpPr>
          <p:nvPr/>
        </p:nvCxnSpPr>
        <p:spPr bwMode="auto">
          <a:xfrm rot="16200000" flipH="1">
            <a:off x="3348038" y="3860800"/>
            <a:ext cx="935037" cy="360363"/>
          </a:xfrm>
          <a:prstGeom prst="straightConnector1">
            <a:avLst/>
          </a:prstGeom>
          <a:noFill/>
          <a:ln w="9525" algn="ctr">
            <a:solidFill>
              <a:schemeClr val="tx1"/>
            </a:solidFill>
            <a:round/>
            <a:headEnd/>
            <a:tailEnd type="arrow" w="med" len="med"/>
          </a:ln>
        </p:spPr>
      </p:cxnSp>
      <p:sp>
        <p:nvSpPr>
          <p:cNvPr id="27658" name="TextBox 13"/>
          <p:cNvSpPr txBox="1">
            <a:spLocks noChangeArrowheads="1"/>
          </p:cNvSpPr>
          <p:nvPr/>
        </p:nvSpPr>
        <p:spPr bwMode="auto">
          <a:xfrm>
            <a:off x="468313" y="3213100"/>
            <a:ext cx="2628900" cy="339725"/>
          </a:xfrm>
          <a:prstGeom prst="rect">
            <a:avLst/>
          </a:prstGeom>
          <a:noFill/>
          <a:ln w="9525">
            <a:noFill/>
            <a:miter lim="800000"/>
            <a:headEnd/>
            <a:tailEnd/>
          </a:ln>
        </p:spPr>
        <p:txBody>
          <a:bodyPr>
            <a:spAutoFit/>
          </a:bodyPr>
          <a:lstStyle/>
          <a:p>
            <a:pPr algn="ctr" eaLnBrk="0" hangingPunct="0"/>
            <a:r>
              <a:rPr lang="en-GB" sz="1600"/>
              <a:t>Illumina</a:t>
            </a:r>
          </a:p>
        </p:txBody>
      </p:sp>
      <p:sp>
        <p:nvSpPr>
          <p:cNvPr id="27659" name="TextBox 14"/>
          <p:cNvSpPr txBox="1">
            <a:spLocks noChangeArrowheads="1"/>
          </p:cNvSpPr>
          <p:nvPr/>
        </p:nvSpPr>
        <p:spPr bwMode="auto">
          <a:xfrm>
            <a:off x="2411413" y="3213100"/>
            <a:ext cx="2628900" cy="339725"/>
          </a:xfrm>
          <a:prstGeom prst="rect">
            <a:avLst/>
          </a:prstGeom>
          <a:noFill/>
          <a:ln w="9525">
            <a:noFill/>
            <a:miter lim="800000"/>
            <a:headEnd/>
            <a:tailEnd/>
          </a:ln>
        </p:spPr>
        <p:txBody>
          <a:bodyPr>
            <a:spAutoFit/>
          </a:bodyPr>
          <a:lstStyle/>
          <a:p>
            <a:pPr algn="ctr" eaLnBrk="0" hangingPunct="0"/>
            <a:r>
              <a:rPr lang="en-GB" sz="1600"/>
              <a:t>SoLID/ABI-Life</a:t>
            </a:r>
          </a:p>
        </p:txBody>
      </p:sp>
      <p:sp>
        <p:nvSpPr>
          <p:cNvPr id="27660" name="TextBox 15"/>
          <p:cNvSpPr txBox="1">
            <a:spLocks noChangeArrowheads="1"/>
          </p:cNvSpPr>
          <p:nvPr/>
        </p:nvSpPr>
        <p:spPr bwMode="auto">
          <a:xfrm>
            <a:off x="4500563" y="3213100"/>
            <a:ext cx="2628900" cy="338138"/>
          </a:xfrm>
          <a:prstGeom prst="rect">
            <a:avLst/>
          </a:prstGeom>
          <a:noFill/>
          <a:ln w="9525">
            <a:noFill/>
            <a:miter lim="800000"/>
            <a:headEnd/>
            <a:tailEnd/>
          </a:ln>
        </p:spPr>
        <p:txBody>
          <a:bodyPr>
            <a:spAutoFit/>
          </a:bodyPr>
          <a:lstStyle/>
          <a:p>
            <a:pPr algn="ctr" eaLnBrk="0" hangingPunct="0"/>
            <a:r>
              <a:rPr lang="en-GB" sz="1600"/>
              <a:t>Roche 454</a:t>
            </a:r>
          </a:p>
        </p:txBody>
      </p:sp>
      <p:cxnSp>
        <p:nvCxnSpPr>
          <p:cNvPr id="17" name="Straight Arrow Connector 16"/>
          <p:cNvCxnSpPr>
            <a:cxnSpLocks noChangeShapeType="1"/>
          </p:cNvCxnSpPr>
          <p:nvPr/>
        </p:nvCxnSpPr>
        <p:spPr bwMode="auto">
          <a:xfrm rot="5400000">
            <a:off x="4968081" y="3825082"/>
            <a:ext cx="935037" cy="431800"/>
          </a:xfrm>
          <a:prstGeom prst="straightConnector1">
            <a:avLst/>
          </a:prstGeom>
          <a:noFill/>
          <a:ln w="9525" algn="ctr">
            <a:solidFill>
              <a:schemeClr val="tx1"/>
            </a:solidFill>
            <a:round/>
            <a:headEnd/>
            <a:tailEnd type="arrow" w="med" len="med"/>
          </a:ln>
        </p:spPr>
      </p:cxnSp>
      <p:cxnSp>
        <p:nvCxnSpPr>
          <p:cNvPr id="19" name="Straight Arrow Connector 18"/>
          <p:cNvCxnSpPr>
            <a:cxnSpLocks noChangeShapeType="1"/>
          </p:cNvCxnSpPr>
          <p:nvPr/>
        </p:nvCxnSpPr>
        <p:spPr bwMode="auto">
          <a:xfrm rot="10800000" flipV="1">
            <a:off x="6084888" y="3644900"/>
            <a:ext cx="1366837" cy="936625"/>
          </a:xfrm>
          <a:prstGeom prst="straightConnector1">
            <a:avLst/>
          </a:prstGeom>
          <a:noFill/>
          <a:ln w="9525" algn="ctr">
            <a:solidFill>
              <a:schemeClr val="tx1"/>
            </a:solidFill>
            <a:round/>
            <a:headEnd/>
            <a:tailEnd type="arrow" w="med" len="med"/>
          </a:ln>
        </p:spPr>
      </p:cxnSp>
      <p:sp>
        <p:nvSpPr>
          <p:cNvPr id="27663" name="TextBox 20"/>
          <p:cNvSpPr txBox="1">
            <a:spLocks noChangeArrowheads="1"/>
          </p:cNvSpPr>
          <p:nvPr/>
        </p:nvSpPr>
        <p:spPr bwMode="auto">
          <a:xfrm>
            <a:off x="6300788" y="3213100"/>
            <a:ext cx="2628900" cy="338138"/>
          </a:xfrm>
          <a:prstGeom prst="rect">
            <a:avLst/>
          </a:prstGeom>
          <a:noFill/>
          <a:ln w="9525">
            <a:noFill/>
            <a:miter lim="800000"/>
            <a:headEnd/>
            <a:tailEnd/>
          </a:ln>
        </p:spPr>
        <p:txBody>
          <a:bodyPr>
            <a:spAutoFit/>
          </a:bodyPr>
          <a:lstStyle/>
          <a:p>
            <a:pPr algn="ctr" eaLnBrk="0" hangingPunct="0"/>
            <a:r>
              <a:rPr lang="en-GB" sz="1600"/>
              <a:t>Ion Torrent</a:t>
            </a:r>
          </a:p>
        </p:txBody>
      </p:sp>
      <p:sp>
        <p:nvSpPr>
          <p:cNvPr id="18448" name="TextBox 39"/>
          <p:cNvSpPr txBox="1">
            <a:spLocks noChangeArrowheads="1"/>
          </p:cNvSpPr>
          <p:nvPr/>
        </p:nvSpPr>
        <p:spPr bwMode="auto">
          <a:xfrm>
            <a:off x="1043608" y="4653136"/>
            <a:ext cx="6984776" cy="1200329"/>
          </a:xfrm>
          <a:prstGeom prst="rect">
            <a:avLst/>
          </a:prstGeom>
          <a:noFill/>
          <a:ln w="9525">
            <a:noFill/>
            <a:miter lim="800000"/>
            <a:headEnd/>
            <a:tailEnd/>
          </a:ln>
        </p:spPr>
        <p:txBody>
          <a:bodyPr wrap="square">
            <a:spAutoFit/>
          </a:bodyPr>
          <a:lstStyle/>
          <a:p>
            <a:pPr marL="457200" indent="-457200" algn="ctr" eaLnBrk="0" hangingPunct="0">
              <a:buFont typeface="Times" pitchFamily="18" charset="0"/>
              <a:buAutoNum type="arabicPeriod"/>
            </a:pPr>
            <a:r>
              <a:rPr lang="en-GB" dirty="0">
                <a:latin typeface="Arial" pitchFamily="34" charset="0"/>
                <a:cs typeface="Arial" pitchFamily="34" charset="0"/>
              </a:rPr>
              <a:t>Removal of low quality bases</a:t>
            </a:r>
          </a:p>
          <a:p>
            <a:pPr marL="457200" indent="-457200" algn="ctr" eaLnBrk="0" hangingPunct="0">
              <a:buFont typeface="Times" pitchFamily="18" charset="0"/>
              <a:buAutoNum type="arabicPeriod"/>
            </a:pPr>
            <a:r>
              <a:rPr lang="en-GB" dirty="0">
                <a:latin typeface="Arial" pitchFamily="34" charset="0"/>
                <a:cs typeface="Arial" pitchFamily="34" charset="0"/>
              </a:rPr>
              <a:t>Removal of adaptor sequences</a:t>
            </a:r>
          </a:p>
          <a:p>
            <a:pPr marL="457200" indent="-457200" algn="ctr" eaLnBrk="0" hangingPunct="0">
              <a:buFont typeface="Times" pitchFamily="18" charset="0"/>
              <a:buAutoNum type="arabicPeriod"/>
            </a:pPr>
            <a:r>
              <a:rPr lang="en-GB" dirty="0" smtClean="0">
                <a:latin typeface="Arial" pitchFamily="34" charset="0"/>
                <a:cs typeface="Arial" pitchFamily="34" charset="0"/>
              </a:rPr>
              <a:t>Platform specific artefacts (</a:t>
            </a:r>
            <a:r>
              <a:rPr lang="en-GB" dirty="0" err="1" smtClean="0">
                <a:latin typeface="Arial" pitchFamily="34" charset="0"/>
                <a:cs typeface="Arial" pitchFamily="34" charset="0"/>
              </a:rPr>
              <a:t>e.g</a:t>
            </a:r>
            <a:r>
              <a:rPr lang="en-GB" dirty="0" smtClean="0">
                <a:latin typeface="Arial" pitchFamily="34" charset="0"/>
                <a:cs typeface="Arial" pitchFamily="34" charset="0"/>
              </a:rPr>
              <a:t> </a:t>
            </a:r>
            <a:r>
              <a:rPr lang="en-GB" dirty="0" err="1" smtClean="0">
                <a:latin typeface="Arial" pitchFamily="34" charset="0"/>
                <a:cs typeface="Arial" pitchFamily="34" charset="0"/>
              </a:rPr>
              <a:t>homopolymers</a:t>
            </a:r>
            <a:r>
              <a:rPr lang="en-GB" dirty="0" smtClean="0">
                <a:latin typeface="Arial" pitchFamily="34" charset="0"/>
                <a:cs typeface="Arial" pitchFamily="34" charset="0"/>
              </a:rPr>
              <a:t>) </a:t>
            </a:r>
            <a:endParaRPr lang="en-GB" dirty="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8448"/>
                                        </p:tgtEl>
                                        <p:attrNameLst>
                                          <p:attrName>style.visibility</p:attrName>
                                        </p:attrNameLst>
                                      </p:cBhvr>
                                      <p:to>
                                        <p:strVal val="visible"/>
                                      </p:to>
                                    </p:set>
                                    <p:animEffect transition="in" filter="dissolve">
                                      <p:cBhvr>
                                        <p:cTn id="17" dur="500"/>
                                        <p:tgtEl>
                                          <p:spTgt spid="18448"/>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grpId="1" nodeType="clickEffect">
                                  <p:stCondLst>
                                    <p:cond delay="0"/>
                                  </p:stCondLst>
                                  <p:childTnLst>
                                    <p:set>
                                      <p:cBhvr>
                                        <p:cTn id="21" dur="1" fill="hold">
                                          <p:stCondLst>
                                            <p:cond delay="0"/>
                                          </p:stCondLst>
                                        </p:cTn>
                                        <p:tgtEl>
                                          <p:spTgt spid="1844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48" grpId="0"/>
      <p:bldP spid="18448" grpId="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827088" y="333375"/>
            <a:ext cx="7416800" cy="1143000"/>
          </a:xfrm>
          <a:prstGeom prst="rect">
            <a:avLst/>
          </a:prstGeom>
          <a:noFill/>
          <a:ln w="9525">
            <a:noFill/>
            <a:miter lim="800000"/>
            <a:headEnd/>
            <a:tailEnd/>
          </a:ln>
        </p:spPr>
        <p:txBody>
          <a:bodyPr/>
          <a:lstStyle/>
          <a:p>
            <a:pPr algn="ctr"/>
            <a:r>
              <a:rPr lang="en-US" sz="4400" b="1" dirty="0" err="1">
                <a:latin typeface="Arial" charset="0"/>
              </a:rPr>
              <a:t>Illumina</a:t>
            </a:r>
            <a:r>
              <a:rPr lang="en-US" sz="4400" b="1" dirty="0">
                <a:latin typeface="Arial" charset="0"/>
              </a:rPr>
              <a:t> </a:t>
            </a:r>
            <a:r>
              <a:rPr lang="en-US" sz="4400" b="1" dirty="0" err="1">
                <a:latin typeface="Arial" charset="0"/>
              </a:rPr>
              <a:t>artefacts</a:t>
            </a:r>
            <a:endParaRPr lang="en-US" sz="4400" b="1" dirty="0">
              <a:latin typeface="Arial" charset="0"/>
            </a:endParaRPr>
          </a:p>
        </p:txBody>
      </p:sp>
      <p:pic>
        <p:nvPicPr>
          <p:cNvPr id="28675" name="Picture 2" descr="http://www.exeter.ac.uk/media/universityofexeter/webteam/shared/righthandimages218px/research/sequencer.jpg"/>
          <p:cNvPicPr>
            <a:picLocks noChangeAspect="1" noChangeArrowheads="1"/>
          </p:cNvPicPr>
          <p:nvPr/>
        </p:nvPicPr>
        <p:blipFill>
          <a:blip r:embed="rId2" cstate="print"/>
          <a:srcRect/>
          <a:stretch>
            <a:fillRect/>
          </a:stretch>
        </p:blipFill>
        <p:spPr bwMode="auto">
          <a:xfrm>
            <a:off x="3132138" y="1628775"/>
            <a:ext cx="2735262" cy="1882775"/>
          </a:xfrm>
          <a:prstGeom prst="rect">
            <a:avLst/>
          </a:prstGeom>
          <a:noFill/>
          <a:ln w="9525">
            <a:noFill/>
            <a:miter lim="800000"/>
            <a:headEnd/>
            <a:tailEnd/>
          </a:ln>
        </p:spPr>
      </p:pic>
      <p:pic>
        <p:nvPicPr>
          <p:cNvPr id="28676" name="Picture 10"/>
          <p:cNvPicPr>
            <a:picLocks noChangeAspect="1" noChangeArrowheads="1"/>
          </p:cNvPicPr>
          <p:nvPr/>
        </p:nvPicPr>
        <p:blipFill>
          <a:blip r:embed="rId3" cstate="print"/>
          <a:srcRect/>
          <a:stretch>
            <a:fillRect/>
          </a:stretch>
        </p:blipFill>
        <p:spPr bwMode="auto">
          <a:xfrm>
            <a:off x="0" y="5949280"/>
            <a:ext cx="9144000" cy="1244600"/>
          </a:xfrm>
          <a:prstGeom prst="rect">
            <a:avLst/>
          </a:prstGeom>
          <a:noFill/>
          <a:ln w="9525">
            <a:noFill/>
            <a:miter lim="800000"/>
            <a:headEnd/>
            <a:tailEnd/>
          </a:ln>
        </p:spPr>
      </p:pic>
      <p:pic>
        <p:nvPicPr>
          <p:cNvPr id="28677" name="Picture 2"/>
          <p:cNvPicPr>
            <a:picLocks noChangeAspect="1" noChangeArrowheads="1"/>
          </p:cNvPicPr>
          <p:nvPr/>
        </p:nvPicPr>
        <p:blipFill>
          <a:blip r:embed="rId4" cstate="print"/>
          <a:srcRect/>
          <a:stretch>
            <a:fillRect/>
          </a:stretch>
        </p:blipFill>
        <p:spPr bwMode="auto">
          <a:xfrm>
            <a:off x="1692275" y="1125538"/>
            <a:ext cx="5759450" cy="4244975"/>
          </a:xfrm>
          <a:prstGeom prst="rect">
            <a:avLst/>
          </a:prstGeom>
          <a:noFill/>
          <a:ln w="9525">
            <a:noFill/>
            <a:miter lim="800000"/>
            <a:headEnd/>
            <a:tailEnd/>
          </a:ln>
        </p:spPr>
      </p:pic>
      <p:sp>
        <p:nvSpPr>
          <p:cNvPr id="28678" name="TextBox 8"/>
          <p:cNvSpPr txBox="1">
            <a:spLocks noChangeArrowheads="1"/>
          </p:cNvSpPr>
          <p:nvPr/>
        </p:nvSpPr>
        <p:spPr bwMode="auto">
          <a:xfrm>
            <a:off x="2916238" y="5373688"/>
            <a:ext cx="5184775" cy="461962"/>
          </a:xfrm>
          <a:prstGeom prst="rect">
            <a:avLst/>
          </a:prstGeom>
          <a:noFill/>
          <a:ln w="9525">
            <a:noFill/>
            <a:miter lim="800000"/>
            <a:headEnd/>
            <a:tailEnd/>
          </a:ln>
        </p:spPr>
        <p:txBody>
          <a:bodyPr>
            <a:spAutoFit/>
          </a:bodyPr>
          <a:lstStyle/>
          <a:p>
            <a:pPr algn="r" eaLnBrk="0" hangingPunct="0"/>
            <a:r>
              <a:rPr lang="en-GB" sz="1200"/>
              <a:t>Nakamura, K. et al Sequence-specific error profile of Illumina sequencers </a:t>
            </a:r>
          </a:p>
          <a:p>
            <a:pPr algn="r" eaLnBrk="0" hangingPunct="0"/>
            <a:r>
              <a:rPr lang="en-GB" sz="1200" i="1"/>
              <a:t>Nucl. Acids Res. (2011) May 16, 2011 </a:t>
            </a:r>
            <a:endParaRPr lang="en-GB" sz="120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827088" y="333375"/>
            <a:ext cx="7416800" cy="1143000"/>
          </a:xfrm>
          <a:prstGeom prst="rect">
            <a:avLst/>
          </a:prstGeom>
          <a:noFill/>
          <a:ln w="9525">
            <a:noFill/>
            <a:miter lim="800000"/>
            <a:headEnd/>
            <a:tailEnd/>
          </a:ln>
        </p:spPr>
        <p:txBody>
          <a:bodyPr/>
          <a:lstStyle/>
          <a:p>
            <a:pPr algn="ctr"/>
            <a:r>
              <a:rPr lang="en-US" sz="4400" b="1" dirty="0" err="1">
                <a:latin typeface="Arial" charset="0"/>
              </a:rPr>
              <a:t>Illumina</a:t>
            </a:r>
            <a:r>
              <a:rPr lang="en-US" sz="4400" b="1" dirty="0">
                <a:latin typeface="Arial" charset="0"/>
              </a:rPr>
              <a:t> </a:t>
            </a:r>
            <a:r>
              <a:rPr lang="en-US" sz="4400" b="1" dirty="0" err="1">
                <a:latin typeface="Arial" charset="0"/>
              </a:rPr>
              <a:t>artefacts</a:t>
            </a:r>
            <a:endParaRPr lang="en-US" sz="4400" b="1" dirty="0">
              <a:latin typeface="Arial" charset="0"/>
            </a:endParaRPr>
          </a:p>
        </p:txBody>
      </p:sp>
      <p:pic>
        <p:nvPicPr>
          <p:cNvPr id="29699" name="Picture 10"/>
          <p:cNvPicPr>
            <a:picLocks noChangeAspect="1" noChangeArrowheads="1"/>
          </p:cNvPicPr>
          <p:nvPr/>
        </p:nvPicPr>
        <p:blipFill>
          <a:blip r:embed="rId2" cstate="print"/>
          <a:srcRect/>
          <a:stretch>
            <a:fillRect/>
          </a:stretch>
        </p:blipFill>
        <p:spPr bwMode="auto">
          <a:xfrm>
            <a:off x="0" y="5949280"/>
            <a:ext cx="9144000" cy="1244600"/>
          </a:xfrm>
          <a:prstGeom prst="rect">
            <a:avLst/>
          </a:prstGeom>
          <a:noFill/>
          <a:ln w="9525">
            <a:noFill/>
            <a:miter lim="800000"/>
            <a:headEnd/>
            <a:tailEnd/>
          </a:ln>
        </p:spPr>
      </p:pic>
      <p:sp>
        <p:nvSpPr>
          <p:cNvPr id="6" name="TextBox 5"/>
          <p:cNvSpPr txBox="1"/>
          <p:nvPr/>
        </p:nvSpPr>
        <p:spPr>
          <a:xfrm>
            <a:off x="900113" y="1412875"/>
            <a:ext cx="7632700" cy="3046413"/>
          </a:xfrm>
          <a:prstGeom prst="rect">
            <a:avLst/>
          </a:prstGeom>
          <a:solidFill>
            <a:schemeClr val="bg1"/>
          </a:solidFill>
        </p:spPr>
        <p:txBody>
          <a:bodyPr>
            <a:spAutoFit/>
          </a:bodyPr>
          <a:lstStyle/>
          <a:p>
            <a:pPr marL="457200" indent="-457200" eaLnBrk="0" hangingPunct="0">
              <a:buClr>
                <a:schemeClr val="accent2">
                  <a:lumMod val="60000"/>
                  <a:lumOff val="40000"/>
                </a:schemeClr>
              </a:buClr>
              <a:buFontTx/>
              <a:buAutoNum type="arabicPeriod"/>
              <a:defRPr/>
            </a:pPr>
            <a:r>
              <a:rPr lang="en-GB" dirty="0">
                <a:latin typeface="Arial" pitchFamily="34" charset="0"/>
                <a:cs typeface="Arial" pitchFamily="34" charset="0"/>
              </a:rPr>
              <a:t>GC rich regions are under represented</a:t>
            </a:r>
          </a:p>
          <a:p>
            <a:pPr marL="1371600" lvl="2" indent="-457200" eaLnBrk="0" hangingPunct="0">
              <a:buFontTx/>
              <a:buAutoNum type="alphaLcPeriod"/>
              <a:defRPr/>
            </a:pPr>
            <a:r>
              <a:rPr lang="en-GB" dirty="0">
                <a:latin typeface="Arial" pitchFamily="34" charset="0"/>
                <a:cs typeface="Arial" pitchFamily="34" charset="0"/>
              </a:rPr>
              <a:t>PCR</a:t>
            </a:r>
          </a:p>
          <a:p>
            <a:pPr marL="1371600" lvl="2" indent="-457200" eaLnBrk="0" hangingPunct="0">
              <a:buFontTx/>
              <a:buAutoNum type="alphaLcPeriod"/>
              <a:defRPr/>
            </a:pPr>
            <a:r>
              <a:rPr lang="en-GB" dirty="0">
                <a:latin typeface="Arial" pitchFamily="34" charset="0"/>
                <a:cs typeface="Arial" pitchFamily="34" charset="0"/>
              </a:rPr>
              <a:t>Sequencing</a:t>
            </a:r>
          </a:p>
          <a:p>
            <a:pPr marL="457200" indent="-457200" eaLnBrk="0" hangingPunct="0">
              <a:buClr>
                <a:schemeClr val="accent2">
                  <a:lumMod val="60000"/>
                  <a:lumOff val="40000"/>
                </a:schemeClr>
              </a:buClr>
              <a:buFontTx/>
              <a:buAutoNum type="arabicPeriod"/>
              <a:defRPr/>
            </a:pPr>
            <a:r>
              <a:rPr lang="en-GB" dirty="0">
                <a:latin typeface="Arial" pitchFamily="34" charset="0"/>
                <a:cs typeface="Arial" pitchFamily="34" charset="0"/>
              </a:rPr>
              <a:t>Substitutions more common than insertions</a:t>
            </a:r>
          </a:p>
          <a:p>
            <a:pPr eaLnBrk="0" hangingPunct="0">
              <a:defRPr/>
            </a:pPr>
            <a:r>
              <a:rPr lang="en-GB" dirty="0">
                <a:solidFill>
                  <a:schemeClr val="accent2">
                    <a:lumMod val="60000"/>
                    <a:lumOff val="40000"/>
                  </a:schemeClr>
                </a:solidFill>
                <a:latin typeface="Arial" pitchFamily="34" charset="0"/>
                <a:cs typeface="Arial" pitchFamily="34" charset="0"/>
              </a:rPr>
              <a:t>3.</a:t>
            </a:r>
            <a:r>
              <a:rPr lang="en-GB" dirty="0">
                <a:latin typeface="Arial" pitchFamily="34" charset="0"/>
                <a:cs typeface="Arial" pitchFamily="34" charset="0"/>
              </a:rPr>
              <a:t>   GGC/GCC motif is associated with low quality and </a:t>
            </a:r>
            <a:r>
              <a:rPr lang="en-GB" dirty="0" smtClean="0">
                <a:latin typeface="Arial" pitchFamily="34" charset="0"/>
                <a:cs typeface="Arial" pitchFamily="34" charset="0"/>
              </a:rPr>
              <a:t>mismatches</a:t>
            </a:r>
            <a:endParaRPr lang="en-GB" dirty="0">
              <a:latin typeface="Arial" pitchFamily="34" charset="0"/>
              <a:cs typeface="Arial" pitchFamily="34" charset="0"/>
            </a:endParaRPr>
          </a:p>
          <a:p>
            <a:pPr eaLnBrk="0" hangingPunct="0">
              <a:defRPr/>
            </a:pPr>
            <a:r>
              <a:rPr lang="en-GB" dirty="0">
                <a:solidFill>
                  <a:schemeClr val="accent2">
                    <a:lumMod val="60000"/>
                    <a:lumOff val="40000"/>
                  </a:schemeClr>
                </a:solidFill>
                <a:latin typeface="Arial" pitchFamily="34" charset="0"/>
                <a:cs typeface="Arial" pitchFamily="34" charset="0"/>
              </a:rPr>
              <a:t>4.</a:t>
            </a:r>
            <a:r>
              <a:rPr lang="en-GB" dirty="0">
                <a:latin typeface="Arial" pitchFamily="34" charset="0"/>
                <a:cs typeface="Arial" pitchFamily="34" charset="0"/>
              </a:rPr>
              <a:t>   Filtering low quality reads exacerbates low coverage of GC regions</a:t>
            </a:r>
          </a:p>
        </p:txBody>
      </p:sp>
      <p:sp>
        <p:nvSpPr>
          <p:cNvPr id="7" name="TextBox 6"/>
          <p:cNvSpPr txBox="1">
            <a:spLocks noChangeArrowheads="1"/>
          </p:cNvSpPr>
          <p:nvPr/>
        </p:nvSpPr>
        <p:spPr bwMode="auto">
          <a:xfrm>
            <a:off x="684213" y="4581525"/>
            <a:ext cx="7632700" cy="830263"/>
          </a:xfrm>
          <a:prstGeom prst="rect">
            <a:avLst/>
          </a:prstGeom>
          <a:noFill/>
          <a:ln w="9525">
            <a:noFill/>
            <a:miter lim="800000"/>
            <a:headEnd/>
            <a:tailEnd/>
          </a:ln>
        </p:spPr>
        <p:txBody>
          <a:bodyPr>
            <a:spAutoFit/>
          </a:bodyPr>
          <a:lstStyle/>
          <a:p>
            <a:pPr marL="457200" indent="-457200" algn="ctr" eaLnBrk="0" hangingPunct="0"/>
            <a:r>
              <a:rPr lang="en-GB" b="1" i="1" dirty="0" smtClean="0"/>
              <a:t>Assembly and/or filtering software should </a:t>
            </a:r>
            <a:r>
              <a:rPr lang="en-GB" b="1" i="1" dirty="0"/>
              <a:t>account for this technology specific bias but doesn’t yet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3"/>
          <p:cNvSpPr>
            <a:spLocks noChangeArrowheads="1"/>
          </p:cNvSpPr>
          <p:nvPr/>
        </p:nvSpPr>
        <p:spPr bwMode="auto">
          <a:xfrm>
            <a:off x="467544" y="260350"/>
            <a:ext cx="8208911" cy="1143000"/>
          </a:xfrm>
          <a:prstGeom prst="rect">
            <a:avLst/>
          </a:prstGeom>
          <a:noFill/>
          <a:ln w="9525">
            <a:noFill/>
            <a:miter lim="800000"/>
            <a:headEnd/>
            <a:tailEnd/>
          </a:ln>
        </p:spPr>
        <p:txBody>
          <a:bodyPr/>
          <a:lstStyle/>
          <a:p>
            <a:pPr algn="ctr"/>
            <a:r>
              <a:rPr lang="en-US" sz="4400" b="1" dirty="0">
                <a:latin typeface="Arial" charset="0"/>
              </a:rPr>
              <a:t>Quality controlling workflow</a:t>
            </a:r>
          </a:p>
        </p:txBody>
      </p:sp>
      <p:pic>
        <p:nvPicPr>
          <p:cNvPr id="30723" name="Picture 10"/>
          <p:cNvPicPr>
            <a:picLocks noChangeAspect="1" noChangeArrowheads="1"/>
          </p:cNvPicPr>
          <p:nvPr/>
        </p:nvPicPr>
        <p:blipFill>
          <a:blip r:embed="rId3" cstate="print"/>
          <a:srcRect/>
          <a:stretch>
            <a:fillRect/>
          </a:stretch>
        </p:blipFill>
        <p:spPr bwMode="auto">
          <a:xfrm>
            <a:off x="0" y="5949280"/>
            <a:ext cx="9144000" cy="1244600"/>
          </a:xfrm>
          <a:prstGeom prst="rect">
            <a:avLst/>
          </a:prstGeom>
          <a:noFill/>
          <a:ln w="9525">
            <a:noFill/>
            <a:miter lim="800000"/>
            <a:headEnd/>
            <a:tailEnd/>
          </a:ln>
        </p:spPr>
      </p:pic>
      <p:pic>
        <p:nvPicPr>
          <p:cNvPr id="30724" name="Picture 4"/>
          <p:cNvPicPr>
            <a:picLocks noChangeAspect="1" noChangeArrowheads="1"/>
          </p:cNvPicPr>
          <p:nvPr/>
        </p:nvPicPr>
        <p:blipFill>
          <a:blip r:embed="rId4" cstate="print"/>
          <a:srcRect/>
          <a:stretch>
            <a:fillRect/>
          </a:stretch>
        </p:blipFill>
        <p:spPr bwMode="auto">
          <a:xfrm>
            <a:off x="2700338" y="981075"/>
            <a:ext cx="3873500" cy="61198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3"/>
          <p:cNvSpPr>
            <a:spLocks noChangeArrowheads="1"/>
          </p:cNvSpPr>
          <p:nvPr/>
        </p:nvSpPr>
        <p:spPr bwMode="auto">
          <a:xfrm>
            <a:off x="539552" y="260350"/>
            <a:ext cx="7992887" cy="1143000"/>
          </a:xfrm>
          <a:prstGeom prst="rect">
            <a:avLst/>
          </a:prstGeom>
          <a:noFill/>
          <a:ln w="9525">
            <a:noFill/>
            <a:miter lim="800000"/>
            <a:headEnd/>
            <a:tailEnd/>
          </a:ln>
        </p:spPr>
        <p:txBody>
          <a:bodyPr/>
          <a:lstStyle/>
          <a:p>
            <a:pPr algn="ctr"/>
            <a:r>
              <a:rPr lang="en-US" sz="4400" b="1" dirty="0">
                <a:latin typeface="Arial" charset="0"/>
              </a:rPr>
              <a:t>Quality controlling workflow</a:t>
            </a:r>
          </a:p>
        </p:txBody>
      </p:sp>
      <p:pic>
        <p:nvPicPr>
          <p:cNvPr id="31747" name="Picture 10"/>
          <p:cNvPicPr>
            <a:picLocks noChangeAspect="1" noChangeArrowheads="1"/>
          </p:cNvPicPr>
          <p:nvPr/>
        </p:nvPicPr>
        <p:blipFill>
          <a:blip r:embed="rId3" cstate="print"/>
          <a:srcRect/>
          <a:stretch>
            <a:fillRect/>
          </a:stretch>
        </p:blipFill>
        <p:spPr bwMode="auto">
          <a:xfrm>
            <a:off x="0" y="5805488"/>
            <a:ext cx="9144000" cy="1244600"/>
          </a:xfrm>
          <a:prstGeom prst="rect">
            <a:avLst/>
          </a:prstGeom>
          <a:noFill/>
          <a:ln w="9525">
            <a:noFill/>
            <a:miter lim="800000"/>
            <a:headEnd/>
            <a:tailEnd/>
          </a:ln>
        </p:spPr>
      </p:pic>
      <p:pic>
        <p:nvPicPr>
          <p:cNvPr id="31748" name="Picture 3"/>
          <p:cNvPicPr>
            <a:picLocks noChangeAspect="1" noChangeArrowheads="1"/>
          </p:cNvPicPr>
          <p:nvPr/>
        </p:nvPicPr>
        <p:blipFill>
          <a:blip r:embed="rId4" cstate="print"/>
          <a:srcRect/>
          <a:stretch>
            <a:fillRect/>
          </a:stretch>
        </p:blipFill>
        <p:spPr bwMode="auto">
          <a:xfrm>
            <a:off x="684213" y="1196975"/>
            <a:ext cx="7885112" cy="43513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3"/>
          <p:cNvSpPr>
            <a:spLocks noChangeArrowheads="1"/>
          </p:cNvSpPr>
          <p:nvPr/>
        </p:nvSpPr>
        <p:spPr bwMode="auto">
          <a:xfrm>
            <a:off x="467544" y="260350"/>
            <a:ext cx="7992888" cy="1143000"/>
          </a:xfrm>
          <a:prstGeom prst="rect">
            <a:avLst/>
          </a:prstGeom>
          <a:noFill/>
          <a:ln w="9525">
            <a:noFill/>
            <a:miter lim="800000"/>
            <a:headEnd/>
            <a:tailEnd/>
          </a:ln>
        </p:spPr>
        <p:txBody>
          <a:bodyPr/>
          <a:lstStyle/>
          <a:p>
            <a:pPr algn="ctr"/>
            <a:r>
              <a:rPr lang="en-US" sz="4400" b="1" dirty="0">
                <a:latin typeface="Arial" charset="0"/>
              </a:rPr>
              <a:t>Quality controlling workflow</a:t>
            </a:r>
          </a:p>
        </p:txBody>
      </p:sp>
      <p:pic>
        <p:nvPicPr>
          <p:cNvPr id="32771" name="Picture 10"/>
          <p:cNvPicPr>
            <a:picLocks noChangeAspect="1" noChangeArrowheads="1"/>
          </p:cNvPicPr>
          <p:nvPr/>
        </p:nvPicPr>
        <p:blipFill>
          <a:blip r:embed="rId3" cstate="print"/>
          <a:srcRect/>
          <a:stretch>
            <a:fillRect/>
          </a:stretch>
        </p:blipFill>
        <p:spPr bwMode="auto">
          <a:xfrm>
            <a:off x="0" y="5805488"/>
            <a:ext cx="9144000" cy="1244600"/>
          </a:xfrm>
          <a:prstGeom prst="rect">
            <a:avLst/>
          </a:prstGeom>
          <a:noFill/>
          <a:ln w="9525">
            <a:noFill/>
            <a:miter lim="800000"/>
            <a:headEnd/>
            <a:tailEnd/>
          </a:ln>
        </p:spPr>
      </p:pic>
      <p:pic>
        <p:nvPicPr>
          <p:cNvPr id="32772" name="Picture 2"/>
          <p:cNvPicPr>
            <a:picLocks noChangeAspect="1" noChangeArrowheads="1"/>
          </p:cNvPicPr>
          <p:nvPr/>
        </p:nvPicPr>
        <p:blipFill>
          <a:blip r:embed="rId4" cstate="print"/>
          <a:srcRect/>
          <a:stretch>
            <a:fillRect/>
          </a:stretch>
        </p:blipFill>
        <p:spPr bwMode="auto">
          <a:xfrm>
            <a:off x="306388" y="1773238"/>
            <a:ext cx="8837612" cy="3384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395536" y="1772816"/>
            <a:ext cx="8550491" cy="3206434"/>
          </a:xfrm>
          <a:prstGeom prst="rect">
            <a:avLst/>
          </a:prstGeom>
          <a:noFill/>
          <a:ln w="9525">
            <a:noFill/>
            <a:miter lim="800000"/>
            <a:headEnd/>
            <a:tailEnd/>
          </a:ln>
        </p:spPr>
      </p:pic>
      <p:sp>
        <p:nvSpPr>
          <p:cNvPr id="3" name="Rectangle 3"/>
          <p:cNvSpPr>
            <a:spLocks noChangeArrowheads="1"/>
          </p:cNvSpPr>
          <p:nvPr/>
        </p:nvSpPr>
        <p:spPr bwMode="auto">
          <a:xfrm>
            <a:off x="467544" y="260350"/>
            <a:ext cx="7992888" cy="1143000"/>
          </a:xfrm>
          <a:prstGeom prst="rect">
            <a:avLst/>
          </a:prstGeom>
          <a:noFill/>
          <a:ln w="9525">
            <a:noFill/>
            <a:miter lim="800000"/>
            <a:headEnd/>
            <a:tailEnd/>
          </a:ln>
        </p:spPr>
        <p:txBody>
          <a:bodyPr/>
          <a:lstStyle/>
          <a:p>
            <a:pPr algn="ctr"/>
            <a:r>
              <a:rPr lang="en-US" sz="4400" b="1" dirty="0" smtClean="0">
                <a:latin typeface="Arial" charset="0"/>
              </a:rPr>
              <a:t>Quality visual summaries</a:t>
            </a:r>
            <a:endParaRPr lang="en-US" sz="4400" b="1" dirty="0">
              <a:latin typeface="Arial" charset="0"/>
            </a:endParaRPr>
          </a:p>
        </p:txBody>
      </p:sp>
      <p:pic>
        <p:nvPicPr>
          <p:cNvPr id="4" name="Picture 10"/>
          <p:cNvPicPr>
            <a:picLocks noChangeAspect="1" noChangeArrowheads="1"/>
          </p:cNvPicPr>
          <p:nvPr/>
        </p:nvPicPr>
        <p:blipFill>
          <a:blip r:embed="rId3" cstate="print"/>
          <a:srcRect/>
          <a:stretch>
            <a:fillRect/>
          </a:stretch>
        </p:blipFill>
        <p:spPr bwMode="auto">
          <a:xfrm>
            <a:off x="0" y="5805488"/>
            <a:ext cx="9144000" cy="1244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10"/>
          <p:cNvPicPr>
            <a:picLocks noChangeAspect="1" noChangeArrowheads="1"/>
          </p:cNvPicPr>
          <p:nvPr/>
        </p:nvPicPr>
        <p:blipFill>
          <a:blip r:embed="rId2" cstate="print"/>
          <a:srcRect/>
          <a:stretch>
            <a:fillRect/>
          </a:stretch>
        </p:blipFill>
        <p:spPr bwMode="auto">
          <a:xfrm>
            <a:off x="0" y="5805488"/>
            <a:ext cx="9144000" cy="1244600"/>
          </a:xfrm>
          <a:prstGeom prst="rect">
            <a:avLst/>
          </a:prstGeom>
          <a:noFill/>
          <a:ln w="9525">
            <a:noFill/>
            <a:miter lim="800000"/>
            <a:headEnd/>
            <a:tailEnd/>
          </a:ln>
        </p:spPr>
      </p:pic>
      <p:sp>
        <p:nvSpPr>
          <p:cNvPr id="33795" name="Rectangle 2"/>
          <p:cNvSpPr>
            <a:spLocks noChangeArrowheads="1"/>
          </p:cNvSpPr>
          <p:nvPr/>
        </p:nvSpPr>
        <p:spPr bwMode="auto">
          <a:xfrm>
            <a:off x="971550" y="2636838"/>
            <a:ext cx="7416800" cy="1143000"/>
          </a:xfrm>
          <a:prstGeom prst="rect">
            <a:avLst/>
          </a:prstGeom>
          <a:noFill/>
          <a:ln w="9525">
            <a:noFill/>
            <a:miter lim="800000"/>
            <a:headEnd/>
            <a:tailEnd/>
          </a:ln>
        </p:spPr>
        <p:txBody>
          <a:bodyPr/>
          <a:lstStyle/>
          <a:p>
            <a:r>
              <a:rPr lang="en-US" sz="4400" b="1" dirty="0">
                <a:latin typeface="Arial" charset="0"/>
              </a:rPr>
              <a:t>3. </a:t>
            </a:r>
            <a:r>
              <a:rPr lang="en-US" sz="4400" b="1" dirty="0" smtClean="0">
                <a:latin typeface="Arial" charset="0"/>
              </a:rPr>
              <a:t>De-novo Assembly</a:t>
            </a:r>
            <a:endParaRPr lang="en-US" sz="4400" b="1" dirty="0">
              <a:latin typeface="Arial"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1"/>
          <p:cNvSpPr>
            <a:spLocks noChangeArrowheads="1"/>
          </p:cNvSpPr>
          <p:nvPr/>
        </p:nvSpPr>
        <p:spPr bwMode="auto">
          <a:xfrm>
            <a:off x="684213" y="260350"/>
            <a:ext cx="7416800" cy="1143000"/>
          </a:xfrm>
          <a:prstGeom prst="rect">
            <a:avLst/>
          </a:prstGeom>
          <a:noFill/>
          <a:ln w="9525">
            <a:noFill/>
            <a:miter lim="800000"/>
            <a:headEnd/>
            <a:tailEnd/>
          </a:ln>
        </p:spPr>
        <p:txBody>
          <a:bodyPr/>
          <a:lstStyle/>
          <a:p>
            <a:pPr algn="ctr"/>
            <a:r>
              <a:rPr lang="en-US" sz="4400" b="1" dirty="0">
                <a:latin typeface="Arial" charset="0"/>
              </a:rPr>
              <a:t>Assembly workflow</a:t>
            </a:r>
          </a:p>
        </p:txBody>
      </p:sp>
      <p:pic>
        <p:nvPicPr>
          <p:cNvPr id="34819" name="Picture 10"/>
          <p:cNvPicPr>
            <a:picLocks noChangeAspect="1" noChangeArrowheads="1"/>
          </p:cNvPicPr>
          <p:nvPr/>
        </p:nvPicPr>
        <p:blipFill>
          <a:blip r:embed="rId2" cstate="print"/>
          <a:srcRect/>
          <a:stretch>
            <a:fillRect/>
          </a:stretch>
        </p:blipFill>
        <p:spPr bwMode="auto">
          <a:xfrm>
            <a:off x="0" y="5805488"/>
            <a:ext cx="9144000" cy="1244600"/>
          </a:xfrm>
          <a:prstGeom prst="rect">
            <a:avLst/>
          </a:prstGeom>
          <a:noFill/>
          <a:ln w="9525">
            <a:noFill/>
            <a:miter lim="800000"/>
            <a:headEnd/>
            <a:tailEnd/>
          </a:ln>
        </p:spPr>
      </p:pic>
      <p:pic>
        <p:nvPicPr>
          <p:cNvPr id="34820" name="Picture 3"/>
          <p:cNvPicPr>
            <a:picLocks noChangeAspect="1" noChangeArrowheads="1"/>
          </p:cNvPicPr>
          <p:nvPr/>
        </p:nvPicPr>
        <p:blipFill>
          <a:blip r:embed="rId3" cstate="print"/>
          <a:srcRect/>
          <a:stretch>
            <a:fillRect/>
          </a:stretch>
        </p:blipFill>
        <p:spPr bwMode="auto">
          <a:xfrm>
            <a:off x="1476375" y="981075"/>
            <a:ext cx="6119813" cy="47037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bwMode="auto">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GB" dirty="0" smtClean="0">
                <a:latin typeface="Arial" pitchFamily="34" charset="0"/>
                <a:cs typeface="Arial" pitchFamily="34" charset="0"/>
              </a:rPr>
              <a:t>Sequencing - 2007</a:t>
            </a:r>
          </a:p>
        </p:txBody>
      </p:sp>
      <p:grpSp>
        <p:nvGrpSpPr>
          <p:cNvPr id="2" name="Group 3"/>
          <p:cNvGrpSpPr>
            <a:grpSpLocks/>
          </p:cNvGrpSpPr>
          <p:nvPr/>
        </p:nvGrpSpPr>
        <p:grpSpPr bwMode="auto">
          <a:xfrm>
            <a:off x="539552" y="3429000"/>
            <a:ext cx="8115300" cy="2400300"/>
            <a:chOff x="296" y="2312"/>
            <a:chExt cx="5112" cy="1512"/>
          </a:xfrm>
        </p:grpSpPr>
        <p:sp>
          <p:nvSpPr>
            <p:cNvPr id="5131" name="AutoShape 4"/>
            <p:cNvSpPr>
              <a:spLocks noChangeArrowheads="1"/>
            </p:cNvSpPr>
            <p:nvPr/>
          </p:nvSpPr>
          <p:spPr bwMode="auto">
            <a:xfrm>
              <a:off x="296" y="2312"/>
              <a:ext cx="5112" cy="1512"/>
            </a:xfrm>
            <a:prstGeom prst="flowChartAlternateProcess">
              <a:avLst/>
            </a:prstGeom>
            <a:solidFill>
              <a:schemeClr val="accent2">
                <a:alpha val="30196"/>
              </a:schemeClr>
            </a:solidFill>
            <a:ln w="9525" algn="ctr">
              <a:noFill/>
              <a:miter lim="800000"/>
              <a:headEnd/>
              <a:tailEnd/>
            </a:ln>
          </p:spPr>
          <p:txBody>
            <a:bodyPr wrap="none" anchor="ctr"/>
            <a:lstStyle/>
            <a:p>
              <a:pPr algn="r" eaLnBrk="0" hangingPunct="0"/>
              <a:endParaRPr lang="en-GB"/>
            </a:p>
          </p:txBody>
        </p:sp>
        <p:sp>
          <p:nvSpPr>
            <p:cNvPr id="5132" name="Text Box 5"/>
            <p:cNvSpPr txBox="1">
              <a:spLocks noChangeArrowheads="1"/>
            </p:cNvSpPr>
            <p:nvPr/>
          </p:nvSpPr>
          <p:spPr bwMode="auto">
            <a:xfrm>
              <a:off x="2379" y="2737"/>
              <a:ext cx="2354" cy="1018"/>
            </a:xfrm>
            <a:prstGeom prst="rect">
              <a:avLst/>
            </a:prstGeom>
            <a:noFill/>
            <a:ln w="12700" algn="ctr">
              <a:noFill/>
              <a:miter lim="800000"/>
              <a:headEnd/>
              <a:tailEnd/>
            </a:ln>
          </p:spPr>
          <p:txBody>
            <a:bodyPr wrap="none">
              <a:spAutoFit/>
            </a:bodyPr>
            <a:lstStyle/>
            <a:p>
              <a:pPr algn="r" eaLnBrk="0" hangingPunct="0"/>
              <a:r>
                <a:rPr lang="en-GB" sz="2000"/>
                <a:t>74x Capillary Sequencers</a:t>
              </a:r>
            </a:p>
            <a:p>
              <a:pPr algn="r" eaLnBrk="0" hangingPunct="0"/>
              <a:r>
                <a:rPr lang="en-GB" sz="2000"/>
                <a:t>10 FTEs</a:t>
              </a:r>
            </a:p>
            <a:p>
              <a:pPr algn="r" eaLnBrk="0" hangingPunct="0"/>
              <a:r>
                <a:rPr lang="en-GB" sz="2000"/>
                <a:t>15-40 runs per day</a:t>
              </a:r>
            </a:p>
            <a:p>
              <a:pPr algn="r" eaLnBrk="0" hangingPunct="0"/>
              <a:r>
                <a:rPr lang="en-US" sz="2000" b="1"/>
                <a:t>1-2Mb per instrument per day</a:t>
              </a:r>
            </a:p>
            <a:p>
              <a:pPr algn="r" eaLnBrk="0" hangingPunct="0"/>
              <a:r>
                <a:rPr lang="en-US" sz="2000" b="1"/>
                <a:t>120Mb total capacity per day </a:t>
              </a:r>
              <a:endParaRPr lang="en-GB" sz="2000"/>
            </a:p>
          </p:txBody>
        </p:sp>
        <p:sp>
          <p:nvSpPr>
            <p:cNvPr id="5133" name="AutoShape 6"/>
            <p:cNvSpPr>
              <a:spLocks noChangeArrowheads="1"/>
            </p:cNvSpPr>
            <p:nvPr/>
          </p:nvSpPr>
          <p:spPr bwMode="auto">
            <a:xfrm>
              <a:off x="1968" y="2392"/>
              <a:ext cx="1736" cy="312"/>
            </a:xfrm>
            <a:prstGeom prst="flowChartAlternateProcess">
              <a:avLst/>
            </a:prstGeom>
            <a:solidFill>
              <a:schemeClr val="bg1"/>
            </a:solidFill>
            <a:ln w="9525" algn="ctr">
              <a:noFill/>
              <a:miter lim="800000"/>
              <a:headEnd/>
              <a:tailEnd/>
            </a:ln>
          </p:spPr>
          <p:txBody>
            <a:bodyPr wrap="none" anchor="ctr"/>
            <a:lstStyle/>
            <a:p>
              <a:pPr algn="r" eaLnBrk="0" hangingPunct="0"/>
              <a:endParaRPr lang="en-GB"/>
            </a:p>
          </p:txBody>
        </p:sp>
        <p:sp>
          <p:nvSpPr>
            <p:cNvPr id="5134" name="Text Box 7"/>
            <p:cNvSpPr txBox="1">
              <a:spLocks noChangeArrowheads="1"/>
            </p:cNvSpPr>
            <p:nvPr/>
          </p:nvSpPr>
          <p:spPr bwMode="auto">
            <a:xfrm>
              <a:off x="2379" y="2425"/>
              <a:ext cx="1193" cy="250"/>
            </a:xfrm>
            <a:prstGeom prst="rect">
              <a:avLst/>
            </a:prstGeom>
            <a:noFill/>
            <a:ln w="12700" algn="ctr">
              <a:noFill/>
              <a:miter lim="800000"/>
              <a:headEnd/>
              <a:tailEnd/>
            </a:ln>
          </p:spPr>
          <p:txBody>
            <a:bodyPr wrap="none">
              <a:spAutoFit/>
            </a:bodyPr>
            <a:lstStyle/>
            <a:p>
              <a:pPr algn="r" eaLnBrk="0" hangingPunct="0"/>
              <a:r>
                <a:rPr lang="en-GB" sz="2000" b="1">
                  <a:solidFill>
                    <a:schemeClr val="accent2"/>
                  </a:solidFill>
                </a:rPr>
                <a:t>SEQUENCING</a:t>
              </a:r>
            </a:p>
          </p:txBody>
        </p:sp>
        <p:sp>
          <p:nvSpPr>
            <p:cNvPr id="5135" name="AutoShape 8" descr="2"/>
            <p:cNvSpPr>
              <a:spLocks noChangeArrowheads="1"/>
            </p:cNvSpPr>
            <p:nvPr/>
          </p:nvSpPr>
          <p:spPr bwMode="auto">
            <a:xfrm>
              <a:off x="432" y="2400"/>
              <a:ext cx="1792" cy="1328"/>
            </a:xfrm>
            <a:prstGeom prst="flowChartAlternateProcess">
              <a:avLst/>
            </a:prstGeom>
            <a:blipFill dpi="0" rotWithShape="1">
              <a:blip r:embed="rId3" cstate="print"/>
              <a:srcRect/>
              <a:stretch>
                <a:fillRect/>
              </a:stretch>
            </a:blipFill>
            <a:ln w="38100" algn="ctr">
              <a:solidFill>
                <a:schemeClr val="bg1"/>
              </a:solidFill>
              <a:miter lim="800000"/>
              <a:headEnd/>
              <a:tailEnd/>
            </a:ln>
          </p:spPr>
          <p:txBody>
            <a:bodyPr wrap="none" anchor="ctr"/>
            <a:lstStyle/>
            <a:p>
              <a:pPr algn="r" eaLnBrk="0" hangingPunct="0"/>
              <a:endParaRPr lang="en-GB"/>
            </a:p>
          </p:txBody>
        </p:sp>
      </p:grpSp>
      <p:grpSp>
        <p:nvGrpSpPr>
          <p:cNvPr id="3" name="Group 9"/>
          <p:cNvGrpSpPr>
            <a:grpSpLocks/>
          </p:cNvGrpSpPr>
          <p:nvPr/>
        </p:nvGrpSpPr>
        <p:grpSpPr bwMode="auto">
          <a:xfrm>
            <a:off x="539552" y="952500"/>
            <a:ext cx="8115300" cy="2400300"/>
            <a:chOff x="296" y="752"/>
            <a:chExt cx="5112" cy="1512"/>
          </a:xfrm>
        </p:grpSpPr>
        <p:sp>
          <p:nvSpPr>
            <p:cNvPr id="5126" name="AutoShape 10"/>
            <p:cNvSpPr>
              <a:spLocks noChangeArrowheads="1"/>
            </p:cNvSpPr>
            <p:nvPr/>
          </p:nvSpPr>
          <p:spPr bwMode="auto">
            <a:xfrm>
              <a:off x="296" y="752"/>
              <a:ext cx="5112" cy="1512"/>
            </a:xfrm>
            <a:prstGeom prst="flowChartAlternateProcess">
              <a:avLst/>
            </a:prstGeom>
            <a:solidFill>
              <a:schemeClr val="accent2">
                <a:alpha val="30196"/>
              </a:schemeClr>
            </a:solidFill>
            <a:ln w="9525" algn="ctr">
              <a:noFill/>
              <a:miter lim="800000"/>
              <a:headEnd/>
              <a:tailEnd/>
            </a:ln>
          </p:spPr>
          <p:txBody>
            <a:bodyPr wrap="none" anchor="ctr"/>
            <a:lstStyle/>
            <a:p>
              <a:pPr algn="r" eaLnBrk="0" hangingPunct="0"/>
              <a:endParaRPr lang="en-GB"/>
            </a:p>
          </p:txBody>
        </p:sp>
        <p:sp>
          <p:nvSpPr>
            <p:cNvPr id="5127" name="Text Box 11"/>
            <p:cNvSpPr txBox="1">
              <a:spLocks noChangeArrowheads="1"/>
            </p:cNvSpPr>
            <p:nvPr/>
          </p:nvSpPr>
          <p:spPr bwMode="auto">
            <a:xfrm>
              <a:off x="2380" y="1241"/>
              <a:ext cx="2437" cy="826"/>
            </a:xfrm>
            <a:prstGeom prst="rect">
              <a:avLst/>
            </a:prstGeom>
            <a:noFill/>
            <a:ln w="12700" algn="ctr">
              <a:noFill/>
              <a:miter lim="800000"/>
              <a:headEnd/>
              <a:tailEnd/>
            </a:ln>
          </p:spPr>
          <p:txBody>
            <a:bodyPr wrap="none">
              <a:spAutoFit/>
            </a:bodyPr>
            <a:lstStyle/>
            <a:p>
              <a:pPr algn="r" eaLnBrk="0" hangingPunct="0"/>
              <a:r>
                <a:rPr lang="en-GB" sz="2000" dirty="0"/>
                <a:t>Rooms of equipment</a:t>
              </a:r>
            </a:p>
            <a:p>
              <a:pPr algn="r" eaLnBrk="0" hangingPunct="0"/>
              <a:r>
                <a:rPr lang="en-GB" sz="2000" dirty="0" err="1"/>
                <a:t>Subcloning</a:t>
              </a:r>
              <a:r>
                <a:rPr lang="en-GB" sz="2000" dirty="0"/>
                <a:t> &gt; picking &gt; prepping </a:t>
              </a:r>
            </a:p>
            <a:p>
              <a:pPr algn="r" eaLnBrk="0" hangingPunct="0"/>
              <a:r>
                <a:rPr lang="en-GB" sz="2000" dirty="0"/>
                <a:t>35 FTEs</a:t>
              </a:r>
            </a:p>
            <a:p>
              <a:pPr algn="r" eaLnBrk="0" hangingPunct="0"/>
              <a:r>
                <a:rPr lang="en-GB" sz="2000" dirty="0"/>
                <a:t>3-4 weeks</a:t>
              </a:r>
              <a:endParaRPr lang="en-GB" sz="2000" b="1" dirty="0"/>
            </a:p>
          </p:txBody>
        </p:sp>
        <p:sp>
          <p:nvSpPr>
            <p:cNvPr id="5128" name="AutoShape 12"/>
            <p:cNvSpPr>
              <a:spLocks noChangeArrowheads="1"/>
            </p:cNvSpPr>
            <p:nvPr/>
          </p:nvSpPr>
          <p:spPr bwMode="auto">
            <a:xfrm>
              <a:off x="1968" y="840"/>
              <a:ext cx="1736" cy="312"/>
            </a:xfrm>
            <a:prstGeom prst="flowChartAlternateProcess">
              <a:avLst/>
            </a:prstGeom>
            <a:solidFill>
              <a:schemeClr val="bg1"/>
            </a:solidFill>
            <a:ln w="9525" algn="ctr">
              <a:noFill/>
              <a:miter lim="800000"/>
              <a:headEnd/>
              <a:tailEnd/>
            </a:ln>
          </p:spPr>
          <p:txBody>
            <a:bodyPr wrap="none" anchor="ctr"/>
            <a:lstStyle/>
            <a:p>
              <a:pPr algn="r" eaLnBrk="0" hangingPunct="0"/>
              <a:endParaRPr lang="en-GB"/>
            </a:p>
          </p:txBody>
        </p:sp>
        <p:sp>
          <p:nvSpPr>
            <p:cNvPr id="5129" name="Text Box 13"/>
            <p:cNvSpPr txBox="1">
              <a:spLocks noChangeArrowheads="1"/>
            </p:cNvSpPr>
            <p:nvPr/>
          </p:nvSpPr>
          <p:spPr bwMode="auto">
            <a:xfrm>
              <a:off x="2379" y="873"/>
              <a:ext cx="1193" cy="250"/>
            </a:xfrm>
            <a:prstGeom prst="rect">
              <a:avLst/>
            </a:prstGeom>
            <a:noFill/>
            <a:ln w="12700" algn="ctr">
              <a:noFill/>
              <a:miter lim="800000"/>
              <a:headEnd/>
              <a:tailEnd/>
            </a:ln>
          </p:spPr>
          <p:txBody>
            <a:bodyPr wrap="none">
              <a:spAutoFit/>
            </a:bodyPr>
            <a:lstStyle/>
            <a:p>
              <a:pPr algn="r" eaLnBrk="0" hangingPunct="0"/>
              <a:r>
                <a:rPr lang="en-GB" sz="2000" b="1">
                  <a:solidFill>
                    <a:schemeClr val="accent2"/>
                  </a:solidFill>
                </a:rPr>
                <a:t>PRODUCTION</a:t>
              </a:r>
            </a:p>
          </p:txBody>
        </p:sp>
        <p:sp>
          <p:nvSpPr>
            <p:cNvPr id="5130" name="AutoShape 14" descr="1"/>
            <p:cNvSpPr>
              <a:spLocks noChangeArrowheads="1"/>
            </p:cNvSpPr>
            <p:nvPr/>
          </p:nvSpPr>
          <p:spPr bwMode="auto">
            <a:xfrm>
              <a:off x="432" y="848"/>
              <a:ext cx="1792" cy="1328"/>
            </a:xfrm>
            <a:prstGeom prst="flowChartAlternateProcess">
              <a:avLst/>
            </a:prstGeom>
            <a:blipFill dpi="0" rotWithShape="1">
              <a:blip r:embed="rId4" cstate="print"/>
              <a:srcRect/>
              <a:stretch>
                <a:fillRect/>
              </a:stretch>
            </a:blipFill>
            <a:ln w="38100" algn="ctr">
              <a:solidFill>
                <a:schemeClr val="bg1"/>
              </a:solidFill>
              <a:miter lim="800000"/>
              <a:headEnd/>
              <a:tailEnd/>
            </a:ln>
          </p:spPr>
          <p:txBody>
            <a:bodyPr wrap="none" anchor="ctr"/>
            <a:lstStyle/>
            <a:p>
              <a:pPr algn="r" eaLnBrk="0" hangingPunct="0"/>
              <a:endParaRPr lang="en-GB"/>
            </a:p>
          </p:txBody>
        </p:sp>
      </p:grpSp>
      <p:pic>
        <p:nvPicPr>
          <p:cNvPr id="5125" name="Picture 10"/>
          <p:cNvPicPr>
            <a:picLocks noChangeAspect="1" noChangeArrowheads="1"/>
          </p:cNvPicPr>
          <p:nvPr/>
        </p:nvPicPr>
        <p:blipFill>
          <a:blip r:embed="rId5" cstate="print"/>
          <a:srcRect/>
          <a:stretch>
            <a:fillRect/>
          </a:stretch>
        </p:blipFill>
        <p:spPr bwMode="auto">
          <a:xfrm>
            <a:off x="0" y="5805264"/>
            <a:ext cx="9144000" cy="1244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en-GB" b="1" dirty="0" smtClean="0">
                <a:latin typeface="Arial" pitchFamily="34" charset="0"/>
                <a:cs typeface="Arial" pitchFamily="34" charset="0"/>
              </a:rPr>
              <a:t>Velvet optimiser for genomic de-novo assembly</a:t>
            </a:r>
          </a:p>
        </p:txBody>
      </p:sp>
      <p:sp>
        <p:nvSpPr>
          <p:cNvPr id="53251" name="Content Placeholder 2"/>
          <p:cNvSpPr>
            <a:spLocks noGrp="1"/>
          </p:cNvSpPr>
          <p:nvPr>
            <p:ph idx="1"/>
          </p:nvPr>
        </p:nvSpPr>
        <p:spPr bwMode="auto">
          <a:xfrm>
            <a:off x="467544" y="1916832"/>
            <a:ext cx="8229600" cy="3773016"/>
          </a:xfrm>
          <a:noFill/>
          <a:ln>
            <a:miter lim="800000"/>
            <a:headEnd/>
            <a:tailEnd/>
          </a:ln>
        </p:spPr>
        <p:txBody>
          <a:bodyPr vert="horz" wrap="square" lIns="91440" tIns="45720" rIns="91440" bIns="45720" numCol="1" anchor="t" anchorCtr="0" compatLnSpc="1">
            <a:prstTxWarp prst="textNoShape">
              <a:avLst/>
            </a:prstTxWarp>
          </a:bodyPr>
          <a:lstStyle/>
          <a:p>
            <a:r>
              <a:rPr lang="en-GB" sz="2800" dirty="0" smtClean="0">
                <a:latin typeface="Arial" pitchFamily="34" charset="0"/>
                <a:cs typeface="Arial" pitchFamily="34" charset="0"/>
              </a:rPr>
              <a:t>De-</a:t>
            </a:r>
            <a:r>
              <a:rPr lang="en-GB" sz="2800" dirty="0" err="1" smtClean="0">
                <a:latin typeface="Arial" pitchFamily="34" charset="0"/>
                <a:cs typeface="Arial" pitchFamily="34" charset="0"/>
              </a:rPr>
              <a:t>bruijn</a:t>
            </a:r>
            <a:r>
              <a:rPr lang="en-GB" sz="2800" dirty="0" smtClean="0">
                <a:latin typeface="Arial" pitchFamily="34" charset="0"/>
                <a:cs typeface="Arial" pitchFamily="34" charset="0"/>
              </a:rPr>
              <a:t> graph assembler</a:t>
            </a:r>
          </a:p>
          <a:p>
            <a:r>
              <a:rPr lang="en-GB" sz="2800" dirty="0" smtClean="0">
                <a:latin typeface="Arial" pitchFamily="34" charset="0"/>
                <a:cs typeface="Arial" pitchFamily="34" charset="0"/>
              </a:rPr>
              <a:t>Runs a selection of k-</a:t>
            </a:r>
            <a:r>
              <a:rPr lang="en-GB" sz="2800" dirty="0" err="1" smtClean="0">
                <a:latin typeface="Arial" pitchFamily="34" charset="0"/>
                <a:cs typeface="Arial" pitchFamily="34" charset="0"/>
              </a:rPr>
              <a:t>mer</a:t>
            </a:r>
            <a:r>
              <a:rPr lang="en-GB" sz="2800" dirty="0" smtClean="0">
                <a:latin typeface="Arial" pitchFamily="34" charset="0"/>
                <a:cs typeface="Arial" pitchFamily="34" charset="0"/>
              </a:rPr>
              <a:t> lengths and parameters</a:t>
            </a:r>
          </a:p>
          <a:p>
            <a:r>
              <a:rPr lang="en-GB" sz="2800" dirty="0" smtClean="0">
                <a:latin typeface="Arial" pitchFamily="34" charset="0"/>
                <a:cs typeface="Arial" pitchFamily="34" charset="0"/>
              </a:rPr>
              <a:t>Selects optimum assembly based on </a:t>
            </a:r>
            <a:r>
              <a:rPr lang="en-GB" sz="2800" dirty="0" err="1" smtClean="0">
                <a:latin typeface="Arial" pitchFamily="34" charset="0"/>
                <a:cs typeface="Arial" pitchFamily="34" charset="0"/>
              </a:rPr>
              <a:t>contig</a:t>
            </a:r>
            <a:r>
              <a:rPr lang="en-GB" sz="2800" dirty="0" smtClean="0">
                <a:latin typeface="Arial" pitchFamily="34" charset="0"/>
                <a:cs typeface="Arial" pitchFamily="34" charset="0"/>
              </a:rPr>
              <a:t> length and N50 size (adjustable)</a:t>
            </a:r>
          </a:p>
          <a:p>
            <a:r>
              <a:rPr lang="en-GB" sz="2800" dirty="0" smtClean="0">
                <a:latin typeface="Arial" pitchFamily="34" charset="0"/>
                <a:cs typeface="Arial" pitchFamily="34" charset="0"/>
              </a:rPr>
              <a:t>Originally written by Simon </a:t>
            </a:r>
            <a:r>
              <a:rPr lang="en-GB" sz="2800" dirty="0" err="1" smtClean="0">
                <a:latin typeface="Arial" pitchFamily="34" charset="0"/>
                <a:cs typeface="Arial" pitchFamily="34" charset="0"/>
              </a:rPr>
              <a:t>Gladman</a:t>
            </a:r>
            <a:r>
              <a:rPr lang="en-GB" sz="2800" dirty="0" smtClean="0">
                <a:latin typeface="Arial" pitchFamily="34" charset="0"/>
                <a:cs typeface="Arial" pitchFamily="34" charset="0"/>
              </a:rPr>
              <a:t>, CSIRO</a:t>
            </a:r>
          </a:p>
          <a:p>
            <a:r>
              <a:rPr lang="en-GB" sz="2800" dirty="0" smtClean="0">
                <a:latin typeface="Arial" pitchFamily="34" charset="0"/>
                <a:cs typeface="Arial" pitchFamily="34" charset="0"/>
              </a:rPr>
              <a:t>Available at the Galaxy Tool Shed </a:t>
            </a:r>
          </a:p>
          <a:p>
            <a:pPr>
              <a:buNone/>
            </a:pPr>
            <a:endParaRPr lang="en-GB" sz="2800" dirty="0" smtClean="0">
              <a:latin typeface="Arial" pitchFamily="34" charset="0"/>
              <a:cs typeface="Arial" pitchFamily="34" charset="0"/>
            </a:endParaRPr>
          </a:p>
          <a:p>
            <a:pPr>
              <a:buFontTx/>
              <a:buNone/>
            </a:pPr>
            <a:endParaRPr lang="en-GB" sz="2800" dirty="0" smtClean="0"/>
          </a:p>
          <a:p>
            <a:endParaRPr lang="en-GB" sz="2800" dirty="0" smtClean="0"/>
          </a:p>
          <a:p>
            <a:endParaRPr lang="en-GB" sz="2800" dirty="0" smtClean="0"/>
          </a:p>
        </p:txBody>
      </p:sp>
      <p:pic>
        <p:nvPicPr>
          <p:cNvPr id="53252" name="Picture 10"/>
          <p:cNvPicPr>
            <a:picLocks noChangeAspect="1" noChangeArrowheads="1"/>
          </p:cNvPicPr>
          <p:nvPr/>
        </p:nvPicPr>
        <p:blipFill>
          <a:blip r:embed="rId2" cstate="print"/>
          <a:srcRect/>
          <a:stretch>
            <a:fillRect/>
          </a:stretch>
        </p:blipFill>
        <p:spPr bwMode="auto">
          <a:xfrm>
            <a:off x="0" y="5805488"/>
            <a:ext cx="9144000" cy="1244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en-GB" b="1" dirty="0" smtClean="0">
                <a:latin typeface="Arial" pitchFamily="34" charset="0"/>
                <a:cs typeface="Arial" pitchFamily="34" charset="0"/>
              </a:rPr>
              <a:t>However...</a:t>
            </a:r>
          </a:p>
        </p:txBody>
      </p:sp>
      <p:sp>
        <p:nvSpPr>
          <p:cNvPr id="39939" name="Content Placeholder 2"/>
          <p:cNvSpPr>
            <a:spLocks noGrp="1"/>
          </p:cNvSpPr>
          <p:nvPr>
            <p:ph idx="1"/>
          </p:nvPr>
        </p:nvSpPr>
        <p:spPr bwMode="auto">
          <a:xfrm>
            <a:off x="395536" y="1124744"/>
            <a:ext cx="8496944" cy="4525963"/>
          </a:xfrm>
          <a:noFill/>
          <a:ln>
            <a:miter lim="800000"/>
            <a:headEnd/>
            <a:tailEnd/>
          </a:ln>
        </p:spPr>
        <p:txBody>
          <a:bodyPr vert="horz" wrap="square" lIns="91440" tIns="45720" rIns="91440" bIns="45720" numCol="1" anchor="t" anchorCtr="0" compatLnSpc="1">
            <a:prstTxWarp prst="textNoShape">
              <a:avLst/>
            </a:prstTxWarp>
          </a:bodyPr>
          <a:lstStyle/>
          <a:p>
            <a:r>
              <a:rPr lang="en-GB" sz="2800" dirty="0" smtClean="0">
                <a:latin typeface="Arial" pitchFamily="34" charset="0"/>
                <a:cs typeface="Arial" pitchFamily="34" charset="0"/>
              </a:rPr>
              <a:t>We need a method of benchmarking the assembly using biological knowledge</a:t>
            </a:r>
          </a:p>
          <a:p>
            <a:r>
              <a:rPr lang="en-GB" sz="2800" dirty="0" smtClean="0">
                <a:latin typeface="Arial" pitchFamily="34" charset="0"/>
                <a:cs typeface="Arial" pitchFamily="34" charset="0"/>
              </a:rPr>
              <a:t>GC value</a:t>
            </a:r>
          </a:p>
          <a:p>
            <a:r>
              <a:rPr lang="en-GB" sz="2800" dirty="0" smtClean="0">
                <a:latin typeface="Arial" pitchFamily="34" charset="0"/>
                <a:cs typeface="Arial" pitchFamily="34" charset="0"/>
              </a:rPr>
              <a:t>Genome size ~ Total number of </a:t>
            </a:r>
            <a:r>
              <a:rPr lang="en-GB" sz="2800" dirty="0" err="1" smtClean="0">
                <a:latin typeface="Arial" pitchFamily="34" charset="0"/>
                <a:cs typeface="Arial" pitchFamily="34" charset="0"/>
              </a:rPr>
              <a:t>bp</a:t>
            </a:r>
            <a:r>
              <a:rPr lang="en-GB" sz="2800" dirty="0" smtClean="0">
                <a:latin typeface="Arial" pitchFamily="34" charset="0"/>
                <a:cs typeface="Arial" pitchFamily="34" charset="0"/>
              </a:rPr>
              <a:t> in </a:t>
            </a:r>
            <a:r>
              <a:rPr lang="en-GB" sz="2800" dirty="0" err="1" smtClean="0">
                <a:latin typeface="Arial" pitchFamily="34" charset="0"/>
                <a:cs typeface="Arial" pitchFamily="34" charset="0"/>
              </a:rPr>
              <a:t>contigs</a:t>
            </a:r>
            <a:r>
              <a:rPr lang="en-GB" sz="2800" dirty="0" smtClean="0">
                <a:latin typeface="Arial" pitchFamily="34" charset="0"/>
                <a:cs typeface="Arial" pitchFamily="34" charset="0"/>
              </a:rPr>
              <a:t>?</a:t>
            </a:r>
          </a:p>
          <a:p>
            <a:r>
              <a:rPr lang="en-GB" sz="2800" dirty="0" smtClean="0">
                <a:latin typeface="Arial" pitchFamily="34" charset="0"/>
                <a:cs typeface="Arial" pitchFamily="34" charset="0"/>
              </a:rPr>
              <a:t>Fraction of genes fully assembled</a:t>
            </a:r>
          </a:p>
          <a:p>
            <a:pPr lvl="1"/>
            <a:r>
              <a:rPr lang="en-GB" sz="2400" dirty="0" smtClean="0">
                <a:latin typeface="Arial" pitchFamily="34" charset="0"/>
                <a:cs typeface="Arial" pitchFamily="34" charset="0"/>
              </a:rPr>
              <a:t>Measured against closely related genome</a:t>
            </a:r>
          </a:p>
          <a:p>
            <a:r>
              <a:rPr lang="en-GB" sz="2800" dirty="0" smtClean="0">
                <a:latin typeface="Arial" pitchFamily="34" charset="0"/>
                <a:cs typeface="Arial" pitchFamily="34" charset="0"/>
              </a:rPr>
              <a:t>Manual finishing, gap closure only if really necessary</a:t>
            </a:r>
          </a:p>
          <a:p>
            <a:r>
              <a:rPr lang="en-GB" sz="2800" dirty="0" smtClean="0">
                <a:latin typeface="Arial" pitchFamily="34" charset="0"/>
                <a:cs typeface="Arial" pitchFamily="34" charset="0"/>
              </a:rPr>
              <a:t>Most assemblies only need to be ‘good-enough’... whatever that means...</a:t>
            </a:r>
          </a:p>
        </p:txBody>
      </p:sp>
      <p:pic>
        <p:nvPicPr>
          <p:cNvPr id="39940" name="Picture 10"/>
          <p:cNvPicPr>
            <a:picLocks noChangeAspect="1" noChangeArrowheads="1"/>
          </p:cNvPicPr>
          <p:nvPr/>
        </p:nvPicPr>
        <p:blipFill>
          <a:blip r:embed="rId2" cstate="print"/>
          <a:srcRect/>
          <a:stretch>
            <a:fillRect/>
          </a:stretch>
        </p:blipFill>
        <p:spPr bwMode="auto">
          <a:xfrm>
            <a:off x="0" y="5805488"/>
            <a:ext cx="9144000" cy="1244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1"/>
          <p:cNvSpPr>
            <a:spLocks noChangeArrowheads="1"/>
          </p:cNvSpPr>
          <p:nvPr/>
        </p:nvSpPr>
        <p:spPr bwMode="auto">
          <a:xfrm>
            <a:off x="684213" y="260350"/>
            <a:ext cx="7416800" cy="1143000"/>
          </a:xfrm>
          <a:prstGeom prst="rect">
            <a:avLst/>
          </a:prstGeom>
          <a:noFill/>
          <a:ln w="9525">
            <a:noFill/>
            <a:miter lim="800000"/>
            <a:headEnd/>
            <a:tailEnd/>
          </a:ln>
        </p:spPr>
        <p:txBody>
          <a:bodyPr/>
          <a:lstStyle/>
          <a:p>
            <a:pPr algn="ctr"/>
            <a:r>
              <a:rPr lang="en-US" sz="4400" b="1" dirty="0">
                <a:latin typeface="Arial" charset="0"/>
              </a:rPr>
              <a:t>Assembly results</a:t>
            </a:r>
          </a:p>
        </p:txBody>
      </p:sp>
      <p:pic>
        <p:nvPicPr>
          <p:cNvPr id="35843" name="Picture 10"/>
          <p:cNvPicPr>
            <a:picLocks noChangeAspect="1" noChangeArrowheads="1"/>
          </p:cNvPicPr>
          <p:nvPr/>
        </p:nvPicPr>
        <p:blipFill>
          <a:blip r:embed="rId2" cstate="print"/>
          <a:srcRect/>
          <a:stretch>
            <a:fillRect/>
          </a:stretch>
        </p:blipFill>
        <p:spPr bwMode="auto">
          <a:xfrm>
            <a:off x="0" y="5805488"/>
            <a:ext cx="9144000" cy="1244600"/>
          </a:xfrm>
          <a:prstGeom prst="rect">
            <a:avLst/>
          </a:prstGeom>
          <a:noFill/>
          <a:ln w="9525">
            <a:noFill/>
            <a:miter lim="800000"/>
            <a:headEnd/>
            <a:tailEnd/>
          </a:ln>
        </p:spPr>
      </p:pic>
      <p:pic>
        <p:nvPicPr>
          <p:cNvPr id="35844" name="Picture 3"/>
          <p:cNvPicPr>
            <a:picLocks noChangeAspect="1" noChangeArrowheads="1"/>
          </p:cNvPicPr>
          <p:nvPr/>
        </p:nvPicPr>
        <p:blipFill>
          <a:blip r:embed="rId3" cstate="print"/>
          <a:srcRect/>
          <a:stretch>
            <a:fillRect/>
          </a:stretch>
        </p:blipFill>
        <p:spPr bwMode="auto">
          <a:xfrm>
            <a:off x="1692275" y="1052513"/>
            <a:ext cx="5973763" cy="4764087"/>
          </a:xfrm>
          <a:prstGeom prst="rect">
            <a:avLst/>
          </a:prstGeom>
          <a:noFill/>
          <a:ln w="9525">
            <a:noFill/>
            <a:miter lim="800000"/>
            <a:headEnd/>
            <a:tailEnd/>
          </a:ln>
        </p:spPr>
      </p:pic>
      <p:sp>
        <p:nvSpPr>
          <p:cNvPr id="35845" name="Oval 6"/>
          <p:cNvSpPr>
            <a:spLocks noChangeArrowheads="1"/>
          </p:cNvSpPr>
          <p:nvPr/>
        </p:nvSpPr>
        <p:spPr bwMode="auto">
          <a:xfrm>
            <a:off x="6156325" y="3068638"/>
            <a:ext cx="1728788" cy="2592387"/>
          </a:xfrm>
          <a:prstGeom prst="ellipse">
            <a:avLst/>
          </a:prstGeom>
          <a:noFill/>
          <a:ln w="25400" algn="ctr">
            <a:solidFill>
              <a:srgbClr val="FF0000"/>
            </a:solidFill>
            <a:round/>
            <a:headEnd/>
            <a:tailEnd/>
          </a:ln>
        </p:spPr>
        <p:txBody>
          <a:bodyPr/>
          <a:lstStyle/>
          <a:p>
            <a:pPr algn="r" eaLnBrk="0" hangingPunct="0"/>
            <a:endParaRPr lang="en-GB"/>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1"/>
          <p:cNvSpPr>
            <a:spLocks noChangeArrowheads="1"/>
          </p:cNvSpPr>
          <p:nvPr/>
        </p:nvSpPr>
        <p:spPr bwMode="auto">
          <a:xfrm>
            <a:off x="684213" y="260350"/>
            <a:ext cx="7416800" cy="1143000"/>
          </a:xfrm>
          <a:prstGeom prst="rect">
            <a:avLst/>
          </a:prstGeom>
          <a:noFill/>
          <a:ln w="9525">
            <a:noFill/>
            <a:miter lim="800000"/>
            <a:headEnd/>
            <a:tailEnd/>
          </a:ln>
        </p:spPr>
        <p:txBody>
          <a:bodyPr/>
          <a:lstStyle/>
          <a:p>
            <a:pPr algn="ctr"/>
            <a:r>
              <a:rPr lang="en-US" sz="4400" b="1" dirty="0">
                <a:latin typeface="Arial" charset="0"/>
              </a:rPr>
              <a:t>Assembly statistics</a:t>
            </a:r>
          </a:p>
        </p:txBody>
      </p:sp>
      <p:pic>
        <p:nvPicPr>
          <p:cNvPr id="36867" name="Picture 10"/>
          <p:cNvPicPr>
            <a:picLocks noChangeAspect="1" noChangeArrowheads="1"/>
          </p:cNvPicPr>
          <p:nvPr/>
        </p:nvPicPr>
        <p:blipFill>
          <a:blip r:embed="rId3" cstate="print"/>
          <a:srcRect/>
          <a:stretch>
            <a:fillRect/>
          </a:stretch>
        </p:blipFill>
        <p:spPr bwMode="auto">
          <a:xfrm>
            <a:off x="0" y="5805488"/>
            <a:ext cx="9144000" cy="1244600"/>
          </a:xfrm>
          <a:prstGeom prst="rect">
            <a:avLst/>
          </a:prstGeom>
          <a:noFill/>
          <a:ln w="9525">
            <a:noFill/>
            <a:miter lim="800000"/>
            <a:headEnd/>
            <a:tailEnd/>
          </a:ln>
        </p:spPr>
      </p:pic>
      <p:pic>
        <p:nvPicPr>
          <p:cNvPr id="36868" name="Picture 4"/>
          <p:cNvPicPr>
            <a:picLocks noChangeAspect="1" noChangeArrowheads="1"/>
          </p:cNvPicPr>
          <p:nvPr/>
        </p:nvPicPr>
        <p:blipFill>
          <a:blip r:embed="rId4" cstate="print"/>
          <a:srcRect/>
          <a:stretch>
            <a:fillRect/>
          </a:stretch>
        </p:blipFill>
        <p:spPr bwMode="auto">
          <a:xfrm>
            <a:off x="1187450" y="1052513"/>
            <a:ext cx="6553200" cy="4624387"/>
          </a:xfrm>
          <a:prstGeom prst="rect">
            <a:avLst/>
          </a:prstGeom>
          <a:noFill/>
          <a:ln w="9525">
            <a:noFill/>
            <a:miter lim="800000"/>
            <a:headEnd/>
            <a:tailEnd/>
          </a:ln>
        </p:spPr>
      </p:pic>
      <p:sp>
        <p:nvSpPr>
          <p:cNvPr id="36869" name="Oval 6"/>
          <p:cNvSpPr>
            <a:spLocks noChangeArrowheads="1"/>
          </p:cNvSpPr>
          <p:nvPr/>
        </p:nvSpPr>
        <p:spPr bwMode="auto">
          <a:xfrm>
            <a:off x="6156325" y="2420938"/>
            <a:ext cx="1728788" cy="1223962"/>
          </a:xfrm>
          <a:prstGeom prst="ellipse">
            <a:avLst/>
          </a:prstGeom>
          <a:noFill/>
          <a:ln w="25400" algn="ctr">
            <a:solidFill>
              <a:srgbClr val="FF0000"/>
            </a:solidFill>
            <a:round/>
            <a:headEnd/>
            <a:tailEnd/>
          </a:ln>
        </p:spPr>
        <p:txBody>
          <a:bodyPr/>
          <a:lstStyle/>
          <a:p>
            <a:pPr algn="r" eaLnBrk="0" hangingPunct="0"/>
            <a:endParaRPr lang="en-GB"/>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1"/>
          <p:cNvSpPr>
            <a:spLocks noChangeArrowheads="1"/>
          </p:cNvSpPr>
          <p:nvPr/>
        </p:nvSpPr>
        <p:spPr bwMode="auto">
          <a:xfrm>
            <a:off x="684213" y="260350"/>
            <a:ext cx="7416800" cy="1143000"/>
          </a:xfrm>
          <a:prstGeom prst="rect">
            <a:avLst/>
          </a:prstGeom>
          <a:noFill/>
          <a:ln w="9525">
            <a:noFill/>
            <a:miter lim="800000"/>
            <a:headEnd/>
            <a:tailEnd/>
          </a:ln>
        </p:spPr>
        <p:txBody>
          <a:bodyPr/>
          <a:lstStyle/>
          <a:p>
            <a:pPr algn="ctr"/>
            <a:r>
              <a:rPr lang="en-US" sz="4400" b="1" dirty="0">
                <a:latin typeface="Arial" charset="0"/>
              </a:rPr>
              <a:t>Assembly statistics</a:t>
            </a:r>
          </a:p>
        </p:txBody>
      </p:sp>
      <p:pic>
        <p:nvPicPr>
          <p:cNvPr id="37891" name="Picture 10"/>
          <p:cNvPicPr>
            <a:picLocks noChangeAspect="1" noChangeArrowheads="1"/>
          </p:cNvPicPr>
          <p:nvPr/>
        </p:nvPicPr>
        <p:blipFill>
          <a:blip r:embed="rId2" cstate="print"/>
          <a:srcRect/>
          <a:stretch>
            <a:fillRect/>
          </a:stretch>
        </p:blipFill>
        <p:spPr bwMode="auto">
          <a:xfrm>
            <a:off x="0" y="5805488"/>
            <a:ext cx="9144000" cy="1244600"/>
          </a:xfrm>
          <a:prstGeom prst="rect">
            <a:avLst/>
          </a:prstGeom>
          <a:noFill/>
          <a:ln w="9525">
            <a:noFill/>
            <a:miter lim="800000"/>
            <a:headEnd/>
            <a:tailEnd/>
          </a:ln>
        </p:spPr>
      </p:pic>
      <p:pic>
        <p:nvPicPr>
          <p:cNvPr id="37892" name="Picture 2"/>
          <p:cNvPicPr>
            <a:picLocks noChangeAspect="1" noChangeArrowheads="1"/>
          </p:cNvPicPr>
          <p:nvPr/>
        </p:nvPicPr>
        <p:blipFill>
          <a:blip r:embed="rId3" cstate="print"/>
          <a:srcRect/>
          <a:stretch>
            <a:fillRect/>
          </a:stretch>
        </p:blipFill>
        <p:spPr bwMode="auto">
          <a:xfrm>
            <a:off x="1187450" y="1196975"/>
            <a:ext cx="6605588" cy="4608513"/>
          </a:xfrm>
          <a:prstGeom prst="rect">
            <a:avLst/>
          </a:prstGeom>
          <a:noFill/>
          <a:ln w="9525">
            <a:noFill/>
            <a:miter lim="800000"/>
            <a:headEnd/>
            <a:tailEnd/>
          </a:ln>
        </p:spPr>
      </p:pic>
      <p:sp>
        <p:nvSpPr>
          <p:cNvPr id="37893" name="Oval 6"/>
          <p:cNvSpPr>
            <a:spLocks noChangeArrowheads="1"/>
          </p:cNvSpPr>
          <p:nvPr/>
        </p:nvSpPr>
        <p:spPr bwMode="auto">
          <a:xfrm>
            <a:off x="6156325" y="1916113"/>
            <a:ext cx="1800225" cy="1081087"/>
          </a:xfrm>
          <a:prstGeom prst="ellipse">
            <a:avLst/>
          </a:prstGeom>
          <a:noFill/>
          <a:ln w="25400" algn="ctr">
            <a:solidFill>
              <a:srgbClr val="FF0000"/>
            </a:solidFill>
            <a:round/>
            <a:headEnd/>
            <a:tailEnd/>
          </a:ln>
        </p:spPr>
        <p:txBody>
          <a:bodyPr/>
          <a:lstStyle/>
          <a:p>
            <a:pPr algn="r" eaLnBrk="0" hangingPunct="0"/>
            <a:endParaRPr lang="en-GB"/>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1"/>
          <p:cNvSpPr>
            <a:spLocks noChangeArrowheads="1"/>
          </p:cNvSpPr>
          <p:nvPr/>
        </p:nvSpPr>
        <p:spPr bwMode="auto">
          <a:xfrm>
            <a:off x="684213" y="260350"/>
            <a:ext cx="7416800" cy="1143000"/>
          </a:xfrm>
          <a:prstGeom prst="rect">
            <a:avLst/>
          </a:prstGeom>
          <a:noFill/>
          <a:ln w="9525">
            <a:noFill/>
            <a:miter lim="800000"/>
            <a:headEnd/>
            <a:tailEnd/>
          </a:ln>
        </p:spPr>
        <p:txBody>
          <a:bodyPr/>
          <a:lstStyle/>
          <a:p>
            <a:pPr algn="ctr"/>
            <a:r>
              <a:rPr lang="en-US" sz="4400" b="1" dirty="0">
                <a:latin typeface="Arial" charset="0"/>
              </a:rPr>
              <a:t>Taxonomy of </a:t>
            </a:r>
            <a:r>
              <a:rPr lang="en-US" sz="4400" b="1" dirty="0" err="1">
                <a:latin typeface="Arial" charset="0"/>
              </a:rPr>
              <a:t>contigs</a:t>
            </a:r>
            <a:endParaRPr lang="en-US" sz="4400" b="1" dirty="0">
              <a:latin typeface="Arial" charset="0"/>
            </a:endParaRPr>
          </a:p>
        </p:txBody>
      </p:sp>
      <p:pic>
        <p:nvPicPr>
          <p:cNvPr id="38915" name="Picture 10"/>
          <p:cNvPicPr>
            <a:picLocks noChangeAspect="1" noChangeArrowheads="1"/>
          </p:cNvPicPr>
          <p:nvPr/>
        </p:nvPicPr>
        <p:blipFill>
          <a:blip r:embed="rId3" cstate="print"/>
          <a:srcRect/>
          <a:stretch>
            <a:fillRect/>
          </a:stretch>
        </p:blipFill>
        <p:spPr bwMode="auto">
          <a:xfrm>
            <a:off x="0" y="5805488"/>
            <a:ext cx="9144000" cy="1244600"/>
          </a:xfrm>
          <a:prstGeom prst="rect">
            <a:avLst/>
          </a:prstGeom>
          <a:noFill/>
          <a:ln w="9525">
            <a:noFill/>
            <a:miter lim="800000"/>
            <a:headEnd/>
            <a:tailEnd/>
          </a:ln>
        </p:spPr>
      </p:pic>
      <p:pic>
        <p:nvPicPr>
          <p:cNvPr id="38918" name="Picture 4"/>
          <p:cNvPicPr>
            <a:picLocks noChangeAspect="1" noChangeArrowheads="1"/>
          </p:cNvPicPr>
          <p:nvPr/>
        </p:nvPicPr>
        <p:blipFill>
          <a:blip r:embed="rId4" cstate="print"/>
          <a:srcRect/>
          <a:stretch>
            <a:fillRect/>
          </a:stretch>
        </p:blipFill>
        <p:spPr bwMode="auto">
          <a:xfrm>
            <a:off x="1187450" y="1052513"/>
            <a:ext cx="6280150" cy="4760912"/>
          </a:xfrm>
          <a:prstGeom prst="rect">
            <a:avLst/>
          </a:prstGeom>
          <a:noFill/>
          <a:ln w="9525">
            <a:noFill/>
            <a:miter lim="800000"/>
            <a:headEnd/>
            <a:tailEnd/>
          </a:ln>
        </p:spPr>
      </p:pic>
      <p:pic>
        <p:nvPicPr>
          <p:cNvPr id="38919" name="Picture 2"/>
          <p:cNvPicPr>
            <a:picLocks noChangeAspect="1" noChangeArrowheads="1"/>
          </p:cNvPicPr>
          <p:nvPr/>
        </p:nvPicPr>
        <p:blipFill>
          <a:blip r:embed="rId5" cstate="print"/>
          <a:srcRect/>
          <a:stretch>
            <a:fillRect/>
          </a:stretch>
        </p:blipFill>
        <p:spPr bwMode="auto">
          <a:xfrm rot="5400000">
            <a:off x="2377967" y="2886316"/>
            <a:ext cx="3930035" cy="1270489"/>
          </a:xfrm>
          <a:prstGeom prst="rect">
            <a:avLst/>
          </a:prstGeom>
          <a:noFill/>
          <a:ln w="9525">
            <a:noFill/>
            <a:miter lim="800000"/>
            <a:headEnd/>
            <a:tailEnd/>
          </a:ln>
        </p:spPr>
      </p:pic>
      <p:sp>
        <p:nvSpPr>
          <p:cNvPr id="38917" name="Oval 10"/>
          <p:cNvSpPr>
            <a:spLocks noChangeArrowheads="1"/>
          </p:cNvSpPr>
          <p:nvPr/>
        </p:nvSpPr>
        <p:spPr bwMode="auto">
          <a:xfrm>
            <a:off x="827088" y="3213100"/>
            <a:ext cx="1800225" cy="1079500"/>
          </a:xfrm>
          <a:prstGeom prst="ellipse">
            <a:avLst/>
          </a:prstGeom>
          <a:noFill/>
          <a:ln w="25400" algn="ctr">
            <a:solidFill>
              <a:srgbClr val="FF0000"/>
            </a:solidFill>
            <a:round/>
            <a:headEnd/>
            <a:tailEnd/>
          </a:ln>
        </p:spPr>
        <p:txBody>
          <a:bodyPr/>
          <a:lstStyle/>
          <a:p>
            <a:pPr algn="r" eaLnBrk="0" hangingPunct="0"/>
            <a:endParaRPr lang="en-GB"/>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10"/>
          <p:cNvPicPr>
            <a:picLocks noChangeAspect="1" noChangeArrowheads="1"/>
          </p:cNvPicPr>
          <p:nvPr/>
        </p:nvPicPr>
        <p:blipFill>
          <a:blip r:embed="rId2" cstate="print"/>
          <a:srcRect/>
          <a:stretch>
            <a:fillRect/>
          </a:stretch>
        </p:blipFill>
        <p:spPr bwMode="auto">
          <a:xfrm>
            <a:off x="0" y="5805488"/>
            <a:ext cx="9144000" cy="1244600"/>
          </a:xfrm>
          <a:prstGeom prst="rect">
            <a:avLst/>
          </a:prstGeom>
          <a:noFill/>
          <a:ln w="9525">
            <a:noFill/>
            <a:miter lim="800000"/>
            <a:headEnd/>
            <a:tailEnd/>
          </a:ln>
        </p:spPr>
      </p:pic>
      <p:sp>
        <p:nvSpPr>
          <p:cNvPr id="40963" name="Rectangle 2"/>
          <p:cNvSpPr>
            <a:spLocks noChangeArrowheads="1"/>
          </p:cNvSpPr>
          <p:nvPr/>
        </p:nvSpPr>
        <p:spPr bwMode="auto">
          <a:xfrm>
            <a:off x="971550" y="2636838"/>
            <a:ext cx="7416800" cy="1143000"/>
          </a:xfrm>
          <a:prstGeom prst="rect">
            <a:avLst/>
          </a:prstGeom>
          <a:noFill/>
          <a:ln w="9525">
            <a:noFill/>
            <a:miter lim="800000"/>
            <a:headEnd/>
            <a:tailEnd/>
          </a:ln>
        </p:spPr>
        <p:txBody>
          <a:bodyPr/>
          <a:lstStyle/>
          <a:p>
            <a:r>
              <a:rPr lang="en-US" sz="4400" b="1" dirty="0">
                <a:latin typeface="Arial" charset="0"/>
              </a:rPr>
              <a:t>4. Annotation</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10"/>
          <p:cNvPicPr>
            <a:picLocks noChangeAspect="1" noChangeArrowheads="1"/>
          </p:cNvPicPr>
          <p:nvPr/>
        </p:nvPicPr>
        <p:blipFill>
          <a:blip r:embed="rId3" cstate="print"/>
          <a:srcRect/>
          <a:stretch>
            <a:fillRect/>
          </a:stretch>
        </p:blipFill>
        <p:spPr bwMode="auto">
          <a:xfrm>
            <a:off x="0" y="5805488"/>
            <a:ext cx="9144000" cy="1244600"/>
          </a:xfrm>
          <a:prstGeom prst="rect">
            <a:avLst/>
          </a:prstGeom>
          <a:noFill/>
          <a:ln w="9525">
            <a:noFill/>
            <a:miter lim="800000"/>
            <a:headEnd/>
            <a:tailEnd/>
          </a:ln>
        </p:spPr>
      </p:pic>
      <p:sp>
        <p:nvSpPr>
          <p:cNvPr id="41987" name="Rectangle 2"/>
          <p:cNvSpPr>
            <a:spLocks noChangeArrowheads="1"/>
          </p:cNvSpPr>
          <p:nvPr/>
        </p:nvSpPr>
        <p:spPr bwMode="auto">
          <a:xfrm>
            <a:off x="1116013" y="260350"/>
            <a:ext cx="7416800" cy="1143000"/>
          </a:xfrm>
          <a:prstGeom prst="rect">
            <a:avLst/>
          </a:prstGeom>
          <a:noFill/>
          <a:ln w="9525">
            <a:noFill/>
            <a:miter lim="800000"/>
            <a:headEnd/>
            <a:tailEnd/>
          </a:ln>
        </p:spPr>
        <p:txBody>
          <a:bodyPr/>
          <a:lstStyle/>
          <a:p>
            <a:r>
              <a:rPr lang="en-US" sz="4400" b="1">
                <a:latin typeface="Arial" charset="0"/>
              </a:rPr>
              <a:t> </a:t>
            </a:r>
          </a:p>
        </p:txBody>
      </p:sp>
      <p:sp>
        <p:nvSpPr>
          <p:cNvPr id="41988" name="Rectangle 4"/>
          <p:cNvSpPr>
            <a:spLocks noChangeArrowheads="1"/>
          </p:cNvSpPr>
          <p:nvPr/>
        </p:nvSpPr>
        <p:spPr bwMode="auto">
          <a:xfrm>
            <a:off x="684213" y="260350"/>
            <a:ext cx="7416800" cy="1143000"/>
          </a:xfrm>
          <a:prstGeom prst="rect">
            <a:avLst/>
          </a:prstGeom>
          <a:noFill/>
          <a:ln w="9525">
            <a:noFill/>
            <a:miter lim="800000"/>
            <a:headEnd/>
            <a:tailEnd/>
          </a:ln>
        </p:spPr>
        <p:txBody>
          <a:bodyPr/>
          <a:lstStyle/>
          <a:p>
            <a:pPr algn="ctr"/>
            <a:r>
              <a:rPr lang="en-US" sz="4400" b="1" dirty="0">
                <a:latin typeface="Arial" charset="0"/>
              </a:rPr>
              <a:t>Annotation workflow</a:t>
            </a:r>
          </a:p>
        </p:txBody>
      </p:sp>
      <p:pic>
        <p:nvPicPr>
          <p:cNvPr id="1026" name="Picture 2"/>
          <p:cNvPicPr>
            <a:picLocks noChangeAspect="1" noChangeArrowheads="1"/>
          </p:cNvPicPr>
          <p:nvPr/>
        </p:nvPicPr>
        <p:blipFill>
          <a:blip r:embed="rId4" cstate="print"/>
          <a:srcRect/>
          <a:stretch>
            <a:fillRect/>
          </a:stretch>
        </p:blipFill>
        <p:spPr bwMode="auto">
          <a:xfrm>
            <a:off x="3347864" y="1268760"/>
            <a:ext cx="2371715" cy="462876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4"/>
          <p:cNvSpPr>
            <a:spLocks noChangeArrowheads="1"/>
          </p:cNvSpPr>
          <p:nvPr/>
        </p:nvSpPr>
        <p:spPr bwMode="auto">
          <a:xfrm>
            <a:off x="684213" y="260350"/>
            <a:ext cx="7416800" cy="1143000"/>
          </a:xfrm>
          <a:prstGeom prst="rect">
            <a:avLst/>
          </a:prstGeom>
          <a:noFill/>
          <a:ln w="9525">
            <a:noFill/>
            <a:miter lim="800000"/>
            <a:headEnd/>
            <a:tailEnd/>
          </a:ln>
        </p:spPr>
        <p:txBody>
          <a:bodyPr/>
          <a:lstStyle/>
          <a:p>
            <a:pPr algn="ctr"/>
            <a:r>
              <a:rPr lang="en-US" sz="4400" b="1" dirty="0">
                <a:latin typeface="Arial" charset="0"/>
              </a:rPr>
              <a:t>Still to be included</a:t>
            </a:r>
          </a:p>
        </p:txBody>
      </p:sp>
      <p:sp>
        <p:nvSpPr>
          <p:cNvPr id="3" name="Content Placeholder 2"/>
          <p:cNvSpPr txBox="1">
            <a:spLocks/>
          </p:cNvSpPr>
          <p:nvPr/>
        </p:nvSpPr>
        <p:spPr bwMode="auto">
          <a:xfrm>
            <a:off x="611560" y="1340768"/>
            <a:ext cx="8229600" cy="5112568"/>
          </a:xfrm>
          <a:prstGeom prst="rect">
            <a:avLst/>
          </a:prstGeom>
          <a:noFill/>
          <a:ln>
            <a:miter lim="800000"/>
            <a:headEnd/>
            <a:tailEnd/>
          </a:ln>
        </p:spPr>
        <p:txBody>
          <a:bodyPr/>
          <a:lstStyle/>
          <a:p>
            <a:pPr marL="342900" indent="-342900" eaLnBrk="0" hangingPunct="0">
              <a:spcBef>
                <a:spcPct val="20000"/>
              </a:spcBef>
              <a:buFontTx/>
              <a:buChar char="•"/>
              <a:defRPr/>
            </a:pPr>
            <a:r>
              <a:rPr lang="en-GB" sz="3200" kern="0" dirty="0">
                <a:latin typeface="Arial" pitchFamily="34" charset="0"/>
                <a:cs typeface="Arial" pitchFamily="34" charset="0"/>
              </a:rPr>
              <a:t>De-novo gene prediction</a:t>
            </a:r>
          </a:p>
          <a:p>
            <a:pPr marL="342900" indent="-342900" eaLnBrk="0" hangingPunct="0">
              <a:spcBef>
                <a:spcPct val="20000"/>
              </a:spcBef>
              <a:buFontTx/>
              <a:buChar char="•"/>
              <a:defRPr/>
            </a:pPr>
            <a:r>
              <a:rPr lang="en-GB" sz="3200" kern="0" dirty="0">
                <a:latin typeface="Arial" pitchFamily="34" charset="0"/>
                <a:cs typeface="Arial" pitchFamily="34" charset="0"/>
              </a:rPr>
              <a:t>EST and other evidence needs to be included</a:t>
            </a:r>
          </a:p>
          <a:p>
            <a:pPr marL="342900" indent="-342900" eaLnBrk="0" hangingPunct="0">
              <a:spcBef>
                <a:spcPct val="20000"/>
              </a:spcBef>
              <a:buFontTx/>
              <a:buChar char="•"/>
              <a:defRPr/>
            </a:pPr>
            <a:r>
              <a:rPr lang="en-GB" sz="3200" kern="0" dirty="0" err="1">
                <a:latin typeface="Arial" pitchFamily="34" charset="0"/>
                <a:cs typeface="Arial" pitchFamily="34" charset="0"/>
              </a:rPr>
              <a:t>tRNA</a:t>
            </a:r>
            <a:r>
              <a:rPr lang="en-GB" sz="3200" kern="0" dirty="0">
                <a:latin typeface="Arial" pitchFamily="34" charset="0"/>
                <a:cs typeface="Arial" pitchFamily="34" charset="0"/>
              </a:rPr>
              <a:t>s</a:t>
            </a:r>
          </a:p>
          <a:p>
            <a:pPr marL="342900" indent="-342900" eaLnBrk="0" hangingPunct="0">
              <a:spcBef>
                <a:spcPct val="20000"/>
              </a:spcBef>
              <a:buFontTx/>
              <a:buChar char="•"/>
              <a:defRPr/>
            </a:pPr>
            <a:r>
              <a:rPr lang="en-GB" sz="3200" kern="0" dirty="0" err="1">
                <a:latin typeface="Arial" pitchFamily="34" charset="0"/>
                <a:cs typeface="Arial" pitchFamily="34" charset="0"/>
              </a:rPr>
              <a:t>RepeatMasker</a:t>
            </a:r>
            <a:endParaRPr lang="en-GB" sz="3200" kern="0" dirty="0">
              <a:latin typeface="Arial" pitchFamily="34" charset="0"/>
              <a:cs typeface="Arial" pitchFamily="34" charset="0"/>
            </a:endParaRPr>
          </a:p>
          <a:p>
            <a:pPr marL="342900" indent="-342900" eaLnBrk="0" hangingPunct="0">
              <a:spcBef>
                <a:spcPct val="20000"/>
              </a:spcBef>
              <a:buFontTx/>
              <a:buChar char="•"/>
              <a:defRPr/>
            </a:pPr>
            <a:r>
              <a:rPr lang="en-GB" sz="3200" kern="0" dirty="0">
                <a:latin typeface="Arial" pitchFamily="34" charset="0"/>
                <a:cs typeface="Arial" pitchFamily="34" charset="0"/>
              </a:rPr>
              <a:t>Non-coding features</a:t>
            </a:r>
          </a:p>
          <a:p>
            <a:pPr marL="342900" indent="-342900" eaLnBrk="0" hangingPunct="0">
              <a:spcBef>
                <a:spcPct val="20000"/>
              </a:spcBef>
              <a:buFontTx/>
              <a:buChar char="•"/>
              <a:defRPr/>
            </a:pPr>
            <a:r>
              <a:rPr lang="en-GB" sz="3200" kern="0" dirty="0" smtClean="0">
                <a:latin typeface="Arial" pitchFamily="34" charset="0"/>
                <a:cs typeface="Arial" pitchFamily="34" charset="0"/>
              </a:rPr>
              <a:t>Other annotation software pipelines</a:t>
            </a:r>
            <a:endParaRPr lang="en-GB" sz="3200" kern="0" dirty="0">
              <a:latin typeface="Arial" pitchFamily="34" charset="0"/>
              <a:cs typeface="Arial" pitchFamily="34" charset="0"/>
            </a:endParaRPr>
          </a:p>
        </p:txBody>
      </p:sp>
      <p:pic>
        <p:nvPicPr>
          <p:cNvPr id="43012" name="Picture 10"/>
          <p:cNvPicPr>
            <a:picLocks noChangeAspect="1" noChangeArrowheads="1"/>
          </p:cNvPicPr>
          <p:nvPr/>
        </p:nvPicPr>
        <p:blipFill>
          <a:blip r:embed="rId3" cstate="print"/>
          <a:srcRect/>
          <a:stretch>
            <a:fillRect/>
          </a:stretch>
        </p:blipFill>
        <p:spPr bwMode="auto">
          <a:xfrm>
            <a:off x="0" y="5805488"/>
            <a:ext cx="9144000" cy="1244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0"/>
          <p:cNvPicPr>
            <a:picLocks noChangeAspect="1" noChangeArrowheads="1"/>
          </p:cNvPicPr>
          <p:nvPr/>
        </p:nvPicPr>
        <p:blipFill>
          <a:blip r:embed="rId2" cstate="print"/>
          <a:srcRect/>
          <a:stretch>
            <a:fillRect/>
          </a:stretch>
        </p:blipFill>
        <p:spPr bwMode="auto">
          <a:xfrm>
            <a:off x="0" y="5805488"/>
            <a:ext cx="9144000" cy="1244600"/>
          </a:xfrm>
          <a:prstGeom prst="rect">
            <a:avLst/>
          </a:prstGeom>
          <a:noFill/>
          <a:ln w="9525">
            <a:noFill/>
            <a:miter lim="800000"/>
            <a:headEnd/>
            <a:tailEnd/>
          </a:ln>
        </p:spPr>
      </p:pic>
      <p:pic>
        <p:nvPicPr>
          <p:cNvPr id="44035" name="Picture 2"/>
          <p:cNvPicPr>
            <a:picLocks noChangeAspect="1" noChangeArrowheads="1"/>
          </p:cNvPicPr>
          <p:nvPr/>
        </p:nvPicPr>
        <p:blipFill>
          <a:blip r:embed="rId3" cstate="print"/>
          <a:srcRect/>
          <a:stretch>
            <a:fillRect/>
          </a:stretch>
        </p:blipFill>
        <p:spPr bwMode="auto">
          <a:xfrm>
            <a:off x="1331913" y="1196975"/>
            <a:ext cx="6513512" cy="4549775"/>
          </a:xfrm>
          <a:prstGeom prst="rect">
            <a:avLst/>
          </a:prstGeom>
          <a:noFill/>
          <a:ln w="9525">
            <a:noFill/>
            <a:miter lim="800000"/>
            <a:headEnd/>
            <a:tailEnd/>
          </a:ln>
        </p:spPr>
      </p:pic>
      <p:sp>
        <p:nvSpPr>
          <p:cNvPr id="44036" name="Rectangle 4"/>
          <p:cNvSpPr>
            <a:spLocks noChangeArrowheads="1"/>
          </p:cNvSpPr>
          <p:nvPr/>
        </p:nvSpPr>
        <p:spPr bwMode="auto">
          <a:xfrm>
            <a:off x="684213" y="260350"/>
            <a:ext cx="7416800" cy="1143000"/>
          </a:xfrm>
          <a:prstGeom prst="rect">
            <a:avLst/>
          </a:prstGeom>
          <a:noFill/>
          <a:ln w="9525">
            <a:noFill/>
            <a:miter lim="800000"/>
            <a:headEnd/>
            <a:tailEnd/>
          </a:ln>
        </p:spPr>
        <p:txBody>
          <a:bodyPr/>
          <a:lstStyle/>
          <a:p>
            <a:pPr algn="ctr"/>
            <a:r>
              <a:rPr lang="en-US" sz="4400" b="1" dirty="0">
                <a:latin typeface="Arial" charset="0"/>
              </a:rPr>
              <a:t>Can we incorporate these?</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5"/>
          <p:cNvSpPr>
            <a:spLocks noGrp="1"/>
          </p:cNvSpPr>
          <p:nvPr>
            <p:ph type="title"/>
          </p:nvPr>
        </p:nvSpPr>
        <p:spPr bwMode="auto">
          <a:xfrm>
            <a:off x="179512" y="188640"/>
            <a:ext cx="8964488" cy="1143000"/>
          </a:xfrm>
          <a:noFill/>
          <a:ln>
            <a:miter lim="800000"/>
            <a:headEnd/>
            <a:tailEnd/>
          </a:ln>
        </p:spPr>
        <p:txBody>
          <a:bodyPr vert="horz" wrap="square" lIns="91440" tIns="45720" rIns="91440" bIns="45720" numCol="1" anchor="t" anchorCtr="0" compatLnSpc="1">
            <a:prstTxWarp prst="textNoShape">
              <a:avLst/>
            </a:prstTxWarp>
          </a:bodyPr>
          <a:lstStyle/>
          <a:p>
            <a:r>
              <a:rPr lang="en-GB" dirty="0" smtClean="0">
                <a:latin typeface="Arial" pitchFamily="34" charset="0"/>
                <a:cs typeface="Arial" pitchFamily="34" charset="0"/>
              </a:rPr>
              <a:t>2</a:t>
            </a:r>
            <a:r>
              <a:rPr lang="en-GB" baseline="30000" dirty="0" smtClean="0">
                <a:latin typeface="Arial" pitchFamily="34" charset="0"/>
                <a:cs typeface="Arial" pitchFamily="34" charset="0"/>
              </a:rPr>
              <a:t>nd</a:t>
            </a:r>
            <a:r>
              <a:rPr lang="en-GB" dirty="0" smtClean="0">
                <a:latin typeface="Arial" pitchFamily="34" charset="0"/>
                <a:cs typeface="Arial" pitchFamily="34" charset="0"/>
              </a:rPr>
              <a:t> generation sequencing - Today</a:t>
            </a:r>
          </a:p>
        </p:txBody>
      </p:sp>
      <p:grpSp>
        <p:nvGrpSpPr>
          <p:cNvPr id="2" name="Group 15"/>
          <p:cNvGrpSpPr>
            <a:grpSpLocks/>
          </p:cNvGrpSpPr>
          <p:nvPr/>
        </p:nvGrpSpPr>
        <p:grpSpPr bwMode="auto">
          <a:xfrm>
            <a:off x="539552" y="1124744"/>
            <a:ext cx="7974013" cy="2241550"/>
            <a:chOff x="296" y="752"/>
            <a:chExt cx="5112" cy="1512"/>
          </a:xfrm>
        </p:grpSpPr>
        <p:sp>
          <p:nvSpPr>
            <p:cNvPr id="6156" name="AutoShape 16"/>
            <p:cNvSpPr>
              <a:spLocks noChangeArrowheads="1"/>
            </p:cNvSpPr>
            <p:nvPr/>
          </p:nvSpPr>
          <p:spPr bwMode="auto">
            <a:xfrm>
              <a:off x="296" y="752"/>
              <a:ext cx="5112" cy="1512"/>
            </a:xfrm>
            <a:prstGeom prst="flowChartAlternateProcess">
              <a:avLst/>
            </a:prstGeom>
            <a:solidFill>
              <a:schemeClr val="accent1">
                <a:alpha val="30196"/>
              </a:schemeClr>
            </a:solidFill>
            <a:ln w="9525" algn="ctr">
              <a:noFill/>
              <a:miter lim="800000"/>
              <a:headEnd/>
              <a:tailEnd/>
            </a:ln>
          </p:spPr>
          <p:txBody>
            <a:bodyPr wrap="none" anchor="ctr"/>
            <a:lstStyle/>
            <a:p>
              <a:pPr algn="r" eaLnBrk="0" hangingPunct="0"/>
              <a:endParaRPr lang="en-US" sz="1400">
                <a:solidFill>
                  <a:schemeClr val="tx2"/>
                </a:solidFill>
              </a:endParaRPr>
            </a:p>
          </p:txBody>
        </p:sp>
        <p:sp>
          <p:nvSpPr>
            <p:cNvPr id="6157" name="Text Box 17"/>
            <p:cNvSpPr txBox="1">
              <a:spLocks noChangeArrowheads="1"/>
            </p:cNvSpPr>
            <p:nvPr/>
          </p:nvSpPr>
          <p:spPr bwMode="auto">
            <a:xfrm>
              <a:off x="2142" y="1238"/>
              <a:ext cx="1591" cy="810"/>
            </a:xfrm>
            <a:prstGeom prst="rect">
              <a:avLst/>
            </a:prstGeom>
            <a:noFill/>
            <a:ln w="12700" algn="ctr">
              <a:noFill/>
              <a:miter lim="800000"/>
              <a:headEnd/>
              <a:tailEnd/>
            </a:ln>
          </p:spPr>
          <p:txBody>
            <a:bodyPr wrap="none">
              <a:spAutoFit/>
            </a:bodyPr>
            <a:lstStyle/>
            <a:p>
              <a:pPr algn="r" eaLnBrk="0" hangingPunct="0"/>
              <a:r>
                <a:rPr lang="en-US"/>
                <a:t> 1x Cluster Station</a:t>
              </a:r>
            </a:p>
            <a:p>
              <a:pPr algn="r" eaLnBrk="0" hangingPunct="0"/>
              <a:r>
                <a:rPr lang="en-US"/>
                <a:t>1 FTE</a:t>
              </a:r>
            </a:p>
            <a:p>
              <a:pPr algn="r" eaLnBrk="0" hangingPunct="0"/>
              <a:r>
                <a:rPr lang="en-US"/>
                <a:t>1 day</a:t>
              </a:r>
            </a:p>
          </p:txBody>
        </p:sp>
        <p:sp>
          <p:nvSpPr>
            <p:cNvPr id="6158" name="AutoShape 18"/>
            <p:cNvSpPr>
              <a:spLocks noChangeArrowheads="1"/>
            </p:cNvSpPr>
            <p:nvPr/>
          </p:nvSpPr>
          <p:spPr bwMode="auto">
            <a:xfrm>
              <a:off x="1968" y="840"/>
              <a:ext cx="1736" cy="312"/>
            </a:xfrm>
            <a:prstGeom prst="flowChartAlternateProcess">
              <a:avLst/>
            </a:prstGeom>
            <a:solidFill>
              <a:schemeClr val="bg1"/>
            </a:solidFill>
            <a:ln w="9525" algn="ctr">
              <a:noFill/>
              <a:miter lim="800000"/>
              <a:headEnd/>
              <a:tailEnd/>
            </a:ln>
          </p:spPr>
          <p:txBody>
            <a:bodyPr wrap="none" anchor="ctr"/>
            <a:lstStyle/>
            <a:p>
              <a:pPr algn="r" eaLnBrk="0" hangingPunct="0"/>
              <a:endParaRPr lang="en-US" sz="1400">
                <a:solidFill>
                  <a:schemeClr val="tx2"/>
                </a:solidFill>
              </a:endParaRPr>
            </a:p>
          </p:txBody>
        </p:sp>
        <p:sp>
          <p:nvSpPr>
            <p:cNvPr id="6159" name="Text Box 19"/>
            <p:cNvSpPr txBox="1">
              <a:spLocks noChangeArrowheads="1"/>
            </p:cNvSpPr>
            <p:nvPr/>
          </p:nvSpPr>
          <p:spPr bwMode="auto">
            <a:xfrm>
              <a:off x="2348" y="873"/>
              <a:ext cx="1244" cy="270"/>
            </a:xfrm>
            <a:prstGeom prst="rect">
              <a:avLst/>
            </a:prstGeom>
            <a:noFill/>
            <a:ln w="12700" algn="ctr">
              <a:noFill/>
              <a:miter lim="800000"/>
              <a:headEnd/>
              <a:tailEnd/>
            </a:ln>
          </p:spPr>
          <p:txBody>
            <a:bodyPr wrap="none">
              <a:spAutoFit/>
            </a:bodyPr>
            <a:lstStyle/>
            <a:p>
              <a:pPr algn="r" eaLnBrk="0" hangingPunct="0"/>
              <a:r>
                <a:rPr lang="en-GB" sz="2000" b="1"/>
                <a:t>PRODUCTION</a:t>
              </a:r>
            </a:p>
          </p:txBody>
        </p:sp>
        <p:sp>
          <p:nvSpPr>
            <p:cNvPr id="6160" name="AutoShape 20" descr="1"/>
            <p:cNvSpPr>
              <a:spLocks noChangeArrowheads="1"/>
            </p:cNvSpPr>
            <p:nvPr/>
          </p:nvSpPr>
          <p:spPr bwMode="auto">
            <a:xfrm>
              <a:off x="432" y="848"/>
              <a:ext cx="1792" cy="1328"/>
            </a:xfrm>
            <a:prstGeom prst="flowChartAlternateProcess">
              <a:avLst/>
            </a:prstGeom>
            <a:blipFill dpi="0" rotWithShape="1">
              <a:blip r:embed="rId3" cstate="print"/>
              <a:srcRect/>
              <a:stretch>
                <a:fillRect/>
              </a:stretch>
            </a:blipFill>
            <a:ln w="38100" algn="ctr">
              <a:solidFill>
                <a:schemeClr val="bg1"/>
              </a:solidFill>
              <a:miter lim="800000"/>
              <a:headEnd/>
              <a:tailEnd/>
            </a:ln>
          </p:spPr>
          <p:txBody>
            <a:bodyPr wrap="none" anchor="ctr"/>
            <a:lstStyle/>
            <a:p>
              <a:pPr algn="r" eaLnBrk="0" hangingPunct="0"/>
              <a:endParaRPr lang="en-US" sz="1400">
                <a:solidFill>
                  <a:schemeClr val="tx2"/>
                </a:solidFill>
              </a:endParaRPr>
            </a:p>
          </p:txBody>
        </p:sp>
        <p:sp>
          <p:nvSpPr>
            <p:cNvPr id="6161" name="AutoShape 21" descr="3"/>
            <p:cNvSpPr>
              <a:spLocks noChangeArrowheads="1"/>
            </p:cNvSpPr>
            <p:nvPr/>
          </p:nvSpPr>
          <p:spPr bwMode="auto">
            <a:xfrm>
              <a:off x="4144" y="1544"/>
              <a:ext cx="1128" cy="608"/>
            </a:xfrm>
            <a:prstGeom prst="flowChartAlternateProcess">
              <a:avLst/>
            </a:prstGeom>
            <a:blipFill dpi="0" rotWithShape="1">
              <a:blip r:embed="rId4" cstate="print"/>
              <a:srcRect/>
              <a:stretch>
                <a:fillRect/>
              </a:stretch>
            </a:blipFill>
            <a:ln w="38100" algn="ctr">
              <a:solidFill>
                <a:schemeClr val="bg1"/>
              </a:solidFill>
              <a:miter lim="800000"/>
              <a:headEnd/>
              <a:tailEnd/>
            </a:ln>
          </p:spPr>
          <p:txBody>
            <a:bodyPr wrap="none" anchor="ctr"/>
            <a:lstStyle/>
            <a:p>
              <a:pPr algn="r" eaLnBrk="0" hangingPunct="0"/>
              <a:endParaRPr lang="en-US" sz="1400">
                <a:solidFill>
                  <a:schemeClr val="tx2"/>
                </a:solidFill>
              </a:endParaRPr>
            </a:p>
          </p:txBody>
        </p:sp>
      </p:grpSp>
      <p:grpSp>
        <p:nvGrpSpPr>
          <p:cNvPr id="3" name="Group 22"/>
          <p:cNvGrpSpPr>
            <a:grpSpLocks/>
          </p:cNvGrpSpPr>
          <p:nvPr/>
        </p:nvGrpSpPr>
        <p:grpSpPr bwMode="auto">
          <a:xfrm>
            <a:off x="539552" y="3490119"/>
            <a:ext cx="7974013" cy="2241550"/>
            <a:chOff x="296" y="2312"/>
            <a:chExt cx="5112" cy="1512"/>
          </a:xfrm>
        </p:grpSpPr>
        <p:sp>
          <p:nvSpPr>
            <p:cNvPr id="6150" name="AutoShape 23"/>
            <p:cNvSpPr>
              <a:spLocks noChangeArrowheads="1"/>
            </p:cNvSpPr>
            <p:nvPr/>
          </p:nvSpPr>
          <p:spPr bwMode="auto">
            <a:xfrm>
              <a:off x="296" y="2312"/>
              <a:ext cx="5112" cy="1512"/>
            </a:xfrm>
            <a:prstGeom prst="flowChartAlternateProcess">
              <a:avLst/>
            </a:prstGeom>
            <a:solidFill>
              <a:schemeClr val="accent1">
                <a:alpha val="30196"/>
              </a:schemeClr>
            </a:solidFill>
            <a:ln w="9525" algn="ctr">
              <a:noFill/>
              <a:miter lim="800000"/>
              <a:headEnd/>
              <a:tailEnd/>
            </a:ln>
          </p:spPr>
          <p:txBody>
            <a:bodyPr wrap="none" anchor="ctr"/>
            <a:lstStyle/>
            <a:p>
              <a:pPr algn="r" eaLnBrk="0" hangingPunct="0"/>
              <a:endParaRPr lang="en-US" sz="1400">
                <a:solidFill>
                  <a:schemeClr val="tx2"/>
                </a:solidFill>
              </a:endParaRPr>
            </a:p>
          </p:txBody>
        </p:sp>
        <p:sp>
          <p:nvSpPr>
            <p:cNvPr id="6151" name="Text Box 24"/>
            <p:cNvSpPr txBox="1">
              <a:spLocks noChangeArrowheads="1"/>
            </p:cNvSpPr>
            <p:nvPr/>
          </p:nvSpPr>
          <p:spPr bwMode="auto">
            <a:xfrm>
              <a:off x="2393" y="2753"/>
              <a:ext cx="2190" cy="810"/>
            </a:xfrm>
            <a:prstGeom prst="rect">
              <a:avLst/>
            </a:prstGeom>
            <a:noFill/>
            <a:ln w="12700" algn="ctr">
              <a:noFill/>
              <a:miter lim="800000"/>
              <a:headEnd/>
              <a:tailEnd/>
            </a:ln>
          </p:spPr>
          <p:txBody>
            <a:bodyPr wrap="none">
              <a:spAutoFit/>
            </a:bodyPr>
            <a:lstStyle/>
            <a:p>
              <a:pPr algn="r" eaLnBrk="0" hangingPunct="0"/>
              <a:r>
                <a:rPr lang="en-US"/>
                <a:t>1x Genome Analyzer</a:t>
              </a:r>
            </a:p>
            <a:p>
              <a:pPr algn="r" eaLnBrk="0" hangingPunct="0"/>
              <a:r>
                <a:rPr lang="en-US"/>
                <a:t>Same FTE as above</a:t>
              </a:r>
            </a:p>
            <a:p>
              <a:pPr algn="r" eaLnBrk="0" hangingPunct="0"/>
              <a:r>
                <a:rPr lang="en-US"/>
                <a:t>1 run per 3-10 days</a:t>
              </a:r>
            </a:p>
            <a:p>
              <a:pPr algn="r" eaLnBrk="0" hangingPunct="0"/>
              <a:r>
                <a:rPr lang="en-US"/>
                <a:t>5 - 90Gb per instrument per run</a:t>
              </a:r>
            </a:p>
          </p:txBody>
        </p:sp>
        <p:sp>
          <p:nvSpPr>
            <p:cNvPr id="6152" name="AutoShape 25"/>
            <p:cNvSpPr>
              <a:spLocks noChangeArrowheads="1"/>
            </p:cNvSpPr>
            <p:nvPr/>
          </p:nvSpPr>
          <p:spPr bwMode="auto">
            <a:xfrm>
              <a:off x="1968" y="2392"/>
              <a:ext cx="1736" cy="312"/>
            </a:xfrm>
            <a:prstGeom prst="flowChartAlternateProcess">
              <a:avLst/>
            </a:prstGeom>
            <a:solidFill>
              <a:schemeClr val="bg1"/>
            </a:solidFill>
            <a:ln w="9525" algn="ctr">
              <a:noFill/>
              <a:miter lim="800000"/>
              <a:headEnd/>
              <a:tailEnd/>
            </a:ln>
          </p:spPr>
          <p:txBody>
            <a:bodyPr wrap="none" anchor="ctr"/>
            <a:lstStyle/>
            <a:p>
              <a:pPr algn="r" eaLnBrk="0" hangingPunct="0"/>
              <a:endParaRPr lang="en-US" sz="1400">
                <a:solidFill>
                  <a:schemeClr val="tx2"/>
                </a:solidFill>
              </a:endParaRPr>
            </a:p>
          </p:txBody>
        </p:sp>
        <p:sp>
          <p:nvSpPr>
            <p:cNvPr id="6153" name="Text Box 26"/>
            <p:cNvSpPr txBox="1">
              <a:spLocks noChangeArrowheads="1"/>
            </p:cNvSpPr>
            <p:nvPr/>
          </p:nvSpPr>
          <p:spPr bwMode="auto">
            <a:xfrm>
              <a:off x="2367" y="2426"/>
              <a:ext cx="1225" cy="270"/>
            </a:xfrm>
            <a:prstGeom prst="rect">
              <a:avLst/>
            </a:prstGeom>
            <a:noFill/>
            <a:ln w="12700" algn="ctr">
              <a:noFill/>
              <a:miter lim="800000"/>
              <a:headEnd/>
              <a:tailEnd/>
            </a:ln>
          </p:spPr>
          <p:txBody>
            <a:bodyPr wrap="none">
              <a:spAutoFit/>
            </a:bodyPr>
            <a:lstStyle/>
            <a:p>
              <a:pPr algn="r" eaLnBrk="0" hangingPunct="0"/>
              <a:r>
                <a:rPr lang="en-GB" sz="2000" b="1"/>
                <a:t>SEQUENCING</a:t>
              </a:r>
            </a:p>
          </p:txBody>
        </p:sp>
        <p:sp>
          <p:nvSpPr>
            <p:cNvPr id="6154" name="AutoShape 27" descr="2"/>
            <p:cNvSpPr>
              <a:spLocks noChangeArrowheads="1"/>
            </p:cNvSpPr>
            <p:nvPr/>
          </p:nvSpPr>
          <p:spPr bwMode="auto">
            <a:xfrm>
              <a:off x="432" y="2400"/>
              <a:ext cx="1792" cy="1328"/>
            </a:xfrm>
            <a:prstGeom prst="flowChartAlternateProcess">
              <a:avLst/>
            </a:prstGeom>
            <a:blipFill dpi="0" rotWithShape="1">
              <a:blip r:embed="rId5" cstate="print"/>
              <a:srcRect/>
              <a:stretch>
                <a:fillRect/>
              </a:stretch>
            </a:blipFill>
            <a:ln w="38100" algn="ctr">
              <a:solidFill>
                <a:schemeClr val="bg1"/>
              </a:solidFill>
              <a:miter lim="800000"/>
              <a:headEnd/>
              <a:tailEnd/>
            </a:ln>
          </p:spPr>
          <p:txBody>
            <a:bodyPr wrap="none" anchor="ctr"/>
            <a:lstStyle/>
            <a:p>
              <a:pPr algn="r" eaLnBrk="0" hangingPunct="0"/>
              <a:endParaRPr lang="en-US" sz="1400">
                <a:solidFill>
                  <a:schemeClr val="tx2"/>
                </a:solidFill>
              </a:endParaRPr>
            </a:p>
          </p:txBody>
        </p:sp>
        <p:sp>
          <p:nvSpPr>
            <p:cNvPr id="6155" name="AutoShape 28" descr="4"/>
            <p:cNvSpPr>
              <a:spLocks noChangeArrowheads="1"/>
            </p:cNvSpPr>
            <p:nvPr/>
          </p:nvSpPr>
          <p:spPr bwMode="auto">
            <a:xfrm>
              <a:off x="4528" y="3080"/>
              <a:ext cx="744" cy="600"/>
            </a:xfrm>
            <a:prstGeom prst="flowChartAlternateProcess">
              <a:avLst/>
            </a:prstGeom>
            <a:blipFill dpi="0" rotWithShape="1">
              <a:blip r:embed="rId6" cstate="print"/>
              <a:srcRect/>
              <a:stretch>
                <a:fillRect/>
              </a:stretch>
            </a:blipFill>
            <a:ln w="38100" algn="ctr">
              <a:solidFill>
                <a:schemeClr val="bg1"/>
              </a:solidFill>
              <a:miter lim="800000"/>
              <a:headEnd/>
              <a:tailEnd/>
            </a:ln>
          </p:spPr>
          <p:txBody>
            <a:bodyPr wrap="none" anchor="ctr"/>
            <a:lstStyle/>
            <a:p>
              <a:pPr algn="r" eaLnBrk="0" hangingPunct="0"/>
              <a:endParaRPr lang="en-US" sz="1400">
                <a:solidFill>
                  <a:schemeClr val="tx2"/>
                </a:solidFill>
              </a:endParaRPr>
            </a:p>
          </p:txBody>
        </p:sp>
      </p:grpSp>
      <p:pic>
        <p:nvPicPr>
          <p:cNvPr id="6149" name="Picture 10"/>
          <p:cNvPicPr>
            <a:picLocks noChangeAspect="1" noChangeArrowheads="1"/>
          </p:cNvPicPr>
          <p:nvPr/>
        </p:nvPicPr>
        <p:blipFill>
          <a:blip r:embed="rId7" cstate="print"/>
          <a:srcRect/>
          <a:stretch>
            <a:fillRect/>
          </a:stretch>
        </p:blipFill>
        <p:spPr bwMode="auto">
          <a:xfrm>
            <a:off x="0" y="5805264"/>
            <a:ext cx="9144000" cy="1244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10"/>
          <p:cNvPicPr>
            <a:picLocks noChangeAspect="1" noChangeArrowheads="1"/>
          </p:cNvPicPr>
          <p:nvPr/>
        </p:nvPicPr>
        <p:blipFill>
          <a:blip r:embed="rId2" cstate="print"/>
          <a:srcRect/>
          <a:stretch>
            <a:fillRect/>
          </a:stretch>
        </p:blipFill>
        <p:spPr bwMode="auto">
          <a:xfrm>
            <a:off x="0" y="5805488"/>
            <a:ext cx="9144000" cy="1244600"/>
          </a:xfrm>
          <a:prstGeom prst="rect">
            <a:avLst/>
          </a:prstGeom>
          <a:noFill/>
          <a:ln w="9525">
            <a:noFill/>
            <a:miter lim="800000"/>
            <a:headEnd/>
            <a:tailEnd/>
          </a:ln>
        </p:spPr>
      </p:pic>
      <p:pic>
        <p:nvPicPr>
          <p:cNvPr id="45059" name="Picture 2"/>
          <p:cNvPicPr>
            <a:picLocks noChangeAspect="1" noChangeArrowheads="1"/>
          </p:cNvPicPr>
          <p:nvPr/>
        </p:nvPicPr>
        <p:blipFill>
          <a:blip r:embed="rId3" cstate="print"/>
          <a:srcRect/>
          <a:stretch>
            <a:fillRect/>
          </a:stretch>
        </p:blipFill>
        <p:spPr bwMode="auto">
          <a:xfrm>
            <a:off x="1763713" y="1052513"/>
            <a:ext cx="5400675" cy="4513262"/>
          </a:xfrm>
          <a:prstGeom prst="rect">
            <a:avLst/>
          </a:prstGeom>
          <a:noFill/>
          <a:ln w="9525">
            <a:noFill/>
            <a:miter lim="800000"/>
            <a:headEnd/>
            <a:tailEnd/>
          </a:ln>
        </p:spPr>
      </p:pic>
      <p:sp>
        <p:nvSpPr>
          <p:cNvPr id="45060" name="Rectangle 3"/>
          <p:cNvSpPr>
            <a:spLocks noChangeArrowheads="1"/>
          </p:cNvSpPr>
          <p:nvPr/>
        </p:nvSpPr>
        <p:spPr bwMode="auto">
          <a:xfrm>
            <a:off x="684213" y="260350"/>
            <a:ext cx="7416800" cy="1143000"/>
          </a:xfrm>
          <a:prstGeom prst="rect">
            <a:avLst/>
          </a:prstGeom>
          <a:noFill/>
          <a:ln w="9525">
            <a:noFill/>
            <a:miter lim="800000"/>
            <a:headEnd/>
            <a:tailEnd/>
          </a:ln>
        </p:spPr>
        <p:txBody>
          <a:bodyPr/>
          <a:lstStyle/>
          <a:p>
            <a:pPr algn="ctr"/>
            <a:r>
              <a:rPr lang="en-US" sz="4400" b="1" dirty="0">
                <a:latin typeface="Arial" charset="0"/>
              </a:rPr>
              <a:t>Can we incorporate these?</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10"/>
          <p:cNvPicPr>
            <a:picLocks noChangeAspect="1" noChangeArrowheads="1"/>
          </p:cNvPicPr>
          <p:nvPr/>
        </p:nvPicPr>
        <p:blipFill>
          <a:blip r:embed="rId2" cstate="print"/>
          <a:srcRect/>
          <a:stretch>
            <a:fillRect/>
          </a:stretch>
        </p:blipFill>
        <p:spPr bwMode="auto">
          <a:xfrm>
            <a:off x="0" y="5805488"/>
            <a:ext cx="9144000" cy="1244600"/>
          </a:xfrm>
          <a:prstGeom prst="rect">
            <a:avLst/>
          </a:prstGeom>
          <a:noFill/>
          <a:ln w="9525">
            <a:noFill/>
            <a:miter lim="800000"/>
            <a:headEnd/>
            <a:tailEnd/>
          </a:ln>
        </p:spPr>
      </p:pic>
      <p:sp>
        <p:nvSpPr>
          <p:cNvPr id="45060" name="Rectangle 3"/>
          <p:cNvSpPr>
            <a:spLocks noChangeArrowheads="1"/>
          </p:cNvSpPr>
          <p:nvPr/>
        </p:nvSpPr>
        <p:spPr bwMode="auto">
          <a:xfrm>
            <a:off x="827584" y="1484784"/>
            <a:ext cx="7416800" cy="1143000"/>
          </a:xfrm>
          <a:prstGeom prst="rect">
            <a:avLst/>
          </a:prstGeom>
          <a:noFill/>
          <a:ln w="9525">
            <a:noFill/>
            <a:miter lim="800000"/>
            <a:headEnd/>
            <a:tailEnd/>
          </a:ln>
        </p:spPr>
        <p:txBody>
          <a:bodyPr/>
          <a:lstStyle/>
          <a:p>
            <a:pPr algn="ctr"/>
            <a:r>
              <a:rPr lang="en-US" sz="4400" b="1" dirty="0" smtClean="0">
                <a:latin typeface="Arial" charset="0"/>
              </a:rPr>
              <a:t>Do we want to incorporate </a:t>
            </a:r>
            <a:r>
              <a:rPr lang="en-US" sz="4400" b="1" dirty="0">
                <a:latin typeface="Arial" charset="0"/>
              </a:rPr>
              <a:t>these?</a:t>
            </a:r>
          </a:p>
        </p:txBody>
      </p:sp>
      <p:sp>
        <p:nvSpPr>
          <p:cNvPr id="5" name="Rectangle 3"/>
          <p:cNvSpPr>
            <a:spLocks noChangeArrowheads="1"/>
          </p:cNvSpPr>
          <p:nvPr/>
        </p:nvSpPr>
        <p:spPr bwMode="auto">
          <a:xfrm>
            <a:off x="971600" y="3356992"/>
            <a:ext cx="7416800" cy="1143000"/>
          </a:xfrm>
          <a:prstGeom prst="rect">
            <a:avLst/>
          </a:prstGeom>
          <a:noFill/>
          <a:ln w="9525">
            <a:noFill/>
            <a:miter lim="800000"/>
            <a:headEnd/>
            <a:tailEnd/>
          </a:ln>
        </p:spPr>
        <p:txBody>
          <a:bodyPr/>
          <a:lstStyle/>
          <a:p>
            <a:pPr algn="ctr"/>
            <a:r>
              <a:rPr lang="en-US" sz="4400" b="1" dirty="0" smtClean="0">
                <a:latin typeface="Arial" charset="0"/>
              </a:rPr>
              <a:t>If so:</a:t>
            </a:r>
          </a:p>
          <a:p>
            <a:pPr algn="ctr"/>
            <a:r>
              <a:rPr lang="en-US" sz="4400" b="1" dirty="0" smtClean="0">
                <a:latin typeface="Arial" charset="0"/>
              </a:rPr>
              <a:t>Locally? </a:t>
            </a:r>
          </a:p>
          <a:p>
            <a:pPr algn="ctr"/>
            <a:r>
              <a:rPr lang="en-US" sz="4400" b="1" dirty="0" smtClean="0">
                <a:latin typeface="Arial" charset="0"/>
              </a:rPr>
              <a:t>Web services?</a:t>
            </a:r>
          </a:p>
        </p:txBody>
      </p:sp>
      <p:sp>
        <p:nvSpPr>
          <p:cNvPr id="6" name="Rectangle 3"/>
          <p:cNvSpPr>
            <a:spLocks noChangeArrowheads="1"/>
          </p:cNvSpPr>
          <p:nvPr/>
        </p:nvSpPr>
        <p:spPr bwMode="auto">
          <a:xfrm>
            <a:off x="1115616" y="3429000"/>
            <a:ext cx="7416800" cy="1143000"/>
          </a:xfrm>
          <a:prstGeom prst="rect">
            <a:avLst/>
          </a:prstGeom>
          <a:noFill/>
          <a:ln w="9525">
            <a:noFill/>
            <a:miter lim="800000"/>
            <a:headEnd/>
            <a:tailEnd/>
          </a:ln>
        </p:spPr>
        <p:txBody>
          <a:bodyPr/>
          <a:lstStyle/>
          <a:p>
            <a:pPr algn="ctr"/>
            <a:r>
              <a:rPr lang="en-US" sz="4400" b="1" dirty="0" smtClean="0">
                <a:latin typeface="Arial" charset="0"/>
              </a:rPr>
              <a:t>Is the service sustainable if it becomes really popular?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10"/>
          <p:cNvPicPr>
            <a:picLocks noChangeAspect="1" noChangeArrowheads="1"/>
          </p:cNvPicPr>
          <p:nvPr/>
        </p:nvPicPr>
        <p:blipFill>
          <a:blip r:embed="rId2" cstate="print"/>
          <a:srcRect/>
          <a:stretch>
            <a:fillRect/>
          </a:stretch>
        </p:blipFill>
        <p:spPr bwMode="auto">
          <a:xfrm>
            <a:off x="0" y="5805488"/>
            <a:ext cx="9144000" cy="1244600"/>
          </a:xfrm>
          <a:prstGeom prst="rect">
            <a:avLst/>
          </a:prstGeom>
          <a:noFill/>
          <a:ln w="9525">
            <a:noFill/>
            <a:miter lim="800000"/>
            <a:headEnd/>
            <a:tailEnd/>
          </a:ln>
        </p:spPr>
      </p:pic>
      <p:sp>
        <p:nvSpPr>
          <p:cNvPr id="46083" name="Rectangle 2"/>
          <p:cNvSpPr>
            <a:spLocks noChangeArrowheads="1"/>
          </p:cNvSpPr>
          <p:nvPr/>
        </p:nvSpPr>
        <p:spPr bwMode="auto">
          <a:xfrm>
            <a:off x="684212" y="260350"/>
            <a:ext cx="7920235" cy="1143000"/>
          </a:xfrm>
          <a:prstGeom prst="rect">
            <a:avLst/>
          </a:prstGeom>
          <a:noFill/>
          <a:ln w="9525">
            <a:noFill/>
            <a:miter lim="800000"/>
            <a:headEnd/>
            <a:tailEnd/>
          </a:ln>
        </p:spPr>
        <p:txBody>
          <a:bodyPr/>
          <a:lstStyle/>
          <a:p>
            <a:pPr algn="ctr"/>
            <a:r>
              <a:rPr lang="en-US" sz="4400" b="1" dirty="0" err="1">
                <a:latin typeface="Arial" charset="0"/>
              </a:rPr>
              <a:t>Denovo</a:t>
            </a:r>
            <a:r>
              <a:rPr lang="en-US" sz="4400" b="1" dirty="0">
                <a:latin typeface="Arial" charset="0"/>
              </a:rPr>
              <a:t> sequencing project</a:t>
            </a:r>
          </a:p>
        </p:txBody>
      </p:sp>
      <p:pic>
        <p:nvPicPr>
          <p:cNvPr id="46084" name="Picture 2"/>
          <p:cNvPicPr>
            <a:picLocks noChangeAspect="1" noChangeArrowheads="1"/>
          </p:cNvPicPr>
          <p:nvPr/>
        </p:nvPicPr>
        <p:blipFill>
          <a:blip r:embed="rId3" cstate="print"/>
          <a:srcRect/>
          <a:stretch>
            <a:fillRect/>
          </a:stretch>
        </p:blipFill>
        <p:spPr bwMode="auto">
          <a:xfrm>
            <a:off x="5076825" y="1700213"/>
            <a:ext cx="3806825" cy="4129087"/>
          </a:xfrm>
          <a:prstGeom prst="rect">
            <a:avLst/>
          </a:prstGeom>
          <a:noFill/>
          <a:ln w="9525">
            <a:noFill/>
            <a:miter lim="800000"/>
            <a:headEnd/>
            <a:tailEnd/>
          </a:ln>
        </p:spPr>
      </p:pic>
      <p:sp>
        <p:nvSpPr>
          <p:cNvPr id="46085" name="TextBox 4"/>
          <p:cNvSpPr txBox="1">
            <a:spLocks noChangeArrowheads="1"/>
          </p:cNvSpPr>
          <p:nvPr/>
        </p:nvSpPr>
        <p:spPr bwMode="auto">
          <a:xfrm>
            <a:off x="395288" y="1916113"/>
            <a:ext cx="4248150" cy="2309812"/>
          </a:xfrm>
          <a:prstGeom prst="rect">
            <a:avLst/>
          </a:prstGeom>
          <a:noFill/>
          <a:ln w="9525">
            <a:noFill/>
            <a:miter lim="800000"/>
            <a:headEnd/>
            <a:tailEnd/>
          </a:ln>
        </p:spPr>
        <p:txBody>
          <a:bodyPr>
            <a:spAutoFit/>
          </a:bodyPr>
          <a:lstStyle/>
          <a:p>
            <a:pPr eaLnBrk="0" hangingPunct="0"/>
            <a:r>
              <a:rPr lang="en-GB" dirty="0">
                <a:latin typeface="Arial" pitchFamily="34" charset="0"/>
                <a:cs typeface="Arial" pitchFamily="34" charset="0"/>
              </a:rPr>
              <a:t>A new bacterium which secretes elemental metal </a:t>
            </a:r>
          </a:p>
          <a:p>
            <a:pPr eaLnBrk="0" hangingPunct="0"/>
            <a:endParaRPr lang="en-GB" dirty="0">
              <a:latin typeface="Arial" pitchFamily="34" charset="0"/>
              <a:cs typeface="Arial" pitchFamily="34" charset="0"/>
            </a:endParaRPr>
          </a:p>
          <a:p>
            <a:pPr eaLnBrk="0" hangingPunct="0"/>
            <a:r>
              <a:rPr lang="en-GB" dirty="0">
                <a:latin typeface="Arial" pitchFamily="34" charset="0"/>
                <a:cs typeface="Arial" pitchFamily="34" charset="0"/>
              </a:rPr>
              <a:t>60% GC content</a:t>
            </a:r>
          </a:p>
          <a:p>
            <a:pPr eaLnBrk="0" hangingPunct="0"/>
            <a:endParaRPr lang="en-GB" dirty="0">
              <a:latin typeface="Arial" pitchFamily="34" charset="0"/>
              <a:cs typeface="Arial" pitchFamily="34" charset="0"/>
            </a:endParaRPr>
          </a:p>
          <a:p>
            <a:pPr eaLnBrk="0" hangingPunct="0"/>
            <a:r>
              <a:rPr lang="en-GB" dirty="0">
                <a:latin typeface="Arial" pitchFamily="34" charset="0"/>
                <a:cs typeface="Arial" pitchFamily="34" charset="0"/>
              </a:rPr>
              <a:t>Approximately 8 Mb genome</a:t>
            </a:r>
          </a:p>
        </p:txBody>
      </p:sp>
      <p:sp>
        <p:nvSpPr>
          <p:cNvPr id="6" name="TextBox 5"/>
          <p:cNvSpPr txBox="1">
            <a:spLocks noChangeArrowheads="1"/>
          </p:cNvSpPr>
          <p:nvPr/>
        </p:nvSpPr>
        <p:spPr bwMode="auto">
          <a:xfrm>
            <a:off x="395288" y="4508500"/>
            <a:ext cx="4248150" cy="831850"/>
          </a:xfrm>
          <a:prstGeom prst="rect">
            <a:avLst/>
          </a:prstGeom>
          <a:noFill/>
          <a:ln w="9525">
            <a:noFill/>
            <a:miter lim="800000"/>
            <a:headEnd/>
            <a:tailEnd/>
          </a:ln>
        </p:spPr>
        <p:txBody>
          <a:bodyPr>
            <a:spAutoFit/>
          </a:bodyPr>
          <a:lstStyle/>
          <a:p>
            <a:pPr eaLnBrk="0" hangingPunct="0"/>
            <a:r>
              <a:rPr lang="en-GB" b="1" dirty="0">
                <a:latin typeface="Arial" pitchFamily="34" charset="0"/>
                <a:cs typeface="Arial" pitchFamily="34" charset="0"/>
              </a:rPr>
              <a:t>Aim: </a:t>
            </a:r>
            <a:r>
              <a:rPr lang="en-GB" dirty="0">
                <a:latin typeface="Arial" pitchFamily="34" charset="0"/>
                <a:cs typeface="Arial" pitchFamily="34" charset="0"/>
              </a:rPr>
              <a:t>Which genes(s) are responsible for translocation?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10"/>
          <p:cNvPicPr>
            <a:picLocks noChangeAspect="1" noChangeArrowheads="1"/>
          </p:cNvPicPr>
          <p:nvPr/>
        </p:nvPicPr>
        <p:blipFill>
          <a:blip r:embed="rId2" cstate="print"/>
          <a:srcRect/>
          <a:stretch>
            <a:fillRect/>
          </a:stretch>
        </p:blipFill>
        <p:spPr bwMode="auto">
          <a:xfrm>
            <a:off x="0" y="5805488"/>
            <a:ext cx="9144000" cy="1244600"/>
          </a:xfrm>
          <a:prstGeom prst="rect">
            <a:avLst/>
          </a:prstGeom>
          <a:noFill/>
          <a:ln w="9525">
            <a:noFill/>
            <a:miter lim="800000"/>
            <a:headEnd/>
            <a:tailEnd/>
          </a:ln>
        </p:spPr>
      </p:pic>
      <p:sp>
        <p:nvSpPr>
          <p:cNvPr id="47107" name="Rectangle 2"/>
          <p:cNvSpPr>
            <a:spLocks noChangeArrowheads="1"/>
          </p:cNvSpPr>
          <p:nvPr/>
        </p:nvSpPr>
        <p:spPr bwMode="auto">
          <a:xfrm>
            <a:off x="971550" y="2636838"/>
            <a:ext cx="7416800" cy="1143000"/>
          </a:xfrm>
          <a:prstGeom prst="rect">
            <a:avLst/>
          </a:prstGeom>
          <a:noFill/>
          <a:ln w="9525">
            <a:noFill/>
            <a:miter lim="800000"/>
            <a:headEnd/>
            <a:tailEnd/>
          </a:ln>
        </p:spPr>
        <p:txBody>
          <a:bodyPr/>
          <a:lstStyle/>
          <a:p>
            <a:r>
              <a:rPr lang="en-US" sz="4400" b="1" dirty="0">
                <a:latin typeface="Arial" charset="0"/>
              </a:rPr>
              <a:t>5. Where is the </a:t>
            </a:r>
            <a:r>
              <a:rPr lang="en-US" sz="4400" b="1" dirty="0" err="1">
                <a:latin typeface="Arial" charset="0"/>
              </a:rPr>
              <a:t>secretory</a:t>
            </a:r>
            <a:r>
              <a:rPr lang="en-US" sz="4400" b="1" dirty="0">
                <a:latin typeface="Arial" charset="0"/>
              </a:rPr>
              <a:t> protein?</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10"/>
          <p:cNvPicPr>
            <a:picLocks noChangeAspect="1" noChangeArrowheads="1"/>
          </p:cNvPicPr>
          <p:nvPr/>
        </p:nvPicPr>
        <p:blipFill>
          <a:blip r:embed="rId2" cstate="print"/>
          <a:srcRect/>
          <a:stretch>
            <a:fillRect/>
          </a:stretch>
        </p:blipFill>
        <p:spPr bwMode="auto">
          <a:xfrm>
            <a:off x="0" y="5805264"/>
            <a:ext cx="9144000" cy="1244600"/>
          </a:xfrm>
          <a:prstGeom prst="rect">
            <a:avLst/>
          </a:prstGeom>
          <a:noFill/>
          <a:ln w="9525">
            <a:noFill/>
            <a:miter lim="800000"/>
            <a:headEnd/>
            <a:tailEnd/>
          </a:ln>
        </p:spPr>
      </p:pic>
      <p:sp>
        <p:nvSpPr>
          <p:cNvPr id="48131" name="Rectangle 2"/>
          <p:cNvSpPr>
            <a:spLocks noChangeArrowheads="1"/>
          </p:cNvSpPr>
          <p:nvPr/>
        </p:nvSpPr>
        <p:spPr bwMode="auto">
          <a:xfrm>
            <a:off x="684213" y="260350"/>
            <a:ext cx="7848600" cy="1143000"/>
          </a:xfrm>
          <a:prstGeom prst="rect">
            <a:avLst/>
          </a:prstGeom>
          <a:noFill/>
          <a:ln w="9525">
            <a:noFill/>
            <a:miter lim="800000"/>
            <a:headEnd/>
            <a:tailEnd/>
          </a:ln>
        </p:spPr>
        <p:txBody>
          <a:bodyPr/>
          <a:lstStyle/>
          <a:p>
            <a:r>
              <a:rPr lang="en-US" sz="4400" b="1" dirty="0">
                <a:latin typeface="Arial" charset="0"/>
              </a:rPr>
              <a:t>Mass spectrometry evidence</a:t>
            </a:r>
          </a:p>
        </p:txBody>
      </p:sp>
      <p:pic>
        <p:nvPicPr>
          <p:cNvPr id="48132" name="Picture 2"/>
          <p:cNvPicPr>
            <a:picLocks noChangeAspect="1" noChangeArrowheads="1"/>
          </p:cNvPicPr>
          <p:nvPr/>
        </p:nvPicPr>
        <p:blipFill>
          <a:blip r:embed="rId3" cstate="print"/>
          <a:srcRect/>
          <a:stretch>
            <a:fillRect/>
          </a:stretch>
        </p:blipFill>
        <p:spPr bwMode="auto">
          <a:xfrm>
            <a:off x="3635375" y="1412875"/>
            <a:ext cx="1695450" cy="1152525"/>
          </a:xfrm>
          <a:prstGeom prst="rect">
            <a:avLst/>
          </a:prstGeom>
          <a:noFill/>
          <a:ln w="9525">
            <a:noFill/>
            <a:miter lim="800000"/>
            <a:headEnd/>
            <a:tailEnd/>
          </a:ln>
        </p:spPr>
      </p:pic>
      <p:pic>
        <p:nvPicPr>
          <p:cNvPr id="48133" name="Picture 4" descr="Mass Spectrometry - MS | Agilent 6500 Q-TOF LC/MS"/>
          <p:cNvPicPr>
            <a:picLocks noChangeAspect="1" noChangeArrowheads="1"/>
          </p:cNvPicPr>
          <p:nvPr/>
        </p:nvPicPr>
        <p:blipFill>
          <a:blip r:embed="rId4" cstate="print"/>
          <a:srcRect/>
          <a:stretch>
            <a:fillRect/>
          </a:stretch>
        </p:blipFill>
        <p:spPr bwMode="auto">
          <a:xfrm>
            <a:off x="3635896" y="2636912"/>
            <a:ext cx="1630363" cy="1382713"/>
          </a:xfrm>
          <a:prstGeom prst="rect">
            <a:avLst/>
          </a:prstGeom>
          <a:noFill/>
          <a:ln w="9525">
            <a:noFill/>
            <a:miter lim="800000"/>
            <a:headEnd/>
            <a:tailEnd/>
          </a:ln>
        </p:spPr>
      </p:pic>
      <p:sp>
        <p:nvSpPr>
          <p:cNvPr id="48134" name="Oval 7"/>
          <p:cNvSpPr>
            <a:spLocks noChangeArrowheads="1"/>
          </p:cNvSpPr>
          <p:nvPr/>
        </p:nvSpPr>
        <p:spPr bwMode="auto">
          <a:xfrm>
            <a:off x="4140200" y="1557338"/>
            <a:ext cx="287338" cy="215900"/>
          </a:xfrm>
          <a:prstGeom prst="ellipse">
            <a:avLst/>
          </a:prstGeom>
          <a:noFill/>
          <a:ln w="22225" algn="ctr">
            <a:solidFill>
              <a:srgbClr val="FF0000"/>
            </a:solidFill>
            <a:round/>
            <a:headEnd/>
            <a:tailEnd/>
          </a:ln>
        </p:spPr>
        <p:txBody>
          <a:bodyPr/>
          <a:lstStyle/>
          <a:p>
            <a:pPr algn="r" eaLnBrk="0" hangingPunct="0"/>
            <a:endParaRPr lang="en-GB"/>
          </a:p>
        </p:txBody>
      </p:sp>
      <p:cxnSp>
        <p:nvCxnSpPr>
          <p:cNvPr id="48135" name="Straight Arrow Connector 10"/>
          <p:cNvCxnSpPr>
            <a:cxnSpLocks noChangeShapeType="1"/>
          </p:cNvCxnSpPr>
          <p:nvPr/>
        </p:nvCxnSpPr>
        <p:spPr bwMode="auto">
          <a:xfrm rot="5400000">
            <a:off x="4212655" y="4292401"/>
            <a:ext cx="576262" cy="1588"/>
          </a:xfrm>
          <a:prstGeom prst="straightConnector1">
            <a:avLst/>
          </a:prstGeom>
          <a:noFill/>
          <a:ln w="9525" algn="ctr">
            <a:solidFill>
              <a:schemeClr val="tx1"/>
            </a:solidFill>
            <a:round/>
            <a:headEnd/>
            <a:tailEnd type="arrow" w="med" len="med"/>
          </a:ln>
        </p:spPr>
      </p:cxnSp>
      <p:cxnSp>
        <p:nvCxnSpPr>
          <p:cNvPr id="48136" name="Straight Arrow Connector 14"/>
          <p:cNvCxnSpPr>
            <a:cxnSpLocks noChangeShapeType="1"/>
            <a:stCxn id="48134" idx="4"/>
          </p:cNvCxnSpPr>
          <p:nvPr/>
        </p:nvCxnSpPr>
        <p:spPr bwMode="auto">
          <a:xfrm rot="16200000" flipH="1">
            <a:off x="3816351" y="2241550"/>
            <a:ext cx="1079500" cy="142875"/>
          </a:xfrm>
          <a:prstGeom prst="straightConnector1">
            <a:avLst/>
          </a:prstGeom>
          <a:noFill/>
          <a:ln w="9525" algn="ctr">
            <a:solidFill>
              <a:schemeClr val="tx1"/>
            </a:solidFill>
            <a:round/>
            <a:headEnd/>
            <a:tailEnd type="arrow" w="med" len="med"/>
          </a:ln>
        </p:spPr>
      </p:cxnSp>
      <p:sp>
        <p:nvSpPr>
          <p:cNvPr id="48137" name="TextBox 21"/>
          <p:cNvSpPr txBox="1">
            <a:spLocks noChangeArrowheads="1"/>
          </p:cNvSpPr>
          <p:nvPr/>
        </p:nvSpPr>
        <p:spPr bwMode="auto">
          <a:xfrm>
            <a:off x="2483768" y="4725144"/>
            <a:ext cx="4103687" cy="461963"/>
          </a:xfrm>
          <a:prstGeom prst="rect">
            <a:avLst/>
          </a:prstGeom>
          <a:noFill/>
          <a:ln w="9525">
            <a:noFill/>
            <a:miter lim="800000"/>
            <a:headEnd/>
            <a:tailEnd/>
          </a:ln>
        </p:spPr>
        <p:txBody>
          <a:bodyPr>
            <a:spAutoFit/>
          </a:bodyPr>
          <a:lstStyle/>
          <a:p>
            <a:pPr algn="r" eaLnBrk="0" hangingPunct="0"/>
            <a:r>
              <a:rPr lang="en-GB" dirty="0">
                <a:solidFill>
                  <a:srgbClr val="FF0000"/>
                </a:solidFill>
              </a:rPr>
              <a:t>MTITASQSRTEVVVRSA..</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10"/>
          <p:cNvPicPr>
            <a:picLocks noChangeAspect="1" noChangeArrowheads="1"/>
          </p:cNvPicPr>
          <p:nvPr/>
        </p:nvPicPr>
        <p:blipFill>
          <a:blip r:embed="rId2" cstate="print"/>
          <a:srcRect/>
          <a:stretch>
            <a:fillRect/>
          </a:stretch>
        </p:blipFill>
        <p:spPr bwMode="auto">
          <a:xfrm>
            <a:off x="0" y="5805264"/>
            <a:ext cx="9144000" cy="1244600"/>
          </a:xfrm>
          <a:prstGeom prst="rect">
            <a:avLst/>
          </a:prstGeom>
          <a:noFill/>
          <a:ln w="9525">
            <a:noFill/>
            <a:miter lim="800000"/>
            <a:headEnd/>
            <a:tailEnd/>
          </a:ln>
        </p:spPr>
      </p:pic>
      <p:sp>
        <p:nvSpPr>
          <p:cNvPr id="49155" name="Rectangle 2"/>
          <p:cNvSpPr>
            <a:spLocks noChangeArrowheads="1"/>
          </p:cNvSpPr>
          <p:nvPr/>
        </p:nvSpPr>
        <p:spPr bwMode="auto">
          <a:xfrm>
            <a:off x="684213" y="260350"/>
            <a:ext cx="7848600" cy="1143000"/>
          </a:xfrm>
          <a:prstGeom prst="rect">
            <a:avLst/>
          </a:prstGeom>
          <a:noFill/>
          <a:ln w="9525">
            <a:noFill/>
            <a:miter lim="800000"/>
            <a:headEnd/>
            <a:tailEnd/>
          </a:ln>
        </p:spPr>
        <p:txBody>
          <a:bodyPr/>
          <a:lstStyle/>
          <a:p>
            <a:pPr algn="ctr"/>
            <a:r>
              <a:rPr lang="en-US" sz="4400" b="1" dirty="0">
                <a:latin typeface="Arial" charset="0"/>
              </a:rPr>
              <a:t>Locate peptide within </a:t>
            </a:r>
            <a:r>
              <a:rPr lang="en-US" sz="4400" b="1" dirty="0" err="1">
                <a:latin typeface="Arial" charset="0"/>
              </a:rPr>
              <a:t>contigs</a:t>
            </a:r>
            <a:r>
              <a:rPr lang="en-US" sz="4400" b="1" dirty="0">
                <a:latin typeface="Arial" charset="0"/>
              </a:rPr>
              <a:t> ORFs using </a:t>
            </a:r>
            <a:r>
              <a:rPr lang="en-US" sz="4400" b="1" dirty="0" err="1">
                <a:latin typeface="Arial" charset="0"/>
              </a:rPr>
              <a:t>BlastP</a:t>
            </a:r>
            <a:endParaRPr lang="en-US" sz="4400" b="1" dirty="0">
              <a:latin typeface="Arial" charset="0"/>
            </a:endParaRPr>
          </a:p>
        </p:txBody>
      </p:sp>
      <p:sp>
        <p:nvSpPr>
          <p:cNvPr id="49156" name="TextBox 21"/>
          <p:cNvSpPr txBox="1">
            <a:spLocks noChangeArrowheads="1"/>
          </p:cNvSpPr>
          <p:nvPr/>
        </p:nvSpPr>
        <p:spPr bwMode="auto">
          <a:xfrm>
            <a:off x="2051050" y="1844675"/>
            <a:ext cx="4465638" cy="461963"/>
          </a:xfrm>
          <a:prstGeom prst="rect">
            <a:avLst/>
          </a:prstGeom>
          <a:noFill/>
          <a:ln w="9525">
            <a:noFill/>
            <a:miter lim="800000"/>
            <a:headEnd/>
            <a:tailEnd/>
          </a:ln>
        </p:spPr>
        <p:txBody>
          <a:bodyPr>
            <a:spAutoFit/>
          </a:bodyPr>
          <a:lstStyle/>
          <a:p>
            <a:pPr algn="r" eaLnBrk="0" hangingPunct="0"/>
            <a:r>
              <a:rPr lang="en-GB">
                <a:solidFill>
                  <a:srgbClr val="FF0000"/>
                </a:solidFill>
              </a:rPr>
              <a:t>MTITASQSRTEVVVRSA....</a:t>
            </a:r>
          </a:p>
        </p:txBody>
      </p:sp>
      <p:pic>
        <p:nvPicPr>
          <p:cNvPr id="49157" name="Picture 5"/>
          <p:cNvPicPr>
            <a:picLocks noChangeAspect="1" noChangeArrowheads="1"/>
          </p:cNvPicPr>
          <p:nvPr/>
        </p:nvPicPr>
        <p:blipFill>
          <a:blip r:embed="rId3" cstate="print"/>
          <a:srcRect/>
          <a:stretch>
            <a:fillRect/>
          </a:stretch>
        </p:blipFill>
        <p:spPr bwMode="auto">
          <a:xfrm>
            <a:off x="869950" y="2276475"/>
            <a:ext cx="4926013" cy="3529013"/>
          </a:xfrm>
          <a:prstGeom prst="rect">
            <a:avLst/>
          </a:prstGeom>
          <a:noFill/>
          <a:ln w="9525">
            <a:noFill/>
            <a:miter lim="800000"/>
            <a:headEnd/>
            <a:tailEnd/>
          </a:ln>
        </p:spPr>
      </p:pic>
      <p:sp>
        <p:nvSpPr>
          <p:cNvPr id="49158" name="Oval 6"/>
          <p:cNvSpPr>
            <a:spLocks noChangeArrowheads="1"/>
          </p:cNvSpPr>
          <p:nvPr/>
        </p:nvSpPr>
        <p:spPr bwMode="auto">
          <a:xfrm>
            <a:off x="4500563" y="2708275"/>
            <a:ext cx="1800225" cy="1081088"/>
          </a:xfrm>
          <a:prstGeom prst="ellipse">
            <a:avLst/>
          </a:prstGeom>
          <a:noFill/>
          <a:ln w="25400" algn="ctr">
            <a:solidFill>
              <a:srgbClr val="FF0000"/>
            </a:solidFill>
            <a:round/>
            <a:headEnd/>
            <a:tailEnd/>
          </a:ln>
        </p:spPr>
        <p:txBody>
          <a:bodyPr/>
          <a:lstStyle/>
          <a:p>
            <a:pPr algn="r" eaLnBrk="0" hangingPunct="0"/>
            <a:endParaRPr lang="en-GB"/>
          </a:p>
        </p:txBody>
      </p:sp>
      <p:grpSp>
        <p:nvGrpSpPr>
          <p:cNvPr id="49159" name="Group 11"/>
          <p:cNvGrpSpPr>
            <a:grpSpLocks/>
          </p:cNvGrpSpPr>
          <p:nvPr/>
        </p:nvGrpSpPr>
        <p:grpSpPr bwMode="auto">
          <a:xfrm>
            <a:off x="6084888" y="3284538"/>
            <a:ext cx="2808287" cy="1398587"/>
            <a:chOff x="5652120" y="3284984"/>
            <a:chExt cx="2808312" cy="1397769"/>
          </a:xfrm>
        </p:grpSpPr>
        <p:cxnSp>
          <p:nvCxnSpPr>
            <p:cNvPr id="49160" name="Straight Arrow Connector 8"/>
            <p:cNvCxnSpPr>
              <a:cxnSpLocks noChangeShapeType="1"/>
            </p:cNvCxnSpPr>
            <p:nvPr/>
          </p:nvCxnSpPr>
          <p:spPr bwMode="auto">
            <a:xfrm rot="16200000" flipH="1">
              <a:off x="5652120" y="3284984"/>
              <a:ext cx="936104" cy="936104"/>
            </a:xfrm>
            <a:prstGeom prst="straightConnector1">
              <a:avLst/>
            </a:prstGeom>
            <a:noFill/>
            <a:ln w="9525" algn="ctr">
              <a:solidFill>
                <a:schemeClr val="tx1"/>
              </a:solidFill>
              <a:round/>
              <a:headEnd/>
              <a:tailEnd type="arrow" w="med" len="med"/>
            </a:ln>
          </p:spPr>
        </p:cxnSp>
        <p:sp>
          <p:nvSpPr>
            <p:cNvPr id="49161" name="TextBox 10"/>
            <p:cNvSpPr txBox="1">
              <a:spLocks noChangeArrowheads="1"/>
            </p:cNvSpPr>
            <p:nvPr/>
          </p:nvSpPr>
          <p:spPr bwMode="auto">
            <a:xfrm>
              <a:off x="5652120" y="4221088"/>
              <a:ext cx="2808312" cy="461665"/>
            </a:xfrm>
            <a:prstGeom prst="rect">
              <a:avLst/>
            </a:prstGeom>
            <a:noFill/>
            <a:ln w="9525">
              <a:noFill/>
              <a:miter lim="800000"/>
              <a:headEnd/>
              <a:tailEnd/>
            </a:ln>
          </p:spPr>
          <p:txBody>
            <a:bodyPr>
              <a:spAutoFit/>
            </a:bodyPr>
            <a:lstStyle/>
            <a:p>
              <a:r>
                <a:rPr lang="en-GB"/>
                <a:t>Contig 204 ORF 17</a:t>
              </a:r>
            </a:p>
          </p:txBody>
        </p:sp>
      </p:gr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10"/>
          <p:cNvPicPr>
            <a:picLocks noChangeAspect="1" noChangeArrowheads="1"/>
          </p:cNvPicPr>
          <p:nvPr/>
        </p:nvPicPr>
        <p:blipFill>
          <a:blip r:embed="rId2" cstate="print"/>
          <a:srcRect/>
          <a:stretch>
            <a:fillRect/>
          </a:stretch>
        </p:blipFill>
        <p:spPr bwMode="auto">
          <a:xfrm>
            <a:off x="0" y="5805264"/>
            <a:ext cx="9144000" cy="1244600"/>
          </a:xfrm>
          <a:prstGeom prst="rect">
            <a:avLst/>
          </a:prstGeom>
          <a:noFill/>
          <a:ln w="9525">
            <a:noFill/>
            <a:miter lim="800000"/>
            <a:headEnd/>
            <a:tailEnd/>
          </a:ln>
        </p:spPr>
      </p:pic>
      <p:sp>
        <p:nvSpPr>
          <p:cNvPr id="50179" name="Rectangle 2"/>
          <p:cNvSpPr>
            <a:spLocks noChangeArrowheads="1"/>
          </p:cNvSpPr>
          <p:nvPr/>
        </p:nvSpPr>
        <p:spPr bwMode="auto">
          <a:xfrm>
            <a:off x="684213" y="260350"/>
            <a:ext cx="7848600" cy="1143000"/>
          </a:xfrm>
          <a:prstGeom prst="rect">
            <a:avLst/>
          </a:prstGeom>
          <a:noFill/>
          <a:ln w="9525">
            <a:noFill/>
            <a:miter lim="800000"/>
            <a:headEnd/>
            <a:tailEnd/>
          </a:ln>
        </p:spPr>
        <p:txBody>
          <a:bodyPr/>
          <a:lstStyle/>
          <a:p>
            <a:pPr algn="ctr"/>
            <a:r>
              <a:rPr lang="en-US" sz="4400" b="1" dirty="0">
                <a:latin typeface="Arial" charset="0"/>
              </a:rPr>
              <a:t>Check with </a:t>
            </a:r>
            <a:r>
              <a:rPr lang="en-US" sz="4400" b="1" dirty="0" smtClean="0">
                <a:latin typeface="Arial" charset="0"/>
              </a:rPr>
              <a:t>annotation </a:t>
            </a:r>
            <a:r>
              <a:rPr lang="en-US" sz="4400" b="1" dirty="0">
                <a:latin typeface="Arial" charset="0"/>
              </a:rPr>
              <a:t>tools</a:t>
            </a:r>
          </a:p>
        </p:txBody>
      </p:sp>
      <p:sp>
        <p:nvSpPr>
          <p:cNvPr id="50180" name="TextBox 3"/>
          <p:cNvSpPr txBox="1">
            <a:spLocks noChangeArrowheads="1"/>
          </p:cNvSpPr>
          <p:nvPr/>
        </p:nvSpPr>
        <p:spPr bwMode="auto">
          <a:xfrm>
            <a:off x="611188" y="1268413"/>
            <a:ext cx="7777162" cy="2539157"/>
          </a:xfrm>
          <a:prstGeom prst="rect">
            <a:avLst/>
          </a:prstGeom>
          <a:noFill/>
          <a:ln w="9525">
            <a:noFill/>
            <a:miter lim="800000"/>
            <a:headEnd/>
            <a:tailEnd/>
          </a:ln>
        </p:spPr>
        <p:txBody>
          <a:bodyPr>
            <a:spAutoFit/>
          </a:bodyPr>
          <a:lstStyle/>
          <a:p>
            <a:pPr lvl="1">
              <a:spcBef>
                <a:spcPts val="600"/>
              </a:spcBef>
              <a:buFont typeface="Arial" charset="0"/>
              <a:buChar char="•"/>
            </a:pPr>
            <a:r>
              <a:rPr lang="en-GB" dirty="0"/>
              <a:t> </a:t>
            </a:r>
            <a:r>
              <a:rPr lang="en-GB" dirty="0">
                <a:latin typeface="Arial" pitchFamily="34" charset="0"/>
                <a:cs typeface="Arial" pitchFamily="34" charset="0"/>
              </a:rPr>
              <a:t>SignalP predicts a signal peptide using both NN and HMM</a:t>
            </a:r>
          </a:p>
          <a:p>
            <a:pPr lvl="1">
              <a:spcBef>
                <a:spcPts val="600"/>
              </a:spcBef>
              <a:buFont typeface="Arial" charset="0"/>
              <a:buChar char="•"/>
            </a:pPr>
            <a:r>
              <a:rPr lang="en-GB" dirty="0">
                <a:latin typeface="Arial" pitchFamily="34" charset="0"/>
                <a:cs typeface="Arial" pitchFamily="34" charset="0"/>
              </a:rPr>
              <a:t> TMHMM also predicts that the peptide is external</a:t>
            </a:r>
          </a:p>
          <a:p>
            <a:pPr lvl="1">
              <a:spcBef>
                <a:spcPts val="600"/>
              </a:spcBef>
              <a:buFont typeface="Arial" charset="0"/>
              <a:buChar char="•"/>
            </a:pPr>
            <a:r>
              <a:rPr lang="en-GB" dirty="0">
                <a:latin typeface="Arial" pitchFamily="34" charset="0"/>
                <a:cs typeface="Arial" pitchFamily="34" charset="0"/>
              </a:rPr>
              <a:t> PFAM reports a DUF (Domain of Unknown Function)</a:t>
            </a:r>
          </a:p>
          <a:p>
            <a:pPr lvl="1">
              <a:spcBef>
                <a:spcPts val="600"/>
              </a:spcBef>
              <a:buFont typeface="Arial" charset="0"/>
              <a:buChar char="•"/>
            </a:pPr>
            <a:r>
              <a:rPr lang="en-GB" dirty="0">
                <a:latin typeface="Arial" pitchFamily="34" charset="0"/>
                <a:cs typeface="Arial" pitchFamily="34" charset="0"/>
              </a:rPr>
              <a:t> </a:t>
            </a:r>
            <a:r>
              <a:rPr lang="en-GB" dirty="0" err="1">
                <a:latin typeface="Arial" pitchFamily="34" charset="0"/>
                <a:cs typeface="Arial" pitchFamily="34" charset="0"/>
              </a:rPr>
              <a:t>BlastP</a:t>
            </a:r>
            <a:r>
              <a:rPr lang="en-GB" dirty="0">
                <a:latin typeface="Arial" pitchFamily="34" charset="0"/>
                <a:cs typeface="Arial" pitchFamily="34" charset="0"/>
              </a:rPr>
              <a:t> NR reports Hypothetical proteins</a:t>
            </a:r>
          </a:p>
        </p:txBody>
      </p:sp>
      <p:sp>
        <p:nvSpPr>
          <p:cNvPr id="50181" name="TextBox 4"/>
          <p:cNvSpPr txBox="1">
            <a:spLocks noChangeArrowheads="1"/>
          </p:cNvSpPr>
          <p:nvPr/>
        </p:nvSpPr>
        <p:spPr bwMode="auto">
          <a:xfrm>
            <a:off x="611560" y="4221088"/>
            <a:ext cx="7777162" cy="830263"/>
          </a:xfrm>
          <a:prstGeom prst="rect">
            <a:avLst/>
          </a:prstGeom>
          <a:noFill/>
          <a:ln w="9525">
            <a:noFill/>
            <a:miter lim="800000"/>
            <a:headEnd/>
            <a:tailEnd/>
          </a:ln>
        </p:spPr>
        <p:txBody>
          <a:bodyPr>
            <a:spAutoFit/>
          </a:bodyPr>
          <a:lstStyle/>
          <a:p>
            <a:pPr lvl="1"/>
            <a:r>
              <a:rPr lang="en-GB" dirty="0">
                <a:latin typeface="Arial" pitchFamily="34" charset="0"/>
                <a:cs typeface="Arial" pitchFamily="34" charset="0"/>
              </a:rPr>
              <a:t>ORF located and characterised as coding for a novel metal export factor</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1"/>
          <p:cNvSpPr>
            <a:spLocks noChangeArrowheads="1"/>
          </p:cNvSpPr>
          <p:nvPr/>
        </p:nvSpPr>
        <p:spPr bwMode="auto">
          <a:xfrm>
            <a:off x="684213" y="260350"/>
            <a:ext cx="7416800" cy="1143000"/>
          </a:xfrm>
          <a:prstGeom prst="rect">
            <a:avLst/>
          </a:prstGeom>
          <a:noFill/>
          <a:ln w="9525">
            <a:noFill/>
            <a:miter lim="800000"/>
            <a:headEnd/>
            <a:tailEnd/>
          </a:ln>
        </p:spPr>
        <p:txBody>
          <a:bodyPr/>
          <a:lstStyle/>
          <a:p>
            <a:pPr algn="ctr"/>
            <a:r>
              <a:rPr lang="en-US" sz="4400" b="1" dirty="0">
                <a:latin typeface="Arial" charset="0"/>
              </a:rPr>
              <a:t>Summary</a:t>
            </a:r>
          </a:p>
        </p:txBody>
      </p:sp>
      <p:pic>
        <p:nvPicPr>
          <p:cNvPr id="51203" name="Picture 10"/>
          <p:cNvPicPr>
            <a:picLocks noChangeAspect="1" noChangeArrowheads="1"/>
          </p:cNvPicPr>
          <p:nvPr/>
        </p:nvPicPr>
        <p:blipFill>
          <a:blip r:embed="rId2" cstate="print"/>
          <a:srcRect/>
          <a:stretch>
            <a:fillRect/>
          </a:stretch>
        </p:blipFill>
        <p:spPr bwMode="auto">
          <a:xfrm>
            <a:off x="0" y="5805488"/>
            <a:ext cx="9144000" cy="1244600"/>
          </a:xfrm>
          <a:prstGeom prst="rect">
            <a:avLst/>
          </a:prstGeom>
          <a:noFill/>
          <a:ln w="9525">
            <a:noFill/>
            <a:miter lim="800000"/>
            <a:headEnd/>
            <a:tailEnd/>
          </a:ln>
        </p:spPr>
      </p:pic>
      <p:sp>
        <p:nvSpPr>
          <p:cNvPr id="4" name="Content Placeholder 2"/>
          <p:cNvSpPr txBox="1">
            <a:spLocks/>
          </p:cNvSpPr>
          <p:nvPr/>
        </p:nvSpPr>
        <p:spPr>
          <a:xfrm>
            <a:off x="467544" y="908720"/>
            <a:ext cx="8352928" cy="4525962"/>
          </a:xfrm>
          <a:prstGeom prst="rect">
            <a:avLst/>
          </a:prstGeom>
        </p:spPr>
        <p:txBody>
          <a:bodyPr/>
          <a:lstStyle/>
          <a:p>
            <a:pPr marL="342900" indent="-342900" eaLnBrk="0" hangingPunct="0">
              <a:spcBef>
                <a:spcPct val="20000"/>
              </a:spcBef>
              <a:buFont typeface="Arial" pitchFamily="34" charset="0"/>
              <a:buChar char="•"/>
              <a:defRPr/>
            </a:pPr>
            <a:r>
              <a:rPr lang="en-GB" sz="2800" kern="0" dirty="0">
                <a:latin typeface="Arial" pitchFamily="34" charset="0"/>
                <a:cs typeface="Arial" pitchFamily="34" charset="0"/>
              </a:rPr>
              <a:t>Filtered and formatted raw data</a:t>
            </a:r>
          </a:p>
          <a:p>
            <a:pPr marL="342900" indent="-342900" eaLnBrk="0" hangingPunct="0">
              <a:spcBef>
                <a:spcPct val="20000"/>
              </a:spcBef>
              <a:buFont typeface="Arial" pitchFamily="34" charset="0"/>
              <a:buChar char="•"/>
              <a:defRPr/>
            </a:pPr>
            <a:r>
              <a:rPr lang="en-GB" sz="2800" kern="0" dirty="0">
                <a:latin typeface="Arial" pitchFamily="34" charset="0"/>
                <a:cs typeface="Arial" pitchFamily="34" charset="0"/>
              </a:rPr>
              <a:t>Assembled a draft 8 Mb genome – no finishing</a:t>
            </a:r>
          </a:p>
          <a:p>
            <a:pPr marL="342900" indent="-342900" eaLnBrk="0" hangingPunct="0">
              <a:spcBef>
                <a:spcPct val="20000"/>
              </a:spcBef>
              <a:buFont typeface="Arial" pitchFamily="34" charset="0"/>
              <a:buChar char="•"/>
              <a:defRPr/>
            </a:pPr>
            <a:r>
              <a:rPr lang="en-GB" sz="2800" kern="0" dirty="0">
                <a:latin typeface="Arial" pitchFamily="34" charset="0"/>
                <a:cs typeface="Arial" pitchFamily="34" charset="0"/>
              </a:rPr>
              <a:t>Evaluated metrics and taxonomy of </a:t>
            </a:r>
            <a:r>
              <a:rPr lang="en-GB" sz="2800" kern="0" dirty="0" err="1">
                <a:latin typeface="Arial" pitchFamily="34" charset="0"/>
                <a:cs typeface="Arial" pitchFamily="34" charset="0"/>
              </a:rPr>
              <a:t>contigs</a:t>
            </a:r>
            <a:endParaRPr lang="en-GB" sz="2800" kern="0" dirty="0">
              <a:latin typeface="Arial" pitchFamily="34" charset="0"/>
              <a:cs typeface="Arial" pitchFamily="34" charset="0"/>
            </a:endParaRPr>
          </a:p>
          <a:p>
            <a:pPr marL="342900" indent="-342900" eaLnBrk="0" hangingPunct="0">
              <a:spcBef>
                <a:spcPct val="20000"/>
              </a:spcBef>
              <a:buFont typeface="Arial" pitchFamily="34" charset="0"/>
              <a:buChar char="•"/>
              <a:defRPr/>
            </a:pPr>
            <a:r>
              <a:rPr lang="en-GB" sz="2800" kern="0" dirty="0">
                <a:latin typeface="Arial" pitchFamily="34" charset="0"/>
                <a:cs typeface="Arial" pitchFamily="34" charset="0"/>
              </a:rPr>
              <a:t>Called ORFs bacterial </a:t>
            </a:r>
            <a:r>
              <a:rPr lang="en-GB" sz="2800" kern="0" dirty="0" err="1">
                <a:latin typeface="Arial" pitchFamily="34" charset="0"/>
                <a:cs typeface="Arial" pitchFamily="34" charset="0"/>
              </a:rPr>
              <a:t>codon</a:t>
            </a:r>
            <a:r>
              <a:rPr lang="en-GB" sz="2800" kern="0" dirty="0">
                <a:latin typeface="Arial" pitchFamily="34" charset="0"/>
                <a:cs typeface="Arial" pitchFamily="34" charset="0"/>
              </a:rPr>
              <a:t> usage table</a:t>
            </a:r>
          </a:p>
          <a:p>
            <a:pPr marL="342900" indent="-342900" eaLnBrk="0" hangingPunct="0">
              <a:spcBef>
                <a:spcPct val="20000"/>
              </a:spcBef>
              <a:buFont typeface="Arial" pitchFamily="34" charset="0"/>
              <a:buChar char="•"/>
              <a:defRPr/>
            </a:pPr>
            <a:r>
              <a:rPr lang="en-GB" sz="2800" kern="0" dirty="0">
                <a:latin typeface="Arial" pitchFamily="34" charset="0"/>
                <a:cs typeface="Arial" pitchFamily="34" charset="0"/>
              </a:rPr>
              <a:t>Basic annotation with </a:t>
            </a:r>
            <a:r>
              <a:rPr lang="en-GB" sz="2800" kern="0" dirty="0" err="1">
                <a:latin typeface="Arial" pitchFamily="34" charset="0"/>
                <a:cs typeface="Arial" pitchFamily="34" charset="0"/>
              </a:rPr>
              <a:t>BlastP</a:t>
            </a:r>
            <a:r>
              <a:rPr lang="en-GB" sz="2800" kern="0" dirty="0">
                <a:latin typeface="Arial" pitchFamily="34" charset="0"/>
                <a:cs typeface="Arial" pitchFamily="34" charset="0"/>
              </a:rPr>
              <a:t> against NCBI NR</a:t>
            </a:r>
          </a:p>
          <a:p>
            <a:pPr marL="342900" indent="-342900" eaLnBrk="0" hangingPunct="0">
              <a:spcBef>
                <a:spcPct val="20000"/>
              </a:spcBef>
              <a:buFont typeface="Arial" pitchFamily="34" charset="0"/>
              <a:buChar char="•"/>
              <a:defRPr/>
            </a:pPr>
            <a:r>
              <a:rPr lang="en-GB" sz="2800" kern="0" dirty="0">
                <a:latin typeface="Arial" pitchFamily="34" charset="0"/>
                <a:cs typeface="Arial" pitchFamily="34" charset="0"/>
              </a:rPr>
              <a:t>PFAM, SignalP, TMHMM</a:t>
            </a:r>
          </a:p>
          <a:p>
            <a:pPr marL="342900" indent="-342900" eaLnBrk="0" hangingPunct="0">
              <a:spcBef>
                <a:spcPct val="20000"/>
              </a:spcBef>
              <a:buFont typeface="Arial" pitchFamily="34" charset="0"/>
              <a:buChar char="•"/>
              <a:defRPr/>
            </a:pPr>
            <a:r>
              <a:rPr lang="en-GB" sz="2800" kern="0" dirty="0">
                <a:latin typeface="Arial" pitchFamily="34" charset="0"/>
                <a:cs typeface="Arial" pitchFamily="34" charset="0"/>
              </a:rPr>
              <a:t>Identified peptide within </a:t>
            </a:r>
            <a:r>
              <a:rPr lang="en-GB" sz="2800" kern="0" dirty="0" err="1">
                <a:latin typeface="Arial" pitchFamily="34" charset="0"/>
                <a:cs typeface="Arial" pitchFamily="34" charset="0"/>
              </a:rPr>
              <a:t>contigs</a:t>
            </a:r>
            <a:endParaRPr lang="en-GB" sz="2800" kern="0" dirty="0">
              <a:latin typeface="Arial" pitchFamily="34" charset="0"/>
              <a:cs typeface="Arial" pitchFamily="34" charset="0"/>
            </a:endParaRPr>
          </a:p>
          <a:p>
            <a:pPr marL="342900" indent="-342900" eaLnBrk="0" hangingPunct="0">
              <a:spcBef>
                <a:spcPct val="20000"/>
              </a:spcBef>
              <a:buFont typeface="Arial" pitchFamily="34" charset="0"/>
              <a:buChar char="•"/>
              <a:defRPr/>
            </a:pPr>
            <a:r>
              <a:rPr lang="en-GB" sz="2800" kern="0" dirty="0">
                <a:latin typeface="Arial" pitchFamily="34" charset="0"/>
                <a:cs typeface="Arial" pitchFamily="34" charset="0"/>
              </a:rPr>
              <a:t>No hits in PFAM, NCBI NR. Signal peptide present</a:t>
            </a:r>
          </a:p>
          <a:p>
            <a:pPr marL="342900" indent="-342900" eaLnBrk="0" hangingPunct="0">
              <a:spcBef>
                <a:spcPct val="20000"/>
              </a:spcBef>
              <a:buFont typeface="Arial" pitchFamily="34" charset="0"/>
              <a:buChar char="•"/>
              <a:defRPr/>
            </a:pPr>
            <a:r>
              <a:rPr lang="en-GB" sz="2800" kern="0" dirty="0">
                <a:latin typeface="Arial" pitchFamily="34" charset="0"/>
                <a:cs typeface="Arial" pitchFamily="34" charset="0"/>
              </a:rPr>
              <a:t>Time frame &lt; 1 day</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en-GB" b="1" dirty="0" smtClean="0">
                <a:latin typeface="Arial" pitchFamily="34" charset="0"/>
                <a:cs typeface="Arial" pitchFamily="34" charset="0"/>
              </a:rPr>
              <a:t>Other assemblers</a:t>
            </a:r>
          </a:p>
        </p:txBody>
      </p:sp>
      <p:sp>
        <p:nvSpPr>
          <p:cNvPr id="55299" name="Content Placeholder 2"/>
          <p:cNvSpPr>
            <a:spLocks noGrp="1"/>
          </p:cNvSpPr>
          <p:nvPr>
            <p:ph idx="1"/>
          </p:nvPr>
        </p:nvSpPr>
        <p:spPr bwMode="auto">
          <a:xfrm>
            <a:off x="395536" y="1052736"/>
            <a:ext cx="8229600" cy="4752528"/>
          </a:xfrm>
          <a:noFill/>
          <a:ln>
            <a:miter lim="800000"/>
            <a:headEnd/>
            <a:tailEnd/>
          </a:ln>
        </p:spPr>
        <p:txBody>
          <a:bodyPr vert="horz" wrap="square" lIns="91440" tIns="45720" rIns="91440" bIns="45720" numCol="1" anchor="t" anchorCtr="0" compatLnSpc="1">
            <a:prstTxWarp prst="textNoShape">
              <a:avLst/>
            </a:prstTxWarp>
          </a:bodyPr>
          <a:lstStyle/>
          <a:p>
            <a:r>
              <a:rPr lang="en-GB" sz="2400" dirty="0" smtClean="0">
                <a:latin typeface="Arial" pitchFamily="34" charset="0"/>
                <a:cs typeface="Arial" pitchFamily="34" charset="0"/>
              </a:rPr>
              <a:t>Minimus2 </a:t>
            </a:r>
            <a:r>
              <a:rPr lang="en-GB" sz="1800" dirty="0" smtClean="0">
                <a:latin typeface="Arial" pitchFamily="34" charset="0"/>
                <a:cs typeface="Arial" pitchFamily="34" charset="0"/>
              </a:rPr>
              <a:t>(Galaxy wrapper by Edward </a:t>
            </a:r>
            <a:r>
              <a:rPr lang="en-GB" sz="1800" dirty="0" err="1" smtClean="0">
                <a:latin typeface="Arial" pitchFamily="34" charset="0"/>
                <a:cs typeface="Arial" pitchFamily="34" charset="0"/>
              </a:rPr>
              <a:t>Kirton</a:t>
            </a:r>
            <a:r>
              <a:rPr lang="en-GB" sz="1800" dirty="0" smtClean="0">
                <a:latin typeface="Arial" pitchFamily="34" charset="0"/>
                <a:cs typeface="Arial" pitchFamily="34" charset="0"/>
              </a:rPr>
              <a:t>)</a:t>
            </a:r>
            <a:endParaRPr lang="en-GB" sz="2400" dirty="0" smtClean="0">
              <a:latin typeface="Arial" pitchFamily="34" charset="0"/>
              <a:cs typeface="Arial" pitchFamily="34" charset="0"/>
            </a:endParaRPr>
          </a:p>
          <a:p>
            <a:pPr lvl="1"/>
            <a:r>
              <a:rPr lang="en-GB" sz="2000" dirty="0" smtClean="0">
                <a:latin typeface="Arial" pitchFamily="34" charset="0"/>
                <a:cs typeface="Arial" pitchFamily="34" charset="0"/>
              </a:rPr>
              <a:t>Merge </a:t>
            </a:r>
            <a:r>
              <a:rPr lang="en-GB" sz="2000" dirty="0" err="1" smtClean="0">
                <a:latin typeface="Arial" pitchFamily="34" charset="0"/>
                <a:cs typeface="Arial" pitchFamily="34" charset="0"/>
              </a:rPr>
              <a:t>contigs</a:t>
            </a:r>
            <a:r>
              <a:rPr lang="en-GB" sz="2000" dirty="0" smtClean="0">
                <a:latin typeface="Arial" pitchFamily="34" charset="0"/>
                <a:cs typeface="Arial" pitchFamily="34" charset="0"/>
              </a:rPr>
              <a:t> from different assemblies</a:t>
            </a:r>
          </a:p>
          <a:p>
            <a:r>
              <a:rPr lang="en-GB" sz="2400" dirty="0" smtClean="0">
                <a:latin typeface="Arial" pitchFamily="34" charset="0"/>
                <a:cs typeface="Arial" pitchFamily="34" charset="0"/>
              </a:rPr>
              <a:t>MIRA </a:t>
            </a:r>
            <a:r>
              <a:rPr lang="en-GB" sz="1800" dirty="0" smtClean="0">
                <a:latin typeface="Arial" pitchFamily="34" charset="0"/>
                <a:cs typeface="Arial" pitchFamily="34" charset="0"/>
              </a:rPr>
              <a:t>(Galaxy wrapper by Peter Cock, SCRI)</a:t>
            </a:r>
            <a:endParaRPr lang="en-GB" sz="2400" dirty="0" smtClean="0">
              <a:latin typeface="Arial" pitchFamily="34" charset="0"/>
              <a:cs typeface="Arial" pitchFamily="34" charset="0"/>
            </a:endParaRPr>
          </a:p>
          <a:p>
            <a:pPr lvl="1"/>
            <a:r>
              <a:rPr lang="en-GB" sz="2000" dirty="0" smtClean="0">
                <a:latin typeface="Arial" pitchFamily="34" charset="0"/>
                <a:cs typeface="Arial" pitchFamily="34" charset="0"/>
              </a:rPr>
              <a:t>Recent upgrades for </a:t>
            </a:r>
            <a:r>
              <a:rPr lang="en-GB" sz="2000" dirty="0" err="1" smtClean="0">
                <a:latin typeface="Arial" pitchFamily="34" charset="0"/>
                <a:cs typeface="Arial" pitchFamily="34" charset="0"/>
              </a:rPr>
              <a:t>PacBio</a:t>
            </a:r>
            <a:r>
              <a:rPr lang="en-GB" sz="2000" dirty="0" smtClean="0">
                <a:latin typeface="Arial" pitchFamily="34" charset="0"/>
                <a:cs typeface="Arial" pitchFamily="34" charset="0"/>
              </a:rPr>
              <a:t> and Ion Torrent</a:t>
            </a:r>
          </a:p>
          <a:p>
            <a:r>
              <a:rPr lang="en-GB" sz="2400" dirty="0" err="1" smtClean="0">
                <a:latin typeface="Arial" pitchFamily="34" charset="0"/>
                <a:cs typeface="Arial" pitchFamily="34" charset="0"/>
              </a:rPr>
              <a:t>AbySS</a:t>
            </a:r>
            <a:r>
              <a:rPr lang="en-GB" sz="2400" dirty="0" smtClean="0">
                <a:latin typeface="Arial" pitchFamily="34" charset="0"/>
                <a:cs typeface="Arial" pitchFamily="34" charset="0"/>
              </a:rPr>
              <a:t> </a:t>
            </a:r>
            <a:r>
              <a:rPr lang="en-GB" sz="1800" dirty="0" smtClean="0">
                <a:latin typeface="Arial" pitchFamily="34" charset="0"/>
                <a:cs typeface="Arial" pitchFamily="34" charset="0"/>
              </a:rPr>
              <a:t>(Galaxy wrapper by Edward </a:t>
            </a:r>
            <a:r>
              <a:rPr lang="en-GB" sz="1800" dirty="0" err="1" smtClean="0">
                <a:latin typeface="Arial" pitchFamily="34" charset="0"/>
                <a:cs typeface="Arial" pitchFamily="34" charset="0"/>
              </a:rPr>
              <a:t>Kirton</a:t>
            </a:r>
            <a:r>
              <a:rPr lang="en-GB" sz="1800" dirty="0" smtClean="0">
                <a:latin typeface="Arial" pitchFamily="34" charset="0"/>
                <a:cs typeface="Arial" pitchFamily="34" charset="0"/>
              </a:rPr>
              <a:t>)</a:t>
            </a:r>
            <a:endParaRPr lang="en-GB" sz="2400" dirty="0" smtClean="0">
              <a:latin typeface="Arial" pitchFamily="34" charset="0"/>
              <a:cs typeface="Arial" pitchFamily="34" charset="0"/>
            </a:endParaRPr>
          </a:p>
          <a:p>
            <a:r>
              <a:rPr lang="en-GB" sz="2400" dirty="0" err="1" smtClean="0">
                <a:latin typeface="Arial" pitchFamily="34" charset="0"/>
                <a:cs typeface="Arial" pitchFamily="34" charset="0"/>
              </a:rPr>
              <a:t>Newbler</a:t>
            </a:r>
            <a:r>
              <a:rPr lang="en-GB" sz="2400" dirty="0" smtClean="0">
                <a:latin typeface="Arial" pitchFamily="34" charset="0"/>
                <a:cs typeface="Arial" pitchFamily="34" charset="0"/>
              </a:rPr>
              <a:t> </a:t>
            </a:r>
            <a:r>
              <a:rPr lang="en-GB" sz="1800" dirty="0" smtClean="0">
                <a:latin typeface="Arial" pitchFamily="34" charset="0"/>
                <a:cs typeface="Arial" pitchFamily="34" charset="0"/>
              </a:rPr>
              <a:t>(Galaxy wrapper by Edward </a:t>
            </a:r>
            <a:r>
              <a:rPr lang="en-GB" sz="1800" dirty="0" err="1" smtClean="0">
                <a:latin typeface="Arial" pitchFamily="34" charset="0"/>
                <a:cs typeface="Arial" pitchFamily="34" charset="0"/>
              </a:rPr>
              <a:t>Kirton</a:t>
            </a:r>
            <a:r>
              <a:rPr lang="en-GB" sz="1800" dirty="0" smtClean="0">
                <a:latin typeface="Arial" pitchFamily="34" charset="0"/>
                <a:cs typeface="Arial" pitchFamily="34" charset="0"/>
              </a:rPr>
              <a:t>)</a:t>
            </a:r>
          </a:p>
          <a:p>
            <a:pPr lvl="1"/>
            <a:r>
              <a:rPr lang="en-GB" sz="2000" dirty="0" smtClean="0">
                <a:latin typeface="Arial" pitchFamily="34" charset="0"/>
                <a:cs typeface="Arial" pitchFamily="34" charset="0"/>
              </a:rPr>
              <a:t>Roche/454 proprietary assembler and </a:t>
            </a:r>
            <a:r>
              <a:rPr lang="en-GB" sz="2000" dirty="0" err="1" smtClean="0">
                <a:latin typeface="Arial" pitchFamily="34" charset="0"/>
                <a:cs typeface="Arial" pitchFamily="34" charset="0"/>
              </a:rPr>
              <a:t>remapper</a:t>
            </a:r>
            <a:endParaRPr lang="en-GB" sz="2000" dirty="0" smtClean="0">
              <a:latin typeface="Arial" pitchFamily="34" charset="0"/>
              <a:cs typeface="Arial" pitchFamily="34" charset="0"/>
            </a:endParaRPr>
          </a:p>
          <a:p>
            <a:r>
              <a:rPr lang="en-GB" sz="2400" dirty="0" err="1" smtClean="0">
                <a:latin typeface="Arial" pitchFamily="34" charset="0"/>
                <a:cs typeface="Arial" pitchFamily="34" charset="0"/>
              </a:rPr>
              <a:t>Phrap</a:t>
            </a:r>
            <a:r>
              <a:rPr lang="en-GB" sz="2400" dirty="0" smtClean="0">
                <a:latin typeface="Arial" pitchFamily="34" charset="0"/>
                <a:cs typeface="Arial" pitchFamily="34" charset="0"/>
              </a:rPr>
              <a:t> </a:t>
            </a:r>
            <a:r>
              <a:rPr lang="en-GB" sz="1800" dirty="0" smtClean="0">
                <a:latin typeface="Arial" pitchFamily="34" charset="0"/>
                <a:cs typeface="Arial" pitchFamily="34" charset="0"/>
              </a:rPr>
              <a:t>(Galaxy wrapper by Edward </a:t>
            </a:r>
            <a:r>
              <a:rPr lang="en-GB" sz="1800" dirty="0" err="1" smtClean="0">
                <a:latin typeface="Arial" pitchFamily="34" charset="0"/>
                <a:cs typeface="Arial" pitchFamily="34" charset="0"/>
              </a:rPr>
              <a:t>Kirton</a:t>
            </a:r>
            <a:r>
              <a:rPr lang="en-GB" sz="1800" dirty="0" smtClean="0">
                <a:latin typeface="Arial" pitchFamily="34" charset="0"/>
                <a:cs typeface="Arial" pitchFamily="34" charset="0"/>
              </a:rPr>
              <a:t>)</a:t>
            </a:r>
          </a:p>
          <a:p>
            <a:pPr lvl="1"/>
            <a:r>
              <a:rPr lang="en-GB" sz="2000" dirty="0" smtClean="0">
                <a:latin typeface="Arial" pitchFamily="34" charset="0"/>
                <a:cs typeface="Arial" pitchFamily="34" charset="0"/>
              </a:rPr>
              <a:t>Sanger read assembly</a:t>
            </a:r>
          </a:p>
          <a:p>
            <a:r>
              <a:rPr lang="en-GB" sz="2400" dirty="0" smtClean="0">
                <a:latin typeface="Arial" pitchFamily="34" charset="0"/>
                <a:cs typeface="Arial" pitchFamily="34" charset="0"/>
              </a:rPr>
              <a:t> String Graph Assembler </a:t>
            </a:r>
            <a:r>
              <a:rPr lang="en-GB" sz="1800" dirty="0" smtClean="0">
                <a:latin typeface="Arial" pitchFamily="34" charset="0"/>
                <a:cs typeface="Arial" pitchFamily="34" charset="0"/>
              </a:rPr>
              <a:t>(Jared Simpson, Sanger)</a:t>
            </a:r>
            <a:endParaRPr lang="en-GB" sz="2000" dirty="0" smtClean="0">
              <a:latin typeface="Arial" pitchFamily="34" charset="0"/>
              <a:cs typeface="Arial" pitchFamily="34" charset="0"/>
            </a:endParaRPr>
          </a:p>
          <a:p>
            <a:pPr lvl="1"/>
            <a:r>
              <a:rPr lang="en-GB" sz="2000" dirty="0" smtClean="0">
                <a:latin typeface="Arial" pitchFamily="34" charset="0"/>
                <a:cs typeface="Arial" pitchFamily="34" charset="0"/>
              </a:rPr>
              <a:t>Useful for large (&gt; human) genomes with short reads</a:t>
            </a:r>
          </a:p>
          <a:p>
            <a:pPr>
              <a:buFontTx/>
              <a:buNone/>
            </a:pPr>
            <a:endParaRPr lang="en-GB" dirty="0" smtClean="0"/>
          </a:p>
        </p:txBody>
      </p:sp>
      <p:pic>
        <p:nvPicPr>
          <p:cNvPr id="55300" name="Picture 10"/>
          <p:cNvPicPr>
            <a:picLocks noChangeAspect="1" noChangeArrowheads="1"/>
          </p:cNvPicPr>
          <p:nvPr/>
        </p:nvPicPr>
        <p:blipFill>
          <a:blip r:embed="rId2" cstate="print"/>
          <a:srcRect/>
          <a:stretch>
            <a:fillRect/>
          </a:stretch>
        </p:blipFill>
        <p:spPr bwMode="auto">
          <a:xfrm>
            <a:off x="0" y="5805488"/>
            <a:ext cx="9144000" cy="1244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en-GB" b="1" dirty="0" smtClean="0">
                <a:latin typeface="Arial" pitchFamily="34" charset="0"/>
                <a:cs typeface="Arial" pitchFamily="34" charset="0"/>
              </a:rPr>
              <a:t>Available at Galaxy </a:t>
            </a:r>
            <a:r>
              <a:rPr lang="en-GB" b="1" dirty="0" err="1" smtClean="0">
                <a:latin typeface="Arial" pitchFamily="34" charset="0"/>
                <a:cs typeface="Arial" pitchFamily="34" charset="0"/>
              </a:rPr>
              <a:t>Toolshed</a:t>
            </a:r>
            <a:endParaRPr lang="en-GB" b="1" dirty="0" smtClean="0">
              <a:latin typeface="Arial" pitchFamily="34" charset="0"/>
              <a:cs typeface="Arial" pitchFamily="34" charset="0"/>
            </a:endParaRPr>
          </a:p>
        </p:txBody>
      </p:sp>
      <p:pic>
        <p:nvPicPr>
          <p:cNvPr id="56323" name="Picture 10"/>
          <p:cNvPicPr>
            <a:picLocks noChangeAspect="1" noChangeArrowheads="1"/>
          </p:cNvPicPr>
          <p:nvPr/>
        </p:nvPicPr>
        <p:blipFill>
          <a:blip r:embed="rId2" cstate="print"/>
          <a:srcRect/>
          <a:stretch>
            <a:fillRect/>
          </a:stretch>
        </p:blipFill>
        <p:spPr bwMode="auto">
          <a:xfrm>
            <a:off x="0" y="5805488"/>
            <a:ext cx="9144000" cy="1244600"/>
          </a:xfrm>
          <a:prstGeom prst="rect">
            <a:avLst/>
          </a:prstGeom>
          <a:noFill/>
          <a:ln w="9525">
            <a:noFill/>
            <a:miter lim="800000"/>
            <a:headEnd/>
            <a:tailEnd/>
          </a:ln>
        </p:spPr>
      </p:pic>
      <p:pic>
        <p:nvPicPr>
          <p:cNvPr id="56324" name="Picture 2"/>
          <p:cNvPicPr>
            <a:picLocks noChangeAspect="1" noChangeArrowheads="1"/>
          </p:cNvPicPr>
          <p:nvPr/>
        </p:nvPicPr>
        <p:blipFill>
          <a:blip r:embed="rId3" cstate="print"/>
          <a:srcRect/>
          <a:stretch>
            <a:fillRect/>
          </a:stretch>
        </p:blipFill>
        <p:spPr bwMode="auto">
          <a:xfrm>
            <a:off x="250825" y="1412875"/>
            <a:ext cx="8528050" cy="43259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971550" y="2636838"/>
            <a:ext cx="7416800" cy="1143000"/>
          </a:xfrm>
          <a:prstGeom prst="rect">
            <a:avLst/>
          </a:prstGeom>
          <a:noFill/>
          <a:ln w="9525">
            <a:noFill/>
            <a:miter lim="800000"/>
            <a:headEnd/>
            <a:tailEnd/>
          </a:ln>
        </p:spPr>
        <p:txBody>
          <a:bodyPr/>
          <a:lstStyle/>
          <a:p>
            <a:r>
              <a:rPr lang="en-US" sz="4400" b="1" dirty="0">
                <a:latin typeface="Arial" charset="0"/>
              </a:rPr>
              <a:t>Why de-novo assembly?</a:t>
            </a:r>
          </a:p>
        </p:txBody>
      </p:sp>
      <p:pic>
        <p:nvPicPr>
          <p:cNvPr id="4099" name="Picture 10"/>
          <p:cNvPicPr>
            <a:picLocks noChangeAspect="1" noChangeArrowheads="1"/>
          </p:cNvPicPr>
          <p:nvPr/>
        </p:nvPicPr>
        <p:blipFill>
          <a:blip r:embed="rId2" cstate="print"/>
          <a:srcRect/>
          <a:stretch>
            <a:fillRect/>
          </a:stretch>
        </p:blipFill>
        <p:spPr bwMode="auto">
          <a:xfrm>
            <a:off x="0" y="5805488"/>
            <a:ext cx="9144000" cy="1244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10"/>
          <p:cNvPicPr>
            <a:picLocks noChangeAspect="1" noChangeArrowheads="1"/>
          </p:cNvPicPr>
          <p:nvPr/>
        </p:nvPicPr>
        <p:blipFill>
          <a:blip r:embed="rId2" cstate="print"/>
          <a:srcRect/>
          <a:stretch>
            <a:fillRect/>
          </a:stretch>
        </p:blipFill>
        <p:spPr bwMode="auto">
          <a:xfrm>
            <a:off x="0" y="5805488"/>
            <a:ext cx="9144000" cy="1244600"/>
          </a:xfrm>
          <a:prstGeom prst="rect">
            <a:avLst/>
          </a:prstGeom>
          <a:noFill/>
          <a:ln w="9525">
            <a:noFill/>
            <a:miter lim="800000"/>
            <a:headEnd/>
            <a:tailEnd/>
          </a:ln>
        </p:spPr>
      </p:pic>
      <p:sp>
        <p:nvSpPr>
          <p:cNvPr id="52227" name="Rectangle 2"/>
          <p:cNvSpPr>
            <a:spLocks noChangeArrowheads="1"/>
          </p:cNvSpPr>
          <p:nvPr/>
        </p:nvSpPr>
        <p:spPr bwMode="auto">
          <a:xfrm>
            <a:off x="971550" y="2636838"/>
            <a:ext cx="7416800" cy="1143000"/>
          </a:xfrm>
          <a:prstGeom prst="rect">
            <a:avLst/>
          </a:prstGeom>
          <a:noFill/>
          <a:ln w="9525">
            <a:noFill/>
            <a:miter lim="800000"/>
            <a:headEnd/>
            <a:tailEnd/>
          </a:ln>
        </p:spPr>
        <p:txBody>
          <a:bodyPr/>
          <a:lstStyle/>
          <a:p>
            <a:r>
              <a:rPr lang="en-US" sz="4400" b="1" smtClean="0">
                <a:latin typeface="Arial" charset="0"/>
              </a:rPr>
              <a:t>Other </a:t>
            </a:r>
            <a:r>
              <a:rPr lang="en-US" sz="4400" b="1" dirty="0">
                <a:latin typeface="Arial" charset="0"/>
              </a:rPr>
              <a:t>applications</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en-GB" b="1" dirty="0" smtClean="0">
                <a:latin typeface="Arial" pitchFamily="34" charset="0"/>
                <a:cs typeface="Arial" pitchFamily="34" charset="0"/>
              </a:rPr>
              <a:t>Oases optimiser for de-novo RNA-</a:t>
            </a:r>
            <a:r>
              <a:rPr lang="en-GB" b="1" dirty="0" err="1" smtClean="0">
                <a:latin typeface="Arial" pitchFamily="34" charset="0"/>
                <a:cs typeface="Arial" pitchFamily="34" charset="0"/>
              </a:rPr>
              <a:t>seq</a:t>
            </a:r>
            <a:endParaRPr lang="en-GB" b="1" dirty="0" smtClean="0">
              <a:latin typeface="Arial" pitchFamily="34" charset="0"/>
              <a:cs typeface="Arial" pitchFamily="34" charset="0"/>
            </a:endParaRPr>
          </a:p>
        </p:txBody>
      </p:sp>
      <p:sp>
        <p:nvSpPr>
          <p:cNvPr id="53251" name="Content Placeholder 2"/>
          <p:cNvSpPr>
            <a:spLocks noGrp="1"/>
          </p:cNvSpPr>
          <p:nvPr>
            <p:ph idx="1"/>
          </p:nvPr>
        </p:nvSpPr>
        <p:spPr bwMode="auto">
          <a:xfrm>
            <a:off x="467544" y="1916832"/>
            <a:ext cx="8229600" cy="3773016"/>
          </a:xfrm>
          <a:noFill/>
          <a:ln>
            <a:miter lim="800000"/>
            <a:headEnd/>
            <a:tailEnd/>
          </a:ln>
        </p:spPr>
        <p:txBody>
          <a:bodyPr vert="horz" wrap="square" lIns="91440" tIns="45720" rIns="91440" bIns="45720" numCol="1" anchor="t" anchorCtr="0" compatLnSpc="1">
            <a:prstTxWarp prst="textNoShape">
              <a:avLst/>
            </a:prstTxWarp>
          </a:bodyPr>
          <a:lstStyle/>
          <a:p>
            <a:r>
              <a:rPr lang="en-GB" dirty="0" smtClean="0">
                <a:latin typeface="Arial" pitchFamily="34" charset="0"/>
                <a:cs typeface="Arial" pitchFamily="34" charset="0"/>
              </a:rPr>
              <a:t>Sister program of Velvet</a:t>
            </a:r>
          </a:p>
          <a:p>
            <a:r>
              <a:rPr lang="en-GB" dirty="0" smtClean="0">
                <a:latin typeface="Arial" pitchFamily="34" charset="0"/>
                <a:cs typeface="Arial" pitchFamily="34" charset="0"/>
              </a:rPr>
              <a:t>Runs a selection of </a:t>
            </a:r>
            <a:r>
              <a:rPr lang="en-GB" dirty="0" err="1" smtClean="0">
                <a:latin typeface="Arial" pitchFamily="34" charset="0"/>
                <a:cs typeface="Arial" pitchFamily="34" charset="0"/>
              </a:rPr>
              <a:t>kmer</a:t>
            </a:r>
            <a:r>
              <a:rPr lang="en-GB" dirty="0" smtClean="0">
                <a:latin typeface="Arial" pitchFamily="34" charset="0"/>
                <a:cs typeface="Arial" pitchFamily="34" charset="0"/>
              </a:rPr>
              <a:t> lengths </a:t>
            </a:r>
          </a:p>
          <a:p>
            <a:r>
              <a:rPr lang="en-GB" dirty="0" smtClean="0">
                <a:latin typeface="Arial" pitchFamily="34" charset="0"/>
                <a:cs typeface="Arial" pitchFamily="34" charset="0"/>
              </a:rPr>
              <a:t>Combines all results </a:t>
            </a:r>
          </a:p>
          <a:p>
            <a:r>
              <a:rPr lang="en-GB" dirty="0" smtClean="0">
                <a:latin typeface="Arial" pitchFamily="34" charset="0"/>
                <a:cs typeface="Arial" pitchFamily="34" charset="0"/>
              </a:rPr>
              <a:t>Uses these as a scaffold to assemble transcripts at shortest </a:t>
            </a:r>
            <a:r>
              <a:rPr lang="en-GB" dirty="0" err="1" smtClean="0">
                <a:latin typeface="Arial" pitchFamily="34" charset="0"/>
                <a:cs typeface="Arial" pitchFamily="34" charset="0"/>
              </a:rPr>
              <a:t>kmer</a:t>
            </a:r>
            <a:r>
              <a:rPr lang="en-GB" dirty="0" smtClean="0">
                <a:latin typeface="Arial" pitchFamily="34" charset="0"/>
                <a:cs typeface="Arial" pitchFamily="34" charset="0"/>
              </a:rPr>
              <a:t> length</a:t>
            </a:r>
          </a:p>
          <a:p>
            <a:pPr>
              <a:buFontTx/>
              <a:buNone/>
            </a:pPr>
            <a:endParaRPr lang="en-GB" dirty="0" smtClean="0"/>
          </a:p>
          <a:p>
            <a:endParaRPr lang="en-GB" dirty="0" smtClean="0"/>
          </a:p>
          <a:p>
            <a:endParaRPr lang="en-GB" dirty="0" smtClean="0"/>
          </a:p>
        </p:txBody>
      </p:sp>
      <p:pic>
        <p:nvPicPr>
          <p:cNvPr id="53252" name="Picture 10"/>
          <p:cNvPicPr>
            <a:picLocks noChangeAspect="1" noChangeArrowheads="1"/>
          </p:cNvPicPr>
          <p:nvPr/>
        </p:nvPicPr>
        <p:blipFill>
          <a:blip r:embed="rId2" cstate="print"/>
          <a:srcRect/>
          <a:stretch>
            <a:fillRect/>
          </a:stretch>
        </p:blipFill>
        <p:spPr bwMode="auto">
          <a:xfrm>
            <a:off x="0" y="5805488"/>
            <a:ext cx="9144000" cy="1244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bwMode="auto">
          <a:xfrm>
            <a:off x="179512" y="188640"/>
            <a:ext cx="8784975" cy="1143000"/>
          </a:xfrm>
          <a:noFill/>
          <a:ln>
            <a:miter lim="800000"/>
            <a:headEnd/>
            <a:tailEnd/>
          </a:ln>
        </p:spPr>
        <p:txBody>
          <a:bodyPr vert="horz" wrap="square" lIns="91440" tIns="45720" rIns="91440" bIns="45720" numCol="1" anchor="t" anchorCtr="0" compatLnSpc="1">
            <a:prstTxWarp prst="textNoShape">
              <a:avLst/>
            </a:prstTxWarp>
          </a:bodyPr>
          <a:lstStyle/>
          <a:p>
            <a:r>
              <a:rPr lang="en-GB" sz="4000" b="1" dirty="0" smtClean="0">
                <a:latin typeface="Arial" pitchFamily="34" charset="0"/>
                <a:cs typeface="Arial" pitchFamily="34" charset="0"/>
              </a:rPr>
              <a:t>Galaxy </a:t>
            </a:r>
            <a:r>
              <a:rPr lang="en-GB" sz="4000" b="1" dirty="0" err="1" smtClean="0">
                <a:latin typeface="Arial" pitchFamily="34" charset="0"/>
                <a:cs typeface="Arial" pitchFamily="34" charset="0"/>
              </a:rPr>
              <a:t>denovo</a:t>
            </a:r>
            <a:r>
              <a:rPr lang="en-GB" sz="4000" b="1" dirty="0" smtClean="0">
                <a:latin typeface="Arial" pitchFamily="34" charset="0"/>
                <a:cs typeface="Arial" pitchFamily="34" charset="0"/>
              </a:rPr>
              <a:t> RNA-</a:t>
            </a:r>
            <a:r>
              <a:rPr lang="en-GB" sz="4000" b="1" dirty="0" err="1" smtClean="0">
                <a:latin typeface="Arial" pitchFamily="34" charset="0"/>
                <a:cs typeface="Arial" pitchFamily="34" charset="0"/>
              </a:rPr>
              <a:t>seq</a:t>
            </a:r>
            <a:r>
              <a:rPr lang="en-GB" sz="4000" b="1" dirty="0" smtClean="0">
                <a:latin typeface="Arial" pitchFamily="34" charset="0"/>
                <a:cs typeface="Arial" pitchFamily="34" charset="0"/>
              </a:rPr>
              <a:t> Pipeline</a:t>
            </a:r>
          </a:p>
        </p:txBody>
      </p:sp>
      <p:pic>
        <p:nvPicPr>
          <p:cNvPr id="54275" name="Picture 1"/>
          <p:cNvPicPr>
            <a:picLocks noChangeAspect="1" noChangeArrowheads="1"/>
          </p:cNvPicPr>
          <p:nvPr/>
        </p:nvPicPr>
        <p:blipFill>
          <a:blip r:embed="rId3" cstate="print"/>
          <a:srcRect/>
          <a:stretch>
            <a:fillRect/>
          </a:stretch>
        </p:blipFill>
        <p:spPr bwMode="auto">
          <a:xfrm>
            <a:off x="107950" y="1052513"/>
            <a:ext cx="9036050" cy="56483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0"/>
          <p:cNvPicPr>
            <a:picLocks noChangeAspect="1" noChangeArrowheads="1"/>
          </p:cNvPicPr>
          <p:nvPr/>
        </p:nvPicPr>
        <p:blipFill>
          <a:blip r:embed="rId2" cstate="print"/>
          <a:srcRect/>
          <a:stretch>
            <a:fillRect/>
          </a:stretch>
        </p:blipFill>
        <p:spPr bwMode="auto">
          <a:xfrm>
            <a:off x="0" y="5949280"/>
            <a:ext cx="9144000" cy="1244600"/>
          </a:xfrm>
          <a:prstGeom prst="rect">
            <a:avLst/>
          </a:prstGeom>
          <a:noFill/>
          <a:ln w="9525">
            <a:noFill/>
            <a:miter lim="800000"/>
            <a:headEnd/>
            <a:tailEnd/>
          </a:ln>
        </p:spPr>
      </p:pic>
      <p:sp>
        <p:nvSpPr>
          <p:cNvPr id="3" name="Rectangle 2"/>
          <p:cNvSpPr/>
          <p:nvPr/>
        </p:nvSpPr>
        <p:spPr>
          <a:xfrm>
            <a:off x="827584" y="2996952"/>
            <a:ext cx="5892960" cy="769441"/>
          </a:xfrm>
          <a:prstGeom prst="rect">
            <a:avLst/>
          </a:prstGeom>
        </p:spPr>
        <p:txBody>
          <a:bodyPr wrap="none">
            <a:spAutoFit/>
          </a:bodyPr>
          <a:lstStyle/>
          <a:p>
            <a:r>
              <a:rPr lang="en-US" sz="4400" b="1" dirty="0" smtClean="0">
                <a:latin typeface="Arial" charset="0"/>
              </a:rPr>
              <a:t>Future developments</a:t>
            </a:r>
            <a:endParaRPr lang="en-US" sz="4400" b="1" dirty="0">
              <a:latin typeface="Arial" charset="0"/>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en-GB" b="1" dirty="0" smtClean="0">
                <a:latin typeface="Arial" pitchFamily="34" charset="0"/>
                <a:cs typeface="Arial" pitchFamily="34" charset="0"/>
              </a:rPr>
              <a:t>Community to-do/wish list</a:t>
            </a:r>
          </a:p>
        </p:txBody>
      </p:sp>
      <p:sp>
        <p:nvSpPr>
          <p:cNvPr id="57347" name="Content Placeholder 2"/>
          <p:cNvSpPr>
            <a:spLocks noGrp="1"/>
          </p:cNvSpPr>
          <p:nvPr>
            <p:ph idx="1"/>
          </p:nvPr>
        </p:nvSpPr>
        <p:spPr bwMode="auto">
          <a:xfrm>
            <a:off x="539552" y="1052736"/>
            <a:ext cx="8064500" cy="3960813"/>
          </a:xfrm>
          <a:noFill/>
          <a:ln>
            <a:miter lim="800000"/>
            <a:headEnd/>
            <a:tailEnd/>
          </a:ln>
        </p:spPr>
        <p:txBody>
          <a:bodyPr vert="horz" wrap="square" lIns="91440" tIns="45720" rIns="91440" bIns="45720" numCol="1" anchor="t" anchorCtr="0" compatLnSpc="1">
            <a:prstTxWarp prst="textNoShape">
              <a:avLst/>
            </a:prstTxWarp>
          </a:bodyPr>
          <a:lstStyle/>
          <a:p>
            <a:r>
              <a:rPr lang="en-GB" sz="2400" dirty="0" smtClean="0">
                <a:latin typeface="Arial" pitchFamily="34" charset="0"/>
                <a:cs typeface="Arial" pitchFamily="34" charset="0"/>
              </a:rPr>
              <a:t>Adding tools dedicated to evaluating assembly quality (e.g. Using EST sequences or related sequences)</a:t>
            </a:r>
          </a:p>
          <a:p>
            <a:r>
              <a:rPr lang="en-GB" sz="2400" dirty="0" smtClean="0">
                <a:latin typeface="Arial" pitchFamily="34" charset="0"/>
                <a:cs typeface="Arial" pitchFamily="34" charset="0"/>
              </a:rPr>
              <a:t>Tools to aid in finishing assemblies</a:t>
            </a:r>
          </a:p>
          <a:p>
            <a:r>
              <a:rPr lang="en-GB" sz="2400" dirty="0" smtClean="0">
                <a:latin typeface="Arial" pitchFamily="34" charset="0"/>
                <a:cs typeface="Arial" pitchFamily="34" charset="0"/>
              </a:rPr>
              <a:t>AFG or other assembly-format visualisation</a:t>
            </a:r>
          </a:p>
          <a:p>
            <a:r>
              <a:rPr lang="en-GB" sz="2400" dirty="0" smtClean="0">
                <a:latin typeface="Arial" pitchFamily="34" charset="0"/>
                <a:cs typeface="Arial" pitchFamily="34" charset="0"/>
              </a:rPr>
              <a:t>Collating and formatting annotation (e.g. GFF files)</a:t>
            </a:r>
          </a:p>
          <a:p>
            <a:r>
              <a:rPr lang="en-GB" sz="2400" dirty="0" err="1" smtClean="0">
                <a:latin typeface="Arial" pitchFamily="34" charset="0"/>
                <a:cs typeface="Arial" pitchFamily="34" charset="0"/>
              </a:rPr>
              <a:t>Metagenomics</a:t>
            </a:r>
            <a:r>
              <a:rPr lang="en-GB" sz="2400" dirty="0" smtClean="0">
                <a:latin typeface="Arial" pitchFamily="34" charset="0"/>
                <a:cs typeface="Arial" pitchFamily="34" charset="0"/>
              </a:rPr>
              <a:t>/</a:t>
            </a:r>
            <a:r>
              <a:rPr lang="en-GB" sz="2400" dirty="0" err="1" smtClean="0">
                <a:latin typeface="Arial" pitchFamily="34" charset="0"/>
                <a:cs typeface="Arial" pitchFamily="34" charset="0"/>
              </a:rPr>
              <a:t>transcriptomics</a:t>
            </a:r>
            <a:r>
              <a:rPr lang="en-GB" sz="2400" dirty="0" smtClean="0">
                <a:latin typeface="Arial" pitchFamily="34" charset="0"/>
                <a:cs typeface="Arial" pitchFamily="34" charset="0"/>
              </a:rPr>
              <a:t> (e.g. </a:t>
            </a:r>
            <a:r>
              <a:rPr lang="en-GB" sz="2400" dirty="0" err="1" smtClean="0">
                <a:latin typeface="Arial" pitchFamily="34" charset="0"/>
                <a:cs typeface="Arial" pitchFamily="34" charset="0"/>
              </a:rPr>
              <a:t>MetaVelvet</a:t>
            </a:r>
            <a:r>
              <a:rPr lang="en-GB" sz="2400" dirty="0" smtClean="0">
                <a:latin typeface="Arial" pitchFamily="34" charset="0"/>
                <a:cs typeface="Arial" pitchFamily="34" charset="0"/>
              </a:rPr>
              <a:t>)</a:t>
            </a:r>
          </a:p>
          <a:p>
            <a:r>
              <a:rPr lang="en-GB" sz="2400" dirty="0" smtClean="0">
                <a:latin typeface="Arial" pitchFamily="34" charset="0"/>
                <a:cs typeface="Arial" pitchFamily="34" charset="0"/>
              </a:rPr>
              <a:t>Gene prediction software </a:t>
            </a:r>
          </a:p>
          <a:p>
            <a:r>
              <a:rPr lang="en-GB" sz="2400" dirty="0" smtClean="0">
                <a:latin typeface="Arial" pitchFamily="34" charset="0"/>
                <a:cs typeface="Arial" pitchFamily="34" charset="0"/>
              </a:rPr>
              <a:t>Blast2Go</a:t>
            </a:r>
          </a:p>
          <a:p>
            <a:r>
              <a:rPr lang="en-GB" sz="2400" dirty="0" smtClean="0">
                <a:latin typeface="Arial" pitchFamily="34" charset="0"/>
                <a:cs typeface="Arial" pitchFamily="34" charset="0"/>
              </a:rPr>
              <a:t>Comparison of GO or PFAM terms between samples</a:t>
            </a:r>
          </a:p>
          <a:p>
            <a:r>
              <a:rPr lang="en-GB" sz="2400" dirty="0" smtClean="0">
                <a:latin typeface="Arial" pitchFamily="34" charset="0"/>
                <a:cs typeface="Arial" pitchFamily="34" charset="0"/>
              </a:rPr>
              <a:t>Enabling workflows of workflows</a:t>
            </a:r>
          </a:p>
          <a:p>
            <a:r>
              <a:rPr lang="en-GB" sz="2400" dirty="0" smtClean="0">
                <a:latin typeface="Arial" pitchFamily="34" charset="0"/>
                <a:cs typeface="Arial" pitchFamily="34" charset="0"/>
              </a:rPr>
              <a:t>AMOS tools (Amos validate etc), web-services</a:t>
            </a:r>
          </a:p>
          <a:p>
            <a:endParaRPr lang="en-GB" sz="2400" dirty="0" smtClean="0"/>
          </a:p>
        </p:txBody>
      </p:sp>
      <p:pic>
        <p:nvPicPr>
          <p:cNvPr id="57348" name="Picture 10"/>
          <p:cNvPicPr>
            <a:picLocks noChangeAspect="1" noChangeArrowheads="1"/>
          </p:cNvPicPr>
          <p:nvPr/>
        </p:nvPicPr>
        <p:blipFill>
          <a:blip r:embed="rId2" cstate="print"/>
          <a:srcRect/>
          <a:stretch>
            <a:fillRect/>
          </a:stretch>
        </p:blipFill>
        <p:spPr bwMode="auto">
          <a:xfrm>
            <a:off x="0" y="5805488"/>
            <a:ext cx="9144000" cy="1244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10"/>
          <p:cNvPicPr>
            <a:picLocks noChangeAspect="1" noChangeArrowheads="1"/>
          </p:cNvPicPr>
          <p:nvPr/>
        </p:nvPicPr>
        <p:blipFill>
          <a:blip r:embed="rId3" cstate="print"/>
          <a:srcRect/>
          <a:stretch>
            <a:fillRect/>
          </a:stretch>
        </p:blipFill>
        <p:spPr bwMode="auto">
          <a:xfrm>
            <a:off x="0" y="5805264"/>
            <a:ext cx="9144000" cy="1244600"/>
          </a:xfrm>
          <a:prstGeom prst="rect">
            <a:avLst/>
          </a:prstGeom>
          <a:noFill/>
          <a:ln w="9525">
            <a:noFill/>
            <a:miter lim="800000"/>
            <a:headEnd/>
            <a:tailEnd/>
          </a:ln>
        </p:spPr>
      </p:pic>
      <p:sp>
        <p:nvSpPr>
          <p:cNvPr id="58371" name="Rectangle 11"/>
          <p:cNvSpPr>
            <a:spLocks noChangeArrowheads="1"/>
          </p:cNvSpPr>
          <p:nvPr/>
        </p:nvSpPr>
        <p:spPr bwMode="auto">
          <a:xfrm>
            <a:off x="683568" y="404664"/>
            <a:ext cx="6400800" cy="1143000"/>
          </a:xfrm>
          <a:prstGeom prst="rect">
            <a:avLst/>
          </a:prstGeom>
          <a:noFill/>
          <a:ln w="9525">
            <a:noFill/>
            <a:miter lim="800000"/>
            <a:headEnd/>
            <a:tailEnd/>
          </a:ln>
        </p:spPr>
        <p:txBody>
          <a:bodyPr/>
          <a:lstStyle/>
          <a:p>
            <a:r>
              <a:rPr lang="en-GB" sz="4400" b="1" dirty="0">
                <a:latin typeface="Arial" charset="0"/>
              </a:rPr>
              <a:t>Future developments</a:t>
            </a:r>
            <a:endParaRPr lang="en-US" sz="4400" b="1" dirty="0">
              <a:latin typeface="Arial" charset="0"/>
            </a:endParaRPr>
          </a:p>
        </p:txBody>
      </p:sp>
      <p:sp>
        <p:nvSpPr>
          <p:cNvPr id="58372" name="Text Box 12"/>
          <p:cNvSpPr txBox="1">
            <a:spLocks noChangeArrowheads="1"/>
          </p:cNvSpPr>
          <p:nvPr/>
        </p:nvSpPr>
        <p:spPr bwMode="auto">
          <a:xfrm>
            <a:off x="755576" y="1628800"/>
            <a:ext cx="8136904" cy="4708981"/>
          </a:xfrm>
          <a:prstGeom prst="rect">
            <a:avLst/>
          </a:prstGeom>
          <a:noFill/>
          <a:ln w="9525">
            <a:noFill/>
            <a:miter lim="800000"/>
            <a:headEnd/>
            <a:tailEnd/>
          </a:ln>
        </p:spPr>
        <p:txBody>
          <a:bodyPr wrap="square">
            <a:spAutoFit/>
          </a:bodyPr>
          <a:lstStyle/>
          <a:p>
            <a:pPr eaLnBrk="0" hangingPunct="0">
              <a:lnSpc>
                <a:spcPct val="120000"/>
              </a:lnSpc>
            </a:pPr>
            <a:r>
              <a:rPr lang="en-US" dirty="0">
                <a:solidFill>
                  <a:schemeClr val="tx2"/>
                </a:solidFill>
                <a:latin typeface="Arial" charset="0"/>
              </a:rPr>
              <a:t>A single </a:t>
            </a:r>
            <a:r>
              <a:rPr lang="en-US" dirty="0" err="1">
                <a:solidFill>
                  <a:schemeClr val="tx2"/>
                </a:solidFill>
                <a:latin typeface="Arial" charset="0"/>
              </a:rPr>
              <a:t>Illumina</a:t>
            </a:r>
            <a:r>
              <a:rPr lang="en-US" dirty="0">
                <a:solidFill>
                  <a:schemeClr val="tx2"/>
                </a:solidFill>
                <a:latin typeface="Arial" charset="0"/>
              </a:rPr>
              <a:t> </a:t>
            </a:r>
            <a:r>
              <a:rPr lang="en-US" dirty="0" err="1">
                <a:solidFill>
                  <a:schemeClr val="tx2"/>
                </a:solidFill>
                <a:latin typeface="Arial" charset="0"/>
              </a:rPr>
              <a:t>GAIIx</a:t>
            </a:r>
            <a:r>
              <a:rPr lang="en-US" dirty="0">
                <a:solidFill>
                  <a:schemeClr val="tx2"/>
                </a:solidFill>
                <a:latin typeface="Arial" charset="0"/>
              </a:rPr>
              <a:t> run can produce data for ~ 100 bacterial genomes in less than a week.</a:t>
            </a:r>
          </a:p>
          <a:p>
            <a:pPr eaLnBrk="0" hangingPunct="0">
              <a:lnSpc>
                <a:spcPct val="120000"/>
              </a:lnSpc>
            </a:pPr>
            <a:endParaRPr lang="en-US" sz="1400" dirty="0">
              <a:solidFill>
                <a:schemeClr val="tx2"/>
              </a:solidFill>
              <a:latin typeface="Arial" charset="0"/>
            </a:endParaRPr>
          </a:p>
          <a:p>
            <a:pPr eaLnBrk="0" hangingPunct="0">
              <a:lnSpc>
                <a:spcPct val="120000"/>
              </a:lnSpc>
            </a:pPr>
            <a:r>
              <a:rPr lang="en-US" dirty="0">
                <a:solidFill>
                  <a:schemeClr val="tx2"/>
                </a:solidFill>
                <a:latin typeface="Arial" charset="0"/>
              </a:rPr>
              <a:t>Cost: ~10,000 </a:t>
            </a:r>
            <a:r>
              <a:rPr lang="en-US">
                <a:solidFill>
                  <a:schemeClr val="tx2"/>
                </a:solidFill>
                <a:latin typeface="Arial" charset="0"/>
              </a:rPr>
              <a:t>Euro </a:t>
            </a:r>
            <a:endParaRPr lang="en-US" smtClean="0">
              <a:solidFill>
                <a:schemeClr val="tx2"/>
              </a:solidFill>
              <a:latin typeface="Arial" charset="0"/>
            </a:endParaRPr>
          </a:p>
          <a:p>
            <a:pPr eaLnBrk="0" hangingPunct="0">
              <a:lnSpc>
                <a:spcPct val="120000"/>
              </a:lnSpc>
            </a:pPr>
            <a:endParaRPr lang="en-US" sz="1200" dirty="0">
              <a:solidFill>
                <a:schemeClr val="tx2"/>
              </a:solidFill>
              <a:latin typeface="Arial" charset="0"/>
            </a:endParaRPr>
          </a:p>
          <a:p>
            <a:pPr eaLnBrk="0" hangingPunct="0">
              <a:lnSpc>
                <a:spcPct val="120000"/>
              </a:lnSpc>
            </a:pPr>
            <a:r>
              <a:rPr lang="en-US" b="1" dirty="0" smtClean="0">
                <a:solidFill>
                  <a:schemeClr val="tx2"/>
                </a:solidFill>
                <a:latin typeface="Arial" charset="0"/>
              </a:rPr>
              <a:t>Question</a:t>
            </a:r>
            <a:r>
              <a:rPr lang="en-US" dirty="0">
                <a:solidFill>
                  <a:schemeClr val="tx2"/>
                </a:solidFill>
                <a:latin typeface="Arial" charset="0"/>
              </a:rPr>
              <a:t>: </a:t>
            </a:r>
            <a:r>
              <a:rPr lang="en-US" dirty="0" smtClean="0">
                <a:solidFill>
                  <a:schemeClr val="tx2"/>
                </a:solidFill>
                <a:latin typeface="Arial" charset="0"/>
              </a:rPr>
              <a:t>	How </a:t>
            </a:r>
            <a:r>
              <a:rPr lang="en-US" dirty="0">
                <a:solidFill>
                  <a:schemeClr val="tx2"/>
                </a:solidFill>
                <a:latin typeface="Arial" charset="0"/>
              </a:rPr>
              <a:t>do we deal with 100s of </a:t>
            </a:r>
            <a:r>
              <a:rPr lang="en-US" dirty="0" smtClean="0">
                <a:solidFill>
                  <a:schemeClr val="tx2"/>
                </a:solidFill>
                <a:latin typeface="Arial" charset="0"/>
              </a:rPr>
              <a:t> 			           comparisons </a:t>
            </a:r>
            <a:r>
              <a:rPr lang="en-US" dirty="0">
                <a:solidFill>
                  <a:schemeClr val="tx2"/>
                </a:solidFill>
                <a:latin typeface="Arial" charset="0"/>
              </a:rPr>
              <a:t>between datasets in Galaxy? </a:t>
            </a:r>
          </a:p>
          <a:p>
            <a:pPr eaLnBrk="0" hangingPunct="0">
              <a:lnSpc>
                <a:spcPct val="120000"/>
              </a:lnSpc>
            </a:pPr>
            <a:r>
              <a:rPr lang="en-US" dirty="0" smtClean="0">
                <a:solidFill>
                  <a:schemeClr val="tx2"/>
                </a:solidFill>
                <a:latin typeface="Arial" charset="0"/>
              </a:rPr>
              <a:t>		</a:t>
            </a:r>
          </a:p>
          <a:p>
            <a:pPr eaLnBrk="0" hangingPunct="0">
              <a:lnSpc>
                <a:spcPct val="120000"/>
              </a:lnSpc>
            </a:pPr>
            <a:r>
              <a:rPr lang="en-US" dirty="0" smtClean="0">
                <a:solidFill>
                  <a:schemeClr val="tx2"/>
                </a:solidFill>
                <a:latin typeface="Arial" charset="0"/>
              </a:rPr>
              <a:t>		Do </a:t>
            </a:r>
            <a:r>
              <a:rPr lang="en-US" dirty="0">
                <a:solidFill>
                  <a:schemeClr val="tx2"/>
                </a:solidFill>
                <a:latin typeface="Arial" charset="0"/>
              </a:rPr>
              <a:t>we want to</a:t>
            </a:r>
            <a:r>
              <a:rPr lang="en-US" dirty="0" smtClean="0">
                <a:solidFill>
                  <a:schemeClr val="tx2"/>
                </a:solidFill>
                <a:latin typeface="Arial" charset="0"/>
              </a:rPr>
              <a:t>?</a:t>
            </a:r>
          </a:p>
          <a:p>
            <a:pPr eaLnBrk="0" hangingPunct="0">
              <a:lnSpc>
                <a:spcPct val="120000"/>
              </a:lnSpc>
            </a:pPr>
            <a:r>
              <a:rPr lang="en-US" dirty="0" smtClean="0">
                <a:solidFill>
                  <a:schemeClr val="tx2"/>
                </a:solidFill>
                <a:latin typeface="Arial" charset="0"/>
              </a:rPr>
              <a:t>		Do we have a choice?</a:t>
            </a:r>
            <a:endParaRPr lang="en-US" dirty="0">
              <a:solidFill>
                <a:schemeClr val="tx2"/>
              </a:solidFill>
              <a:latin typeface="Arial" charset="0"/>
            </a:endParaRPr>
          </a:p>
          <a:p>
            <a:pPr eaLnBrk="0" hangingPunct="0">
              <a:lnSpc>
                <a:spcPct val="120000"/>
              </a:lnSpc>
            </a:pPr>
            <a:endParaRPr lang="en-US" sz="3200" dirty="0">
              <a:solidFill>
                <a:schemeClr val="tx2"/>
              </a:solidFill>
              <a:latin typeface="Arial" charset="0"/>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p:cNvPicPr>
            <a:picLocks noChangeAspect="1" noChangeArrowheads="1"/>
          </p:cNvPicPr>
          <p:nvPr/>
        </p:nvPicPr>
        <p:blipFill>
          <a:blip r:embed="rId2" cstate="print"/>
          <a:srcRect/>
          <a:stretch>
            <a:fillRect/>
          </a:stretch>
        </p:blipFill>
        <p:spPr bwMode="auto">
          <a:xfrm>
            <a:off x="323850" y="0"/>
            <a:ext cx="8532813" cy="66563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33"/>
          <p:cNvSpPr>
            <a:spLocks noChangeArrowheads="1"/>
          </p:cNvSpPr>
          <p:nvPr/>
        </p:nvSpPr>
        <p:spPr bwMode="auto">
          <a:xfrm>
            <a:off x="193675" y="1289050"/>
            <a:ext cx="8785225" cy="5110163"/>
          </a:xfrm>
          <a:prstGeom prst="rect">
            <a:avLst/>
          </a:prstGeom>
          <a:solidFill>
            <a:srgbClr val="0084A9">
              <a:alpha val="9019"/>
            </a:srgbClr>
          </a:solidFill>
          <a:ln w="9525">
            <a:noFill/>
            <a:miter lim="800000"/>
            <a:headEnd/>
            <a:tailEnd/>
          </a:ln>
        </p:spPr>
        <p:txBody>
          <a:bodyPr wrap="none" anchor="ctr"/>
          <a:lstStyle/>
          <a:p>
            <a:pPr algn="r" eaLnBrk="0" hangingPunct="0"/>
            <a:endParaRPr lang="en-GB"/>
          </a:p>
        </p:txBody>
      </p:sp>
      <p:sp>
        <p:nvSpPr>
          <p:cNvPr id="60419" name="Rectangle 6"/>
          <p:cNvSpPr>
            <a:spLocks noGrp="1" noChangeArrowheads="1"/>
          </p:cNvSpPr>
          <p:nvPr>
            <p:ph type="sldNum" sz="quarter" idx="4294967295"/>
          </p:nvPr>
        </p:nvSpPr>
        <p:spPr bwMode="auto">
          <a:xfrm>
            <a:off x="3225800" y="6562725"/>
            <a:ext cx="2895600" cy="476250"/>
          </a:xfrm>
          <a:prstGeom prst="rect">
            <a:avLst/>
          </a:prstGeom>
          <a:noFill/>
          <a:ln>
            <a:miter lim="800000"/>
            <a:headEnd/>
            <a:tailEnd/>
          </a:ln>
        </p:spPr>
        <p:txBody>
          <a:bodyPr/>
          <a:lstStyle/>
          <a:p>
            <a:pPr algn="ctr" eaLnBrk="0" hangingPunct="0"/>
            <a:fld id="{5BF49730-BBD7-47EB-9E1E-B42CE748FBF4}" type="slidenum">
              <a:rPr lang="en-US" sz="1000">
                <a:solidFill>
                  <a:srgbClr val="4D4D4D"/>
                </a:solidFill>
              </a:rPr>
              <a:pPr algn="ctr" eaLnBrk="0" hangingPunct="0"/>
              <a:t>67</a:t>
            </a:fld>
            <a:endParaRPr lang="en-US" sz="1000">
              <a:solidFill>
                <a:srgbClr val="4D4D4D"/>
              </a:solidFill>
            </a:endParaRPr>
          </a:p>
        </p:txBody>
      </p:sp>
      <p:sp>
        <p:nvSpPr>
          <p:cNvPr id="60420" name="Title 1"/>
          <p:cNvSpPr>
            <a:spLocks noGrp="1"/>
          </p:cNvSpPr>
          <p:nvPr>
            <p:ph type="title" idx="4294967295"/>
          </p:nvPr>
        </p:nvSpPr>
        <p:spPr bwMode="auto">
          <a:xfrm>
            <a:off x="457200" y="274638"/>
            <a:ext cx="8229600" cy="1143000"/>
          </a:xfrm>
          <a:prstGeom prst="rect">
            <a:avLst/>
          </a:prstGeom>
          <a:noFill/>
          <a:ln>
            <a:miter lim="800000"/>
            <a:headEnd/>
            <a:tailEnd/>
          </a:ln>
        </p:spPr>
        <p:txBody>
          <a:bodyPr/>
          <a:lstStyle/>
          <a:p>
            <a:pPr eaLnBrk="1" hangingPunct="1"/>
            <a:r>
              <a:rPr lang="en-US" b="1" dirty="0" smtClean="0">
                <a:latin typeface="Arial" pitchFamily="34" charset="0"/>
                <a:cs typeface="Arial" pitchFamily="34" charset="0"/>
              </a:rPr>
              <a:t>DNA sequencing generations</a:t>
            </a:r>
          </a:p>
        </p:txBody>
      </p:sp>
      <p:sp>
        <p:nvSpPr>
          <p:cNvPr id="18437" name="Pentagon 4"/>
          <p:cNvSpPr>
            <a:spLocks noChangeArrowheads="1"/>
          </p:cNvSpPr>
          <p:nvPr/>
        </p:nvSpPr>
        <p:spPr bwMode="auto">
          <a:xfrm>
            <a:off x="341313" y="2514600"/>
            <a:ext cx="1514475" cy="1644650"/>
          </a:xfrm>
          <a:prstGeom prst="homePlate">
            <a:avLst>
              <a:gd name="adj" fmla="val 35009"/>
            </a:avLst>
          </a:prstGeom>
          <a:solidFill>
            <a:schemeClr val="accent5">
              <a:lumMod val="90000"/>
              <a:alpha val="70979"/>
            </a:schemeClr>
          </a:solidFill>
          <a:ln w="9525">
            <a:noFill/>
            <a:miter lim="800000"/>
            <a:headEnd/>
            <a:tailEnd/>
          </a:ln>
        </p:spPr>
        <p:txBody>
          <a:bodyPr wrap="none" anchor="ctr"/>
          <a:lstStyle/>
          <a:p>
            <a:pPr algn="r" eaLnBrk="0" hangingPunct="0">
              <a:buFont typeface="Arial" pitchFamily="34" charset="0"/>
              <a:buChar char="•"/>
              <a:defRPr/>
            </a:pPr>
            <a:r>
              <a:rPr lang="en-US" sz="1200">
                <a:solidFill>
                  <a:srgbClr val="404040"/>
                </a:solidFill>
                <a:latin typeface="Times" charset="0"/>
                <a:ea typeface="ＭＳ Ｐゴシック" pitchFamily="34" charset="-128"/>
              </a:rPr>
              <a:t>Low </a:t>
            </a:r>
          </a:p>
          <a:p>
            <a:pPr algn="r" eaLnBrk="0" hangingPunct="0">
              <a:defRPr/>
            </a:pPr>
            <a:r>
              <a:rPr lang="en-US" sz="1200">
                <a:solidFill>
                  <a:srgbClr val="404040"/>
                </a:solidFill>
                <a:latin typeface="Times" charset="0"/>
                <a:ea typeface="ＭＳ Ｐゴシック" pitchFamily="34" charset="-128"/>
              </a:rPr>
              <a:t>throughput</a:t>
            </a:r>
          </a:p>
          <a:p>
            <a:pPr algn="r" eaLnBrk="0" hangingPunct="0">
              <a:buFont typeface="Arial" pitchFamily="34" charset="0"/>
              <a:buChar char="•"/>
              <a:defRPr/>
            </a:pPr>
            <a:r>
              <a:rPr lang="en-US" sz="1200">
                <a:solidFill>
                  <a:srgbClr val="404040"/>
                </a:solidFill>
                <a:latin typeface="Times" charset="0"/>
                <a:ea typeface="ＭＳ Ｐゴシック" pitchFamily="34" charset="-128"/>
              </a:rPr>
              <a:t>High cost</a:t>
            </a:r>
          </a:p>
          <a:p>
            <a:pPr algn="r" eaLnBrk="0" hangingPunct="0">
              <a:buFont typeface="Arial" pitchFamily="34" charset="0"/>
              <a:buChar char="•"/>
              <a:defRPr/>
            </a:pPr>
            <a:r>
              <a:rPr lang="en-US" sz="1200">
                <a:solidFill>
                  <a:srgbClr val="404040"/>
                </a:solidFill>
                <a:latin typeface="Times" charset="0"/>
                <a:ea typeface="ＭＳ Ｐゴシック" pitchFamily="34" charset="-128"/>
              </a:rPr>
              <a:t>Accurate</a:t>
            </a:r>
          </a:p>
          <a:p>
            <a:pPr algn="r" eaLnBrk="0" hangingPunct="0">
              <a:buFont typeface="Arial" pitchFamily="34" charset="0"/>
              <a:buChar char="•"/>
              <a:defRPr/>
            </a:pPr>
            <a:r>
              <a:rPr lang="en-US" sz="1200">
                <a:solidFill>
                  <a:srgbClr val="404040"/>
                </a:solidFill>
                <a:latin typeface="Times" charset="0"/>
                <a:ea typeface="ＭＳ Ｐゴシック" pitchFamily="34" charset="-128"/>
              </a:rPr>
              <a:t>Broad user </a:t>
            </a:r>
          </a:p>
          <a:p>
            <a:pPr algn="r" eaLnBrk="0" hangingPunct="0">
              <a:defRPr/>
            </a:pPr>
            <a:r>
              <a:rPr lang="en-US" sz="1200">
                <a:solidFill>
                  <a:srgbClr val="404040"/>
                </a:solidFill>
                <a:latin typeface="Times" charset="0"/>
                <a:ea typeface="ＭＳ Ｐゴシック" pitchFamily="34" charset="-128"/>
              </a:rPr>
              <a:t>base</a:t>
            </a:r>
          </a:p>
        </p:txBody>
      </p:sp>
      <p:sp>
        <p:nvSpPr>
          <p:cNvPr id="18438" name="Pentagon 6"/>
          <p:cNvSpPr>
            <a:spLocks noChangeArrowheads="1"/>
          </p:cNvSpPr>
          <p:nvPr/>
        </p:nvSpPr>
        <p:spPr bwMode="auto">
          <a:xfrm>
            <a:off x="1812925" y="2514600"/>
            <a:ext cx="2208213" cy="1644650"/>
          </a:xfrm>
          <a:prstGeom prst="homePlate">
            <a:avLst>
              <a:gd name="adj" fmla="val 37334"/>
            </a:avLst>
          </a:prstGeom>
          <a:solidFill>
            <a:schemeClr val="accent5">
              <a:lumMod val="90000"/>
              <a:alpha val="70979"/>
            </a:schemeClr>
          </a:solidFill>
          <a:ln w="9525">
            <a:noFill/>
            <a:miter lim="800000"/>
            <a:headEnd/>
            <a:tailEnd/>
          </a:ln>
        </p:spPr>
        <p:txBody>
          <a:bodyPr wrap="none" anchor="ctr"/>
          <a:lstStyle/>
          <a:p>
            <a:pPr algn="r" eaLnBrk="0" hangingPunct="0">
              <a:buFont typeface="Arial" pitchFamily="34" charset="0"/>
              <a:buChar char="•"/>
              <a:defRPr/>
            </a:pPr>
            <a:r>
              <a:rPr lang="en-US" sz="1200" dirty="0">
                <a:solidFill>
                  <a:srgbClr val="404040"/>
                </a:solidFill>
                <a:latin typeface="Times" charset="0"/>
                <a:ea typeface="ＭＳ Ｐゴシック" pitchFamily="34" charset="-128"/>
              </a:rPr>
              <a:t>Optical</a:t>
            </a:r>
          </a:p>
          <a:p>
            <a:pPr algn="r" eaLnBrk="0" hangingPunct="0">
              <a:buFont typeface="Arial" pitchFamily="34" charset="0"/>
              <a:buChar char="•"/>
              <a:defRPr/>
            </a:pPr>
            <a:r>
              <a:rPr lang="en-US" sz="1200" dirty="0">
                <a:solidFill>
                  <a:srgbClr val="404040"/>
                </a:solidFill>
                <a:latin typeface="Times" charset="0"/>
                <a:ea typeface="ＭＳ Ｐゴシック" pitchFamily="34" charset="-128"/>
              </a:rPr>
              <a:t>Amplification needed</a:t>
            </a:r>
          </a:p>
          <a:p>
            <a:pPr algn="r" eaLnBrk="0" hangingPunct="0">
              <a:buFont typeface="Arial" pitchFamily="34" charset="0"/>
              <a:buChar char="•"/>
              <a:defRPr/>
            </a:pPr>
            <a:r>
              <a:rPr lang="en-US" sz="1200" dirty="0">
                <a:solidFill>
                  <a:srgbClr val="404040"/>
                </a:solidFill>
                <a:latin typeface="Times" charset="0"/>
                <a:ea typeface="ＭＳ Ｐゴシック" pitchFamily="34" charset="-128"/>
              </a:rPr>
              <a:t>Highly parallel </a:t>
            </a:r>
          </a:p>
          <a:p>
            <a:pPr algn="r" eaLnBrk="0" hangingPunct="0">
              <a:buFont typeface="Arial" pitchFamily="34" charset="0"/>
              <a:buChar char="•"/>
              <a:defRPr/>
            </a:pPr>
            <a:r>
              <a:rPr lang="en-US" sz="1200" dirty="0">
                <a:solidFill>
                  <a:srgbClr val="404040"/>
                </a:solidFill>
                <a:latin typeface="Times" charset="0"/>
                <a:ea typeface="ＭＳ Ｐゴシック" pitchFamily="34" charset="-128"/>
              </a:rPr>
              <a:t>Improved cost and</a:t>
            </a:r>
          </a:p>
          <a:p>
            <a:pPr algn="r" eaLnBrk="0" hangingPunct="0">
              <a:defRPr/>
            </a:pPr>
            <a:r>
              <a:rPr lang="en-US" sz="1200" dirty="0">
                <a:solidFill>
                  <a:srgbClr val="404040"/>
                </a:solidFill>
                <a:latin typeface="Times" charset="0"/>
                <a:ea typeface="ＭＳ Ｐゴシック" pitchFamily="34" charset="-128"/>
              </a:rPr>
              <a:t>Throughput</a:t>
            </a:r>
          </a:p>
          <a:p>
            <a:pPr algn="r" eaLnBrk="0" hangingPunct="0">
              <a:buFont typeface="Arial" pitchFamily="34" charset="0"/>
              <a:buChar char="•"/>
              <a:defRPr/>
            </a:pPr>
            <a:r>
              <a:rPr lang="en-US" sz="1200" dirty="0">
                <a:solidFill>
                  <a:srgbClr val="404040"/>
                </a:solidFill>
                <a:latin typeface="Times" charset="0"/>
                <a:ea typeface="ＭＳ Ｐゴシック" pitchFamily="34" charset="-128"/>
              </a:rPr>
              <a:t>New applications</a:t>
            </a:r>
          </a:p>
        </p:txBody>
      </p:sp>
      <p:sp>
        <p:nvSpPr>
          <p:cNvPr id="18439" name="Pentagon 7"/>
          <p:cNvSpPr>
            <a:spLocks noChangeArrowheads="1"/>
          </p:cNvSpPr>
          <p:nvPr/>
        </p:nvSpPr>
        <p:spPr bwMode="auto">
          <a:xfrm>
            <a:off x="3995738" y="2514600"/>
            <a:ext cx="2011362" cy="1644650"/>
          </a:xfrm>
          <a:prstGeom prst="homePlate">
            <a:avLst>
              <a:gd name="adj" fmla="val 36378"/>
            </a:avLst>
          </a:prstGeom>
          <a:solidFill>
            <a:schemeClr val="accent5">
              <a:lumMod val="90000"/>
              <a:alpha val="70979"/>
            </a:schemeClr>
          </a:solidFill>
          <a:ln w="9525">
            <a:noFill/>
            <a:miter lim="800000"/>
            <a:headEnd/>
            <a:tailEnd/>
          </a:ln>
        </p:spPr>
        <p:txBody>
          <a:bodyPr wrap="none" anchor="ctr"/>
          <a:lstStyle/>
          <a:p>
            <a:pPr algn="r" eaLnBrk="0" hangingPunct="0">
              <a:buFont typeface="Arial" pitchFamily="34" charset="0"/>
              <a:buChar char="•"/>
              <a:defRPr/>
            </a:pPr>
            <a:r>
              <a:rPr lang="en-US" sz="1200" dirty="0">
                <a:solidFill>
                  <a:srgbClr val="404040"/>
                </a:solidFill>
                <a:latin typeface="Times" charset="0"/>
                <a:ea typeface="ＭＳ Ｐゴシック" pitchFamily="34" charset="-128"/>
              </a:rPr>
              <a:t>Optical</a:t>
            </a:r>
          </a:p>
          <a:p>
            <a:pPr algn="r" eaLnBrk="0" hangingPunct="0">
              <a:buFont typeface="Arial" pitchFamily="34" charset="0"/>
              <a:buChar char="•"/>
              <a:defRPr/>
            </a:pPr>
            <a:r>
              <a:rPr lang="en-US" sz="1200" dirty="0">
                <a:solidFill>
                  <a:srgbClr val="404040"/>
                </a:solidFill>
                <a:latin typeface="Times" charset="0"/>
                <a:ea typeface="ＭＳ Ｐゴシック" pitchFamily="34" charset="-128"/>
              </a:rPr>
              <a:t>Single-molecule</a:t>
            </a:r>
          </a:p>
          <a:p>
            <a:pPr algn="r" eaLnBrk="0" hangingPunct="0">
              <a:buFont typeface="Arial" pitchFamily="34" charset="0"/>
              <a:buChar char="•"/>
              <a:defRPr/>
            </a:pPr>
            <a:r>
              <a:rPr lang="en-US" sz="1200" dirty="0">
                <a:solidFill>
                  <a:srgbClr val="404040"/>
                </a:solidFill>
                <a:latin typeface="Times" charset="0"/>
                <a:ea typeface="ＭＳ Ｐゴシック" pitchFamily="34" charset="-128"/>
              </a:rPr>
              <a:t>Highly parallel</a:t>
            </a:r>
          </a:p>
          <a:p>
            <a:pPr algn="r" eaLnBrk="0" hangingPunct="0">
              <a:buFont typeface="Arial" pitchFamily="34" charset="0"/>
              <a:buChar char="•"/>
              <a:defRPr/>
            </a:pPr>
            <a:r>
              <a:rPr lang="en-US" sz="1200" dirty="0">
                <a:solidFill>
                  <a:srgbClr val="404040"/>
                </a:solidFill>
                <a:latin typeface="Times" charset="0"/>
                <a:ea typeface="ＭＳ Ｐゴシック" pitchFamily="34" charset="-128"/>
              </a:rPr>
              <a:t>Cost similar</a:t>
            </a:r>
          </a:p>
          <a:p>
            <a:pPr algn="r" eaLnBrk="0" hangingPunct="0">
              <a:buFont typeface="Arial" pitchFamily="34" charset="0"/>
              <a:buChar char="•"/>
              <a:defRPr/>
            </a:pPr>
            <a:r>
              <a:rPr lang="en-US" sz="1200" dirty="0">
                <a:solidFill>
                  <a:srgbClr val="404040"/>
                </a:solidFill>
                <a:latin typeface="Times" charset="0"/>
                <a:ea typeface="ＭＳ Ｐゴシック" pitchFamily="34" charset="-128"/>
              </a:rPr>
              <a:t>New applications</a:t>
            </a:r>
          </a:p>
          <a:p>
            <a:pPr algn="r" eaLnBrk="0" hangingPunct="0">
              <a:defRPr/>
            </a:pPr>
            <a:endParaRPr lang="en-US" sz="1200" dirty="0">
              <a:solidFill>
                <a:srgbClr val="404040"/>
              </a:solidFill>
              <a:latin typeface="Times" charset="0"/>
              <a:ea typeface="ＭＳ Ｐゴシック" pitchFamily="34" charset="-128"/>
            </a:endParaRPr>
          </a:p>
          <a:p>
            <a:pPr algn="r" eaLnBrk="0" hangingPunct="0">
              <a:buFont typeface="Arial" pitchFamily="34" charset="0"/>
              <a:buChar char="•"/>
              <a:defRPr/>
            </a:pPr>
            <a:r>
              <a:rPr lang="en-US" sz="1200" dirty="0">
                <a:solidFill>
                  <a:srgbClr val="404040"/>
                </a:solidFill>
                <a:latin typeface="Times" charset="0"/>
                <a:ea typeface="ＭＳ Ｐゴシック" pitchFamily="34" charset="-128"/>
              </a:rPr>
              <a:t>Or electronic,</a:t>
            </a:r>
          </a:p>
          <a:p>
            <a:pPr algn="r" eaLnBrk="0" hangingPunct="0">
              <a:defRPr/>
            </a:pPr>
            <a:r>
              <a:rPr lang="en-US" sz="1200" dirty="0" err="1">
                <a:solidFill>
                  <a:srgbClr val="404040"/>
                </a:solidFill>
                <a:latin typeface="Times" charset="0"/>
                <a:ea typeface="ＭＳ Ｐゴシック" pitchFamily="34" charset="-128"/>
              </a:rPr>
              <a:t>clonal</a:t>
            </a:r>
            <a:endParaRPr lang="en-US" sz="1200" dirty="0">
              <a:solidFill>
                <a:srgbClr val="404040"/>
              </a:solidFill>
              <a:latin typeface="Times" charset="0"/>
              <a:ea typeface="ＭＳ Ｐゴシック" pitchFamily="34" charset="-128"/>
            </a:endParaRPr>
          </a:p>
        </p:txBody>
      </p:sp>
      <p:sp>
        <p:nvSpPr>
          <p:cNvPr id="18440" name="Pentagon 8"/>
          <p:cNvSpPr>
            <a:spLocks noChangeArrowheads="1"/>
          </p:cNvSpPr>
          <p:nvPr/>
        </p:nvSpPr>
        <p:spPr bwMode="auto">
          <a:xfrm>
            <a:off x="5999163" y="2514600"/>
            <a:ext cx="2959100" cy="1641475"/>
          </a:xfrm>
          <a:prstGeom prst="homePlate">
            <a:avLst>
              <a:gd name="adj" fmla="val 26498"/>
            </a:avLst>
          </a:prstGeom>
          <a:solidFill>
            <a:schemeClr val="accent5">
              <a:lumMod val="90000"/>
              <a:alpha val="70979"/>
            </a:schemeClr>
          </a:solidFill>
          <a:ln w="9525">
            <a:noFill/>
            <a:miter lim="800000"/>
            <a:headEnd/>
            <a:tailEnd/>
          </a:ln>
        </p:spPr>
        <p:txBody>
          <a:bodyPr wrap="none" anchor="ctr"/>
          <a:lstStyle/>
          <a:p>
            <a:pPr algn="r" eaLnBrk="0" hangingPunct="0">
              <a:buFont typeface="Arial" pitchFamily="34" charset="0"/>
              <a:buChar char="•"/>
              <a:defRPr/>
            </a:pPr>
            <a:r>
              <a:rPr lang="en-US" sz="1200" dirty="0">
                <a:solidFill>
                  <a:srgbClr val="404040"/>
                </a:solidFill>
                <a:latin typeface="Times" charset="0"/>
                <a:ea typeface="ＭＳ Ｐゴシック" pitchFamily="34" charset="-128"/>
              </a:rPr>
              <a:t>Direct electrical (no optics)</a:t>
            </a:r>
          </a:p>
          <a:p>
            <a:pPr algn="r" eaLnBrk="0" hangingPunct="0">
              <a:buFont typeface="Arial" pitchFamily="34" charset="0"/>
              <a:buChar char="•"/>
              <a:defRPr/>
            </a:pPr>
            <a:r>
              <a:rPr lang="en-US" sz="1200" dirty="0">
                <a:solidFill>
                  <a:srgbClr val="404040"/>
                </a:solidFill>
                <a:latin typeface="Times" charset="0"/>
                <a:ea typeface="ＭＳ Ｐゴシック" pitchFamily="34" charset="-128"/>
              </a:rPr>
              <a:t>Single-molecule, highly parallel</a:t>
            </a:r>
          </a:p>
          <a:p>
            <a:pPr algn="r" eaLnBrk="0" hangingPunct="0">
              <a:buFont typeface="Arial" pitchFamily="34" charset="0"/>
              <a:buChar char="•"/>
              <a:defRPr/>
            </a:pPr>
            <a:r>
              <a:rPr lang="en-US" sz="1200" dirty="0">
                <a:solidFill>
                  <a:srgbClr val="404040"/>
                </a:solidFill>
                <a:latin typeface="Times" charset="0"/>
                <a:ea typeface="ＭＳ Ｐゴシック" pitchFamily="34" charset="-128"/>
              </a:rPr>
              <a:t>Transformation of workflow</a:t>
            </a:r>
          </a:p>
          <a:p>
            <a:pPr algn="r" eaLnBrk="0" hangingPunct="0">
              <a:buFont typeface="Arial" pitchFamily="34" charset="0"/>
              <a:buChar char="•"/>
              <a:defRPr/>
            </a:pPr>
            <a:r>
              <a:rPr lang="en-US" sz="1200" dirty="0">
                <a:solidFill>
                  <a:srgbClr val="404040"/>
                </a:solidFill>
                <a:latin typeface="Times" charset="0"/>
                <a:ea typeface="ＭＳ Ｐゴシック" pitchFamily="34" charset="-128"/>
              </a:rPr>
              <a:t>Designed to broaden user base, </a:t>
            </a:r>
          </a:p>
          <a:p>
            <a:pPr algn="r" eaLnBrk="0" hangingPunct="0">
              <a:defRPr/>
            </a:pPr>
            <a:r>
              <a:rPr lang="en-US" sz="1200" dirty="0">
                <a:solidFill>
                  <a:srgbClr val="404040"/>
                </a:solidFill>
                <a:latin typeface="Times" charset="0"/>
                <a:ea typeface="ＭＳ Ｐゴシック" pitchFamily="34" charset="-128"/>
              </a:rPr>
              <a:t>deliver step change in cost, power</a:t>
            </a:r>
          </a:p>
          <a:p>
            <a:pPr algn="r" eaLnBrk="0" hangingPunct="0">
              <a:buFont typeface="Arial" pitchFamily="34" charset="0"/>
              <a:buChar char="•"/>
              <a:defRPr/>
            </a:pPr>
            <a:r>
              <a:rPr lang="en-US" sz="1200" dirty="0">
                <a:solidFill>
                  <a:srgbClr val="404040"/>
                </a:solidFill>
                <a:latin typeface="Times" charset="0"/>
                <a:ea typeface="ＭＳ Ｐゴシック" pitchFamily="34" charset="-128"/>
              </a:rPr>
              <a:t>New applications</a:t>
            </a:r>
          </a:p>
        </p:txBody>
      </p:sp>
      <p:sp>
        <p:nvSpPr>
          <p:cNvPr id="60425" name="TextBox 16"/>
          <p:cNvSpPr txBox="1">
            <a:spLocks noChangeArrowheads="1"/>
          </p:cNvSpPr>
          <p:nvPr/>
        </p:nvSpPr>
        <p:spPr bwMode="auto">
          <a:xfrm>
            <a:off x="4170363" y="1336675"/>
            <a:ext cx="1919287" cy="336550"/>
          </a:xfrm>
          <a:prstGeom prst="rect">
            <a:avLst/>
          </a:prstGeom>
          <a:noFill/>
          <a:ln w="9525">
            <a:noFill/>
            <a:miter lim="800000"/>
            <a:headEnd/>
            <a:tailEnd/>
          </a:ln>
        </p:spPr>
        <p:txBody>
          <a:bodyPr wrap="none">
            <a:spAutoFit/>
          </a:bodyPr>
          <a:lstStyle/>
          <a:p>
            <a:pPr algn="r" eaLnBrk="0" hangingPunct="0"/>
            <a:r>
              <a:rPr lang="en-US" sz="1600" b="1">
                <a:solidFill>
                  <a:srgbClr val="CC0066"/>
                </a:solidFill>
              </a:rPr>
              <a:t>Now + anticipated</a:t>
            </a:r>
          </a:p>
        </p:txBody>
      </p:sp>
      <p:sp>
        <p:nvSpPr>
          <p:cNvPr id="60426" name="AutoShape 9"/>
          <p:cNvSpPr>
            <a:spLocks noChangeArrowheads="1"/>
          </p:cNvSpPr>
          <p:nvPr/>
        </p:nvSpPr>
        <p:spPr bwMode="auto">
          <a:xfrm>
            <a:off x="269875" y="1649413"/>
            <a:ext cx="1895475" cy="547687"/>
          </a:xfrm>
          <a:prstGeom prst="homePlate">
            <a:avLst>
              <a:gd name="adj" fmla="val 50872"/>
            </a:avLst>
          </a:prstGeom>
          <a:solidFill>
            <a:srgbClr val="CC0066"/>
          </a:solidFill>
          <a:ln w="9525">
            <a:solidFill>
              <a:srgbClr val="FFFFFF"/>
            </a:solidFill>
            <a:miter lim="800000"/>
            <a:headEnd/>
            <a:tailEnd/>
          </a:ln>
        </p:spPr>
        <p:txBody>
          <a:bodyPr wrap="none" lIns="548640" anchor="ctr"/>
          <a:lstStyle/>
          <a:p>
            <a:pPr algn="r" eaLnBrk="0" hangingPunct="0"/>
            <a:r>
              <a:rPr lang="en-GB" sz="1600"/>
              <a:t>1</a:t>
            </a:r>
            <a:r>
              <a:rPr lang="en-GB" sz="1600" baseline="30000"/>
              <a:t>st</a:t>
            </a:r>
            <a:r>
              <a:rPr lang="en-GB" sz="1600"/>
              <a:t> Gen</a:t>
            </a:r>
          </a:p>
          <a:p>
            <a:pPr algn="r" eaLnBrk="0" hangingPunct="0"/>
            <a:r>
              <a:rPr lang="en-GB" sz="1600"/>
              <a:t>Sanger</a:t>
            </a:r>
          </a:p>
        </p:txBody>
      </p:sp>
      <p:sp>
        <p:nvSpPr>
          <p:cNvPr id="60427" name="AutoShape 10"/>
          <p:cNvSpPr>
            <a:spLocks noChangeArrowheads="1"/>
          </p:cNvSpPr>
          <p:nvPr/>
        </p:nvSpPr>
        <p:spPr bwMode="auto">
          <a:xfrm>
            <a:off x="2089150" y="1649413"/>
            <a:ext cx="2095500" cy="547687"/>
          </a:xfrm>
          <a:prstGeom prst="chevron">
            <a:avLst>
              <a:gd name="adj" fmla="val 52467"/>
            </a:avLst>
          </a:prstGeom>
          <a:solidFill>
            <a:srgbClr val="CC0066">
              <a:alpha val="76077"/>
            </a:srgbClr>
          </a:solidFill>
          <a:ln w="9525">
            <a:solidFill>
              <a:srgbClr val="FFFFFF"/>
            </a:solidFill>
            <a:miter lim="800000"/>
            <a:headEnd/>
            <a:tailEnd/>
          </a:ln>
        </p:spPr>
        <p:txBody>
          <a:bodyPr wrap="none" anchor="ctr"/>
          <a:lstStyle/>
          <a:p>
            <a:pPr algn="ctr" eaLnBrk="0" hangingPunct="0"/>
            <a:r>
              <a:rPr lang="en-GB" sz="1600"/>
              <a:t>2</a:t>
            </a:r>
            <a:r>
              <a:rPr lang="en-GB" sz="1600" baseline="30000"/>
              <a:t>nd</a:t>
            </a:r>
            <a:r>
              <a:rPr lang="en-GB" sz="1600"/>
              <a:t> Gen</a:t>
            </a:r>
          </a:p>
          <a:p>
            <a:pPr algn="ctr" eaLnBrk="0" hangingPunct="0"/>
            <a:r>
              <a:rPr lang="en-GB" sz="1600"/>
              <a:t>-parallised</a:t>
            </a:r>
          </a:p>
        </p:txBody>
      </p:sp>
      <p:sp>
        <p:nvSpPr>
          <p:cNvPr id="60428" name="AutoShape 11"/>
          <p:cNvSpPr>
            <a:spLocks noChangeArrowheads="1"/>
          </p:cNvSpPr>
          <p:nvPr/>
        </p:nvSpPr>
        <p:spPr bwMode="auto">
          <a:xfrm>
            <a:off x="3921125" y="1649413"/>
            <a:ext cx="2574925" cy="547687"/>
          </a:xfrm>
          <a:prstGeom prst="chevron">
            <a:avLst>
              <a:gd name="adj" fmla="val 49561"/>
            </a:avLst>
          </a:prstGeom>
          <a:solidFill>
            <a:srgbClr val="FFB7B7">
              <a:alpha val="65881"/>
            </a:srgbClr>
          </a:solidFill>
          <a:ln w="9525">
            <a:solidFill>
              <a:srgbClr val="FFFFFF"/>
            </a:solidFill>
            <a:miter lim="800000"/>
            <a:headEnd/>
            <a:tailEnd/>
          </a:ln>
        </p:spPr>
        <p:txBody>
          <a:bodyPr wrap="none" anchor="ctr"/>
          <a:lstStyle/>
          <a:p>
            <a:pPr algn="ctr" eaLnBrk="0" hangingPunct="0"/>
            <a:r>
              <a:rPr lang="en-GB" sz="1600"/>
              <a:t>3</a:t>
            </a:r>
            <a:r>
              <a:rPr lang="en-GB" sz="1600" baseline="30000"/>
              <a:t>rd</a:t>
            </a:r>
            <a:r>
              <a:rPr lang="en-GB" sz="1600"/>
              <a:t> Gen</a:t>
            </a:r>
          </a:p>
          <a:p>
            <a:pPr algn="ctr" eaLnBrk="0" hangingPunct="0"/>
            <a:r>
              <a:rPr lang="en-GB" sz="1600"/>
              <a:t>-</a:t>
            </a:r>
            <a:r>
              <a:rPr lang="en-GB" sz="1400"/>
              <a:t>single mol or electronic </a:t>
            </a:r>
          </a:p>
        </p:txBody>
      </p:sp>
      <p:sp>
        <p:nvSpPr>
          <p:cNvPr id="18445" name="Rectangle 21"/>
          <p:cNvSpPr>
            <a:spLocks noChangeArrowheads="1"/>
          </p:cNvSpPr>
          <p:nvPr/>
        </p:nvSpPr>
        <p:spPr bwMode="auto">
          <a:xfrm>
            <a:off x="319088" y="4354513"/>
            <a:ext cx="1181100" cy="812800"/>
          </a:xfrm>
          <a:prstGeom prst="rect">
            <a:avLst/>
          </a:prstGeom>
          <a:solidFill>
            <a:schemeClr val="accent5">
              <a:lumMod val="90000"/>
              <a:alpha val="70979"/>
            </a:schemeClr>
          </a:solidFill>
          <a:ln w="9525">
            <a:noFill/>
            <a:miter lim="800000"/>
            <a:headEnd/>
            <a:tailEnd/>
          </a:ln>
        </p:spPr>
        <p:txBody>
          <a:bodyPr wrap="none" anchor="ctr"/>
          <a:lstStyle/>
          <a:p>
            <a:pPr algn="ctr" eaLnBrk="0" hangingPunct="0">
              <a:defRPr/>
            </a:pPr>
            <a:r>
              <a:rPr lang="en-US" sz="1200">
                <a:solidFill>
                  <a:srgbClr val="4D4D4D"/>
                </a:solidFill>
                <a:latin typeface="Times" charset="0"/>
                <a:ea typeface="ＭＳ Ｐゴシック" pitchFamily="34" charset="-128"/>
              </a:rPr>
              <a:t>Sanger</a:t>
            </a:r>
            <a:endParaRPr lang="en-US" sz="1200">
              <a:solidFill>
                <a:srgbClr val="404040"/>
              </a:solidFill>
              <a:latin typeface="Times" charset="0"/>
              <a:ea typeface="ＭＳ Ｐゴシック" pitchFamily="34" charset="-128"/>
            </a:endParaRPr>
          </a:p>
        </p:txBody>
      </p:sp>
      <p:sp>
        <p:nvSpPr>
          <p:cNvPr id="18446" name="Rectangle 22"/>
          <p:cNvSpPr>
            <a:spLocks noChangeArrowheads="1"/>
          </p:cNvSpPr>
          <p:nvPr/>
        </p:nvSpPr>
        <p:spPr bwMode="auto">
          <a:xfrm>
            <a:off x="1822450" y="4354513"/>
            <a:ext cx="2082800" cy="812800"/>
          </a:xfrm>
          <a:prstGeom prst="rect">
            <a:avLst/>
          </a:prstGeom>
          <a:solidFill>
            <a:schemeClr val="accent5">
              <a:lumMod val="90000"/>
              <a:alpha val="70979"/>
            </a:schemeClr>
          </a:solidFill>
          <a:ln w="9525">
            <a:noFill/>
            <a:miter lim="800000"/>
            <a:headEnd/>
            <a:tailEnd/>
          </a:ln>
        </p:spPr>
        <p:txBody>
          <a:bodyPr wrap="none" anchor="ctr"/>
          <a:lstStyle/>
          <a:p>
            <a:pPr algn="ctr" eaLnBrk="0" hangingPunct="0">
              <a:defRPr/>
            </a:pPr>
            <a:r>
              <a:rPr lang="en-US" sz="1200" dirty="0">
                <a:solidFill>
                  <a:srgbClr val="4D4D4D"/>
                </a:solidFill>
                <a:latin typeface="Times" charset="0"/>
                <a:ea typeface="ＭＳ Ｐゴシック" pitchFamily="34" charset="-128"/>
              </a:rPr>
              <a:t>GAII (</a:t>
            </a:r>
            <a:r>
              <a:rPr lang="en-US" sz="1200" dirty="0" err="1">
                <a:solidFill>
                  <a:srgbClr val="4D4D4D"/>
                </a:solidFill>
                <a:latin typeface="Times" charset="0"/>
                <a:ea typeface="ＭＳ Ｐゴシック" pitchFamily="34" charset="-128"/>
              </a:rPr>
              <a:t>Solexa</a:t>
            </a:r>
            <a:r>
              <a:rPr lang="en-US" sz="1200" dirty="0">
                <a:solidFill>
                  <a:srgbClr val="4D4D4D"/>
                </a:solidFill>
                <a:latin typeface="Times" charset="0"/>
                <a:ea typeface="ＭＳ Ｐゴシック" pitchFamily="34" charset="-128"/>
              </a:rPr>
              <a:t>/Illumina)</a:t>
            </a:r>
          </a:p>
          <a:p>
            <a:pPr algn="ctr" eaLnBrk="0" hangingPunct="0">
              <a:defRPr/>
            </a:pPr>
            <a:r>
              <a:rPr lang="en-US" sz="1200" dirty="0" err="1">
                <a:solidFill>
                  <a:srgbClr val="4D4D4D"/>
                </a:solidFill>
                <a:latin typeface="Times" charset="0"/>
                <a:ea typeface="ＭＳ Ｐゴシック" pitchFamily="34" charset="-128"/>
              </a:rPr>
              <a:t>SOLiD</a:t>
            </a:r>
            <a:r>
              <a:rPr lang="en-US" sz="1200" dirty="0">
                <a:solidFill>
                  <a:srgbClr val="4D4D4D"/>
                </a:solidFill>
                <a:latin typeface="Times" charset="0"/>
                <a:ea typeface="ＭＳ Ｐゴシック" pitchFamily="34" charset="-128"/>
              </a:rPr>
              <a:t> (ABI/LIFE)</a:t>
            </a:r>
          </a:p>
          <a:p>
            <a:pPr algn="ctr" eaLnBrk="0" hangingPunct="0">
              <a:defRPr/>
            </a:pPr>
            <a:r>
              <a:rPr lang="en-US" sz="1200" dirty="0">
                <a:solidFill>
                  <a:srgbClr val="4D4D4D"/>
                </a:solidFill>
                <a:latin typeface="Times" charset="0"/>
                <a:ea typeface="ＭＳ Ｐゴシック" pitchFamily="34" charset="-128"/>
              </a:rPr>
              <a:t>454 FLX (454/Roche)</a:t>
            </a:r>
          </a:p>
        </p:txBody>
      </p:sp>
      <p:sp>
        <p:nvSpPr>
          <p:cNvPr id="18447" name="Rectangle 23"/>
          <p:cNvSpPr>
            <a:spLocks noChangeArrowheads="1"/>
          </p:cNvSpPr>
          <p:nvPr/>
        </p:nvSpPr>
        <p:spPr bwMode="auto">
          <a:xfrm>
            <a:off x="4132263" y="4354513"/>
            <a:ext cx="1677987" cy="812800"/>
          </a:xfrm>
          <a:prstGeom prst="rect">
            <a:avLst/>
          </a:prstGeom>
          <a:solidFill>
            <a:schemeClr val="accent5">
              <a:lumMod val="90000"/>
              <a:alpha val="70979"/>
            </a:schemeClr>
          </a:solidFill>
          <a:ln w="9525">
            <a:noFill/>
            <a:miter lim="800000"/>
            <a:headEnd/>
            <a:tailEnd/>
          </a:ln>
        </p:spPr>
        <p:txBody>
          <a:bodyPr wrap="none" anchor="ctr"/>
          <a:lstStyle/>
          <a:p>
            <a:pPr algn="ctr" eaLnBrk="0" hangingPunct="0">
              <a:defRPr/>
            </a:pPr>
            <a:r>
              <a:rPr lang="en-US" sz="1200" dirty="0" err="1">
                <a:solidFill>
                  <a:srgbClr val="4D4D4D"/>
                </a:solidFill>
                <a:latin typeface="Times" charset="0"/>
                <a:ea typeface="ＭＳ Ｐゴシック" pitchFamily="34" charset="-128"/>
              </a:rPr>
              <a:t>Helicos</a:t>
            </a:r>
            <a:endParaRPr lang="en-US" sz="1200" dirty="0">
              <a:solidFill>
                <a:srgbClr val="4D4D4D"/>
              </a:solidFill>
              <a:latin typeface="Times" charset="0"/>
              <a:ea typeface="ＭＳ Ｐゴシック" pitchFamily="34" charset="-128"/>
            </a:endParaRPr>
          </a:p>
          <a:p>
            <a:pPr algn="ctr" eaLnBrk="0" hangingPunct="0">
              <a:defRPr/>
            </a:pPr>
            <a:r>
              <a:rPr lang="en-US" sz="1200" dirty="0">
                <a:solidFill>
                  <a:srgbClr val="4D4D4D"/>
                </a:solidFill>
                <a:latin typeface="Times" charset="0"/>
                <a:ea typeface="ＭＳ Ｐゴシック" pitchFamily="34" charset="-128"/>
              </a:rPr>
              <a:t>Pacific Biosciences</a:t>
            </a:r>
          </a:p>
          <a:p>
            <a:pPr algn="ctr" eaLnBrk="0" hangingPunct="0">
              <a:defRPr/>
            </a:pPr>
            <a:r>
              <a:rPr lang="en-US" sz="1200" dirty="0">
                <a:solidFill>
                  <a:srgbClr val="4D4D4D"/>
                </a:solidFill>
                <a:latin typeface="Times" charset="0"/>
                <a:ea typeface="ＭＳ Ｐゴシック" pitchFamily="34" charset="-128"/>
              </a:rPr>
              <a:t>Ion Torrent</a:t>
            </a:r>
          </a:p>
          <a:p>
            <a:pPr algn="ctr" eaLnBrk="0" hangingPunct="0">
              <a:defRPr/>
            </a:pPr>
            <a:r>
              <a:rPr lang="en-US" sz="1200" dirty="0">
                <a:solidFill>
                  <a:srgbClr val="4D4D4D"/>
                </a:solidFill>
                <a:latin typeface="Times" charset="0"/>
                <a:ea typeface="ＭＳ Ｐゴシック" pitchFamily="34" charset="-128"/>
              </a:rPr>
              <a:t>(LIFE Starlight)</a:t>
            </a:r>
          </a:p>
        </p:txBody>
      </p:sp>
      <p:sp>
        <p:nvSpPr>
          <p:cNvPr id="18448" name="Rectangle 24"/>
          <p:cNvSpPr>
            <a:spLocks noChangeArrowheads="1"/>
          </p:cNvSpPr>
          <p:nvPr/>
        </p:nvSpPr>
        <p:spPr bwMode="auto">
          <a:xfrm>
            <a:off x="6642100" y="4354513"/>
            <a:ext cx="1397000" cy="812800"/>
          </a:xfrm>
          <a:prstGeom prst="rect">
            <a:avLst/>
          </a:prstGeom>
          <a:solidFill>
            <a:schemeClr val="accent5">
              <a:lumMod val="90000"/>
              <a:alpha val="70979"/>
            </a:schemeClr>
          </a:solidFill>
          <a:ln w="9525">
            <a:noFill/>
            <a:miter lim="800000"/>
            <a:headEnd/>
            <a:tailEnd/>
          </a:ln>
        </p:spPr>
        <p:txBody>
          <a:bodyPr wrap="none" anchor="ctr"/>
          <a:lstStyle/>
          <a:p>
            <a:pPr algn="ctr" eaLnBrk="0" hangingPunct="0">
              <a:defRPr/>
            </a:pPr>
            <a:r>
              <a:rPr lang="en-US" sz="1200">
                <a:solidFill>
                  <a:srgbClr val="4D4D4D"/>
                </a:solidFill>
                <a:latin typeface="Times" charset="0"/>
                <a:ea typeface="ＭＳ Ｐゴシック" pitchFamily="34" charset="-128"/>
              </a:rPr>
              <a:t>Nanopores</a:t>
            </a:r>
            <a:endParaRPr lang="en-US" sz="1200">
              <a:solidFill>
                <a:srgbClr val="404040"/>
              </a:solidFill>
              <a:latin typeface="Times" charset="0"/>
              <a:ea typeface="ＭＳ Ｐゴシック" pitchFamily="34" charset="-128"/>
            </a:endParaRPr>
          </a:p>
        </p:txBody>
      </p:sp>
      <p:sp>
        <p:nvSpPr>
          <p:cNvPr id="60433" name="TextBox 16"/>
          <p:cNvSpPr txBox="1">
            <a:spLocks noChangeArrowheads="1"/>
          </p:cNvSpPr>
          <p:nvPr/>
        </p:nvSpPr>
        <p:spPr bwMode="auto">
          <a:xfrm>
            <a:off x="6892925" y="1336675"/>
            <a:ext cx="1290638" cy="336550"/>
          </a:xfrm>
          <a:prstGeom prst="rect">
            <a:avLst/>
          </a:prstGeom>
          <a:noFill/>
          <a:ln w="9525">
            <a:noFill/>
            <a:miter lim="800000"/>
            <a:headEnd/>
            <a:tailEnd/>
          </a:ln>
        </p:spPr>
        <p:txBody>
          <a:bodyPr wrap="none">
            <a:spAutoFit/>
          </a:bodyPr>
          <a:lstStyle/>
          <a:p>
            <a:pPr algn="r" eaLnBrk="0" hangingPunct="0"/>
            <a:r>
              <a:rPr lang="en-US" sz="1600" b="1">
                <a:solidFill>
                  <a:srgbClr val="CC0066"/>
                </a:solidFill>
              </a:rPr>
              <a:t>Anticipated</a:t>
            </a:r>
          </a:p>
        </p:txBody>
      </p:sp>
      <p:sp>
        <p:nvSpPr>
          <p:cNvPr id="60434" name="TextBox 16"/>
          <p:cNvSpPr txBox="1">
            <a:spLocks noChangeArrowheads="1"/>
          </p:cNvSpPr>
          <p:nvPr/>
        </p:nvSpPr>
        <p:spPr bwMode="auto">
          <a:xfrm>
            <a:off x="2709863" y="1336675"/>
            <a:ext cx="612775" cy="336550"/>
          </a:xfrm>
          <a:prstGeom prst="rect">
            <a:avLst/>
          </a:prstGeom>
          <a:noFill/>
          <a:ln w="9525">
            <a:noFill/>
            <a:miter lim="800000"/>
            <a:headEnd/>
            <a:tailEnd/>
          </a:ln>
        </p:spPr>
        <p:txBody>
          <a:bodyPr wrap="none">
            <a:spAutoFit/>
          </a:bodyPr>
          <a:lstStyle/>
          <a:p>
            <a:pPr algn="r" eaLnBrk="0" hangingPunct="0"/>
            <a:r>
              <a:rPr lang="en-US" sz="1600" b="1">
                <a:solidFill>
                  <a:srgbClr val="CC0066"/>
                </a:solidFill>
              </a:rPr>
              <a:t>Now</a:t>
            </a:r>
          </a:p>
        </p:txBody>
      </p:sp>
      <p:sp>
        <p:nvSpPr>
          <p:cNvPr id="60435" name="TextBox 16"/>
          <p:cNvSpPr txBox="1">
            <a:spLocks noChangeArrowheads="1"/>
          </p:cNvSpPr>
          <p:nvPr/>
        </p:nvSpPr>
        <p:spPr bwMode="auto">
          <a:xfrm>
            <a:off x="379413" y="1336675"/>
            <a:ext cx="1330325" cy="336550"/>
          </a:xfrm>
          <a:prstGeom prst="rect">
            <a:avLst/>
          </a:prstGeom>
          <a:noFill/>
          <a:ln w="9525">
            <a:noFill/>
            <a:miter lim="800000"/>
            <a:headEnd/>
            <a:tailEnd/>
          </a:ln>
        </p:spPr>
        <p:txBody>
          <a:bodyPr wrap="none">
            <a:spAutoFit/>
          </a:bodyPr>
          <a:lstStyle/>
          <a:p>
            <a:pPr algn="r" eaLnBrk="0" hangingPunct="0"/>
            <a:r>
              <a:rPr lang="en-US" sz="1600" b="1">
                <a:solidFill>
                  <a:srgbClr val="CC0066"/>
                </a:solidFill>
              </a:rPr>
              <a:t>Then + Now</a:t>
            </a:r>
          </a:p>
        </p:txBody>
      </p:sp>
      <p:sp>
        <p:nvSpPr>
          <p:cNvPr id="60436" name="AutoShape 9"/>
          <p:cNvSpPr>
            <a:spLocks noChangeArrowheads="1"/>
          </p:cNvSpPr>
          <p:nvPr/>
        </p:nvSpPr>
        <p:spPr bwMode="auto">
          <a:xfrm>
            <a:off x="244475" y="5713413"/>
            <a:ext cx="1895475" cy="547687"/>
          </a:xfrm>
          <a:prstGeom prst="homePlate">
            <a:avLst>
              <a:gd name="adj" fmla="val 50872"/>
            </a:avLst>
          </a:prstGeom>
          <a:solidFill>
            <a:srgbClr val="CC0066"/>
          </a:solidFill>
          <a:ln w="9525">
            <a:solidFill>
              <a:srgbClr val="FFFFFF"/>
            </a:solidFill>
            <a:miter lim="800000"/>
            <a:headEnd/>
            <a:tailEnd/>
          </a:ln>
        </p:spPr>
        <p:txBody>
          <a:bodyPr wrap="none" anchor="ctr"/>
          <a:lstStyle/>
          <a:p>
            <a:pPr algn="r" eaLnBrk="0" hangingPunct="0"/>
            <a:r>
              <a:rPr lang="en-GB" sz="1600"/>
              <a:t>$70M</a:t>
            </a:r>
          </a:p>
        </p:txBody>
      </p:sp>
      <p:sp>
        <p:nvSpPr>
          <p:cNvPr id="60437" name="AutoShape 10"/>
          <p:cNvSpPr>
            <a:spLocks noChangeArrowheads="1"/>
          </p:cNvSpPr>
          <p:nvPr/>
        </p:nvSpPr>
        <p:spPr bwMode="auto">
          <a:xfrm>
            <a:off x="2089150" y="5713413"/>
            <a:ext cx="4292600" cy="547687"/>
          </a:xfrm>
          <a:prstGeom prst="chevron">
            <a:avLst>
              <a:gd name="adj" fmla="val 53340"/>
            </a:avLst>
          </a:prstGeom>
          <a:gradFill rotWithShape="1">
            <a:gsLst>
              <a:gs pos="0">
                <a:srgbClr val="CC0066">
                  <a:alpha val="75998"/>
                </a:srgbClr>
              </a:gs>
              <a:gs pos="100000">
                <a:srgbClr val="FFCCCC"/>
              </a:gs>
            </a:gsLst>
            <a:lin ang="0" scaled="1"/>
          </a:gradFill>
          <a:ln w="9525">
            <a:solidFill>
              <a:srgbClr val="FFFFFF"/>
            </a:solidFill>
            <a:miter lim="800000"/>
            <a:headEnd/>
            <a:tailEnd/>
          </a:ln>
        </p:spPr>
        <p:txBody>
          <a:bodyPr wrap="none" anchor="ctr"/>
          <a:lstStyle/>
          <a:p>
            <a:pPr algn="ctr" eaLnBrk="0" hangingPunct="0"/>
            <a:r>
              <a:rPr lang="en-GB" sz="1600"/>
              <a:t>$200k ---  $50k  ---- $20k  --- 15k---</a:t>
            </a:r>
          </a:p>
        </p:txBody>
      </p:sp>
      <p:sp>
        <p:nvSpPr>
          <p:cNvPr id="60438" name="AutoShape 12"/>
          <p:cNvSpPr>
            <a:spLocks noChangeArrowheads="1"/>
          </p:cNvSpPr>
          <p:nvPr/>
        </p:nvSpPr>
        <p:spPr bwMode="auto">
          <a:xfrm>
            <a:off x="6245225" y="5713413"/>
            <a:ext cx="2309813" cy="547687"/>
          </a:xfrm>
          <a:prstGeom prst="chevron">
            <a:avLst>
              <a:gd name="adj" fmla="val 49847"/>
            </a:avLst>
          </a:prstGeom>
          <a:solidFill>
            <a:srgbClr val="FFE5E5"/>
          </a:solidFill>
          <a:ln w="9525">
            <a:solidFill>
              <a:srgbClr val="FFFFFF"/>
            </a:solidFill>
            <a:miter lim="800000"/>
            <a:headEnd/>
            <a:tailEnd/>
          </a:ln>
        </p:spPr>
        <p:txBody>
          <a:bodyPr wrap="none" anchor="ctr"/>
          <a:lstStyle/>
          <a:p>
            <a:pPr algn="ctr" eaLnBrk="0" hangingPunct="0"/>
            <a:r>
              <a:rPr lang="en-GB" sz="1600"/>
              <a:t>?$5k - $1k?</a:t>
            </a:r>
          </a:p>
        </p:txBody>
      </p:sp>
      <p:sp>
        <p:nvSpPr>
          <p:cNvPr id="60439" name="AutoShape 12"/>
          <p:cNvSpPr>
            <a:spLocks noChangeArrowheads="1"/>
          </p:cNvSpPr>
          <p:nvPr/>
        </p:nvSpPr>
        <p:spPr bwMode="auto">
          <a:xfrm>
            <a:off x="6245225" y="1644650"/>
            <a:ext cx="2708275" cy="547688"/>
          </a:xfrm>
          <a:prstGeom prst="chevron">
            <a:avLst>
              <a:gd name="adj" fmla="val 49838"/>
            </a:avLst>
          </a:prstGeom>
          <a:solidFill>
            <a:srgbClr val="FFE5E5"/>
          </a:solidFill>
          <a:ln w="9525">
            <a:solidFill>
              <a:srgbClr val="FFFFFF"/>
            </a:solidFill>
            <a:miter lim="800000"/>
            <a:headEnd/>
            <a:tailEnd/>
          </a:ln>
        </p:spPr>
        <p:txBody>
          <a:bodyPr wrap="none" anchor="ctr"/>
          <a:lstStyle/>
          <a:p>
            <a:pPr algn="ctr" eaLnBrk="0" hangingPunct="0"/>
            <a:r>
              <a:rPr lang="en-GB" sz="1600"/>
              <a:t>Next</a:t>
            </a:r>
          </a:p>
          <a:p>
            <a:pPr algn="ctr" eaLnBrk="0" hangingPunct="0"/>
            <a:r>
              <a:rPr lang="en-GB" sz="1400"/>
              <a:t>-single mol AND electronic</a:t>
            </a:r>
          </a:p>
        </p:txBody>
      </p:sp>
      <p:sp>
        <p:nvSpPr>
          <p:cNvPr id="60440" name="Text Box 33"/>
          <p:cNvSpPr txBox="1">
            <a:spLocks noChangeArrowheads="1"/>
          </p:cNvSpPr>
          <p:nvPr/>
        </p:nvSpPr>
        <p:spPr bwMode="auto">
          <a:xfrm>
            <a:off x="190500" y="5478463"/>
            <a:ext cx="4289425" cy="274637"/>
          </a:xfrm>
          <a:prstGeom prst="rect">
            <a:avLst/>
          </a:prstGeom>
          <a:noFill/>
          <a:ln w="9525">
            <a:noFill/>
            <a:miter lim="800000"/>
            <a:headEnd/>
            <a:tailEnd/>
          </a:ln>
        </p:spPr>
        <p:txBody>
          <a:bodyPr wrap="none">
            <a:spAutoFit/>
          </a:bodyPr>
          <a:lstStyle/>
          <a:p>
            <a:pPr algn="r" eaLnBrk="0" hangingPunct="0"/>
            <a:r>
              <a:rPr lang="en-GB" sz="1200"/>
              <a:t>Estimated cost of a human genome using these technologies</a:t>
            </a:r>
            <a:endParaRPr lang="en-US" sz="120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bwMode="auto">
          <a:xfrm>
            <a:off x="457200" y="274638"/>
            <a:ext cx="8229600" cy="1143000"/>
          </a:xfrm>
          <a:prstGeom prst="rect">
            <a:avLst/>
          </a:prstGeom>
          <a:noFill/>
          <a:ln>
            <a:miter lim="800000"/>
            <a:headEnd/>
            <a:tailEnd/>
          </a:ln>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400" b="1" i="0" u="none" strike="noStrike" kern="0" cap="none" spc="0" normalizeH="0" baseline="0" noProof="0" dirty="0" smtClean="0">
                <a:ln>
                  <a:noFill/>
                </a:ln>
                <a:solidFill>
                  <a:schemeClr val="tx2"/>
                </a:solidFill>
                <a:effectLst/>
                <a:uLnTx/>
                <a:uFillTx/>
                <a:latin typeface="Arial" pitchFamily="34" charset="0"/>
                <a:ea typeface="+mj-ea"/>
                <a:cs typeface="Arial" pitchFamily="34" charset="0"/>
              </a:rPr>
              <a:t>Questions?</a:t>
            </a:r>
          </a:p>
        </p:txBody>
      </p:sp>
      <p:sp>
        <p:nvSpPr>
          <p:cNvPr id="3" name="TextBox 2"/>
          <p:cNvSpPr txBox="1"/>
          <p:nvPr/>
        </p:nvSpPr>
        <p:spPr>
          <a:xfrm>
            <a:off x="1115616" y="2924944"/>
            <a:ext cx="7272808" cy="1200329"/>
          </a:xfrm>
          <a:prstGeom prst="rect">
            <a:avLst/>
          </a:prstGeom>
          <a:noFill/>
        </p:spPr>
        <p:txBody>
          <a:bodyPr wrap="square" rtlCol="0">
            <a:spAutoFit/>
          </a:bodyPr>
          <a:lstStyle/>
          <a:p>
            <a:pPr algn="ctr"/>
            <a:r>
              <a:rPr lang="en-GB" b="1" dirty="0" smtClean="0">
                <a:latin typeface="Arial" pitchFamily="34" charset="0"/>
                <a:cs typeface="Arial" pitchFamily="34" charset="0"/>
              </a:rPr>
              <a:t>Konrad Paszkiewicz </a:t>
            </a:r>
          </a:p>
          <a:p>
            <a:pPr algn="ctr"/>
            <a:endParaRPr lang="en-GB" b="1" dirty="0" smtClean="0">
              <a:latin typeface="Arial" pitchFamily="34" charset="0"/>
              <a:cs typeface="Arial" pitchFamily="34" charset="0"/>
            </a:endParaRPr>
          </a:p>
          <a:p>
            <a:pPr algn="ctr"/>
            <a:r>
              <a:rPr lang="en-GB" b="1" dirty="0" smtClean="0">
                <a:latin typeface="Arial" pitchFamily="34" charset="0"/>
                <a:cs typeface="Arial" pitchFamily="34" charset="0"/>
              </a:rPr>
              <a:t>k.h.paszkiewicz@exeter.ac.uk</a:t>
            </a:r>
            <a:endParaRPr lang="en-GB" b="1" dirty="0">
              <a:latin typeface="Arial" pitchFamily="34" charset="0"/>
              <a:cs typeface="Arial" pitchFamily="34" charset="0"/>
            </a:endParaRPr>
          </a:p>
        </p:txBody>
      </p:sp>
      <p:pic>
        <p:nvPicPr>
          <p:cNvPr id="4" name="Picture 10"/>
          <p:cNvPicPr>
            <a:picLocks noChangeAspect="1" noChangeArrowheads="1"/>
          </p:cNvPicPr>
          <p:nvPr/>
        </p:nvPicPr>
        <p:blipFill>
          <a:blip r:embed="rId2" cstate="print"/>
          <a:srcRect/>
          <a:stretch>
            <a:fillRect/>
          </a:stretch>
        </p:blipFill>
        <p:spPr bwMode="auto">
          <a:xfrm>
            <a:off x="0" y="5805264"/>
            <a:ext cx="9144000" cy="1244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Content Placeholder 2"/>
          <p:cNvSpPr>
            <a:spLocks noGrp="1"/>
          </p:cNvSpPr>
          <p:nvPr>
            <p:ph idx="1"/>
          </p:nvPr>
        </p:nvSpPr>
        <p:spPr bwMode="auto">
          <a:xfrm>
            <a:off x="179388" y="1052513"/>
            <a:ext cx="8596312" cy="4883150"/>
          </a:xfrm>
          <a:noFill/>
          <a:ln>
            <a:miter lim="800000"/>
            <a:headEnd/>
            <a:tailEnd/>
          </a:ln>
        </p:spPr>
        <p:txBody>
          <a:bodyPr vert="horz" wrap="square" lIns="91440" tIns="45720" rIns="91440" bIns="45720" numCol="1" anchor="t" anchorCtr="0" compatLnSpc="1">
            <a:prstTxWarp prst="textNoShape">
              <a:avLst/>
            </a:prstTxWarp>
          </a:bodyPr>
          <a:lstStyle/>
          <a:p>
            <a:pPr>
              <a:buFontTx/>
              <a:buNone/>
            </a:pPr>
            <a:r>
              <a:rPr lang="en-GB" smtClean="0"/>
              <a:t>	“We need to start thinking about how to train people, both health-care professionals and scientists, to be facile in bioinformatics. We need to foster development of professionals who have expertise analyzing large data sets of the size that biologists haven't had to think about. We need to entice smart people into genomics.”</a:t>
            </a:r>
          </a:p>
          <a:p>
            <a:pPr algn="r">
              <a:buFontTx/>
              <a:buNone/>
            </a:pPr>
            <a:r>
              <a:rPr lang="en-GB" sz="2000" i="1" smtClean="0"/>
              <a:t>Eric Green, </a:t>
            </a:r>
          </a:p>
          <a:p>
            <a:pPr algn="r">
              <a:buFontTx/>
              <a:buNone/>
            </a:pPr>
            <a:r>
              <a:rPr lang="en-GB" sz="2000" i="1" smtClean="0"/>
              <a:t>Director National Human Genome Research Institute</a:t>
            </a:r>
          </a:p>
          <a:p>
            <a:endParaRPr lang="en-GB" smtClean="0"/>
          </a:p>
        </p:txBody>
      </p:sp>
      <p:pic>
        <p:nvPicPr>
          <p:cNvPr id="61443" name="Picture 10"/>
          <p:cNvPicPr>
            <a:picLocks noChangeAspect="1" noChangeArrowheads="1"/>
          </p:cNvPicPr>
          <p:nvPr/>
        </p:nvPicPr>
        <p:blipFill>
          <a:blip r:embed="rId2" cstate="print"/>
          <a:srcRect/>
          <a:stretch>
            <a:fillRect/>
          </a:stretch>
        </p:blipFill>
        <p:spPr bwMode="auto">
          <a:xfrm>
            <a:off x="0" y="5805488"/>
            <a:ext cx="9144000" cy="1244600"/>
          </a:xfrm>
          <a:prstGeom prst="rect">
            <a:avLst/>
          </a:prstGeom>
          <a:noFill/>
          <a:ln w="9525">
            <a:noFill/>
            <a:miter lim="800000"/>
            <a:headEnd/>
            <a:tailEnd/>
          </a:ln>
        </p:spPr>
      </p:pic>
    </p:spTree>
  </p:cSld>
  <p:clrMapOvr>
    <a:masterClrMapping/>
  </p:clrMapOvr>
  <p:transition spd="med">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kern="1200" dirty="0" smtClean="0">
                <a:solidFill>
                  <a:schemeClr val="tx1"/>
                </a:solidFill>
                <a:latin typeface="Arial" charset="0"/>
                <a:ea typeface="+mn-ea"/>
                <a:cs typeface="+mn-cs"/>
              </a:rPr>
              <a:t>Why is de-novo sequence assembly useful?</a:t>
            </a:r>
          </a:p>
        </p:txBody>
      </p:sp>
      <p:sp>
        <p:nvSpPr>
          <p:cNvPr id="7171" name="Content Placeholder 2"/>
          <p:cNvSpPr>
            <a:spLocks noGrp="1"/>
          </p:cNvSpPr>
          <p:nvPr>
            <p:ph idx="1"/>
          </p:nvPr>
        </p:nvSpPr>
        <p:spPr bwMode="auto">
          <a:xfrm>
            <a:off x="395536" y="3212976"/>
            <a:ext cx="8229600" cy="2520280"/>
          </a:xfrm>
          <a:noFill/>
          <a:ln>
            <a:miter lim="800000"/>
            <a:headEnd/>
            <a:tailEnd/>
          </a:ln>
        </p:spPr>
        <p:txBody>
          <a:bodyPr vert="horz" wrap="square" lIns="91440" tIns="45720" rIns="91440" bIns="45720" numCol="1" anchor="t" anchorCtr="0" compatLnSpc="1">
            <a:prstTxWarp prst="textNoShape">
              <a:avLst/>
            </a:prstTxWarp>
          </a:bodyPr>
          <a:lstStyle/>
          <a:p>
            <a:pPr lvl="1"/>
            <a:r>
              <a:rPr lang="en-GB" dirty="0" smtClean="0">
                <a:latin typeface="Arial" pitchFamily="34" charset="0"/>
                <a:cs typeface="Arial" pitchFamily="34" charset="0"/>
              </a:rPr>
              <a:t>What’s new in a genome?</a:t>
            </a:r>
          </a:p>
          <a:p>
            <a:pPr lvl="2"/>
            <a:r>
              <a:rPr lang="en-GB" dirty="0" smtClean="0">
                <a:latin typeface="Arial" pitchFamily="34" charset="0"/>
                <a:cs typeface="Arial" pitchFamily="34" charset="0"/>
              </a:rPr>
              <a:t>Remapping will not tell you what is new in a genome (e.g. plasmids, novel genes, novel chromosomes)</a:t>
            </a:r>
          </a:p>
          <a:p>
            <a:pPr lvl="1"/>
            <a:r>
              <a:rPr lang="en-GB" dirty="0" smtClean="0">
                <a:latin typeface="Arial" pitchFamily="34" charset="0"/>
                <a:cs typeface="Arial" pitchFamily="34" charset="0"/>
              </a:rPr>
              <a:t>What’s really missing from a genome?</a:t>
            </a:r>
          </a:p>
          <a:p>
            <a:pPr lvl="2"/>
            <a:r>
              <a:rPr lang="en-GB" dirty="0" smtClean="0">
                <a:latin typeface="Arial" pitchFamily="34" charset="0"/>
                <a:cs typeface="Arial" pitchFamily="34" charset="0"/>
              </a:rPr>
              <a:t>Remapping may fail to detect homologous regions</a:t>
            </a:r>
            <a:endParaRPr lang="en-GB" dirty="0" smtClean="0"/>
          </a:p>
          <a:p>
            <a:pPr>
              <a:buFontTx/>
              <a:buNone/>
            </a:pPr>
            <a:endParaRPr lang="en-GB" dirty="0" smtClean="0"/>
          </a:p>
        </p:txBody>
      </p:sp>
      <p:pic>
        <p:nvPicPr>
          <p:cNvPr id="7172" name="Picture 10"/>
          <p:cNvPicPr>
            <a:picLocks noChangeAspect="1" noChangeArrowheads="1"/>
          </p:cNvPicPr>
          <p:nvPr/>
        </p:nvPicPr>
        <p:blipFill>
          <a:blip r:embed="rId3" cstate="print"/>
          <a:srcRect/>
          <a:stretch>
            <a:fillRect/>
          </a:stretch>
        </p:blipFill>
        <p:spPr bwMode="auto">
          <a:xfrm>
            <a:off x="0" y="5805264"/>
            <a:ext cx="9144000" cy="1244600"/>
          </a:xfrm>
          <a:prstGeom prst="rect">
            <a:avLst/>
          </a:prstGeom>
          <a:noFill/>
          <a:ln w="9525">
            <a:noFill/>
            <a:miter lim="800000"/>
            <a:headEnd/>
            <a:tailEnd/>
          </a:ln>
        </p:spPr>
      </p:pic>
      <p:sp>
        <p:nvSpPr>
          <p:cNvPr id="5" name="TextBox 4"/>
          <p:cNvSpPr txBox="1"/>
          <p:nvPr/>
        </p:nvSpPr>
        <p:spPr>
          <a:xfrm>
            <a:off x="683568" y="1844824"/>
            <a:ext cx="8208912" cy="1569660"/>
          </a:xfrm>
          <a:prstGeom prst="rect">
            <a:avLst/>
          </a:prstGeom>
          <a:noFill/>
        </p:spPr>
        <p:txBody>
          <a:bodyPr wrap="square" rtlCol="0">
            <a:spAutoFit/>
          </a:bodyPr>
          <a:lstStyle/>
          <a:p>
            <a:r>
              <a:rPr lang="en-GB" dirty="0" smtClean="0">
                <a:latin typeface="Arial" pitchFamily="34" charset="0"/>
                <a:cs typeface="Arial" pitchFamily="34" charset="0"/>
              </a:rPr>
              <a:t>-   No reference genome available </a:t>
            </a:r>
          </a:p>
          <a:p>
            <a:pPr>
              <a:buFontTx/>
              <a:buChar char="-"/>
            </a:pPr>
            <a:r>
              <a:rPr lang="en-GB" dirty="0" smtClean="0">
                <a:latin typeface="Arial" pitchFamily="34" charset="0"/>
                <a:cs typeface="Arial" pitchFamily="34" charset="0"/>
              </a:rPr>
              <a:t>   What is the most suitable reference genome?</a:t>
            </a:r>
          </a:p>
          <a:p>
            <a:r>
              <a:rPr lang="en-GB" dirty="0" smtClean="0">
                <a:latin typeface="Arial" pitchFamily="34" charset="0"/>
                <a:cs typeface="Arial" pitchFamily="34" charset="0"/>
              </a:rPr>
              <a:t>    (e.g.    species definition problem in bacteria)</a:t>
            </a:r>
          </a:p>
          <a:p>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171">
                                            <p:bg/>
                                          </p:spTgt>
                                        </p:tgtEl>
                                        <p:attrNameLst>
                                          <p:attrName>style.visibility</p:attrName>
                                        </p:attrNameLst>
                                      </p:cBhvr>
                                      <p:to>
                                        <p:strVal val="visible"/>
                                      </p:to>
                                    </p:set>
                                    <p:animEffect transition="in" filter="fade">
                                      <p:cBhvr>
                                        <p:cTn id="12" dur="2000"/>
                                        <p:tgtEl>
                                          <p:spTgt spid="7171">
                                            <p:bg/>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171">
                                            <p:txEl>
                                              <p:pRg st="0" end="0"/>
                                            </p:txEl>
                                          </p:spTgt>
                                        </p:tgtEl>
                                        <p:attrNameLst>
                                          <p:attrName>style.visibility</p:attrName>
                                        </p:attrNameLst>
                                      </p:cBhvr>
                                      <p:to>
                                        <p:strVal val="visible"/>
                                      </p:to>
                                    </p:set>
                                    <p:animEffect transition="in" filter="fade">
                                      <p:cBhvr>
                                        <p:cTn id="15" dur="2000"/>
                                        <p:tgtEl>
                                          <p:spTgt spid="7171">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171">
                                            <p:txEl>
                                              <p:pRg st="1" end="1"/>
                                            </p:txEl>
                                          </p:spTgt>
                                        </p:tgtEl>
                                        <p:attrNameLst>
                                          <p:attrName>style.visibility</p:attrName>
                                        </p:attrNameLst>
                                      </p:cBhvr>
                                      <p:to>
                                        <p:strVal val="visible"/>
                                      </p:to>
                                    </p:set>
                                    <p:animEffect transition="in" filter="fade">
                                      <p:cBhvr>
                                        <p:cTn id="18" dur="2000"/>
                                        <p:tgtEl>
                                          <p:spTgt spid="7171">
                                            <p:txEl>
                                              <p:pRg st="1" end="1"/>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7171">
                                            <p:txEl>
                                              <p:pRg st="2" end="2"/>
                                            </p:txEl>
                                          </p:spTgt>
                                        </p:tgtEl>
                                        <p:attrNameLst>
                                          <p:attrName>style.visibility</p:attrName>
                                        </p:attrNameLst>
                                      </p:cBhvr>
                                      <p:to>
                                        <p:strVal val="visible"/>
                                      </p:to>
                                    </p:set>
                                    <p:animEffect transition="in" filter="fade">
                                      <p:cBhvr>
                                        <p:cTn id="21" dur="2000"/>
                                        <p:tgtEl>
                                          <p:spTgt spid="7171">
                                            <p:txEl>
                                              <p:pRg st="2" end="2"/>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7171">
                                            <p:txEl>
                                              <p:pRg st="3" end="3"/>
                                            </p:txEl>
                                          </p:spTgt>
                                        </p:tgtEl>
                                        <p:attrNameLst>
                                          <p:attrName>style.visibility</p:attrName>
                                        </p:attrNameLst>
                                      </p:cBhvr>
                                      <p:to>
                                        <p:strVal val="visible"/>
                                      </p:to>
                                    </p:set>
                                    <p:animEffect transition="in" filter="fade">
                                      <p:cBhvr>
                                        <p:cTn id="24" dur="2000"/>
                                        <p:tgtEl>
                                          <p:spTgt spid="717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animBg="1"/>
      <p:bldP spid="5"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latin typeface="Arial" pitchFamily="34" charset="0"/>
                <a:cs typeface="Arial" pitchFamily="34" charset="0"/>
              </a:rPr>
              <a:t>Acknowledgements</a:t>
            </a:r>
          </a:p>
        </p:txBody>
      </p:sp>
      <p:sp>
        <p:nvSpPr>
          <p:cNvPr id="3" name="Content Placeholder 2"/>
          <p:cNvSpPr>
            <a:spLocks noGrp="1"/>
          </p:cNvSpPr>
          <p:nvPr>
            <p:ph idx="1"/>
          </p:nvPr>
        </p:nvSpPr>
        <p:spPr/>
        <p:txBody>
          <a:bodyPr/>
          <a:lstStyle/>
          <a:p>
            <a:pPr>
              <a:buNone/>
            </a:pPr>
            <a:r>
              <a:rPr lang="en-GB" sz="2800" dirty="0" smtClean="0">
                <a:solidFill>
                  <a:schemeClr val="tx2"/>
                </a:solidFill>
                <a:latin typeface="Arial" pitchFamily="34" charset="0"/>
                <a:ea typeface="+mj-ea"/>
                <a:cs typeface="Arial" pitchFamily="34" charset="0"/>
              </a:rPr>
              <a:t>University </a:t>
            </a:r>
            <a:r>
              <a:rPr lang="en-GB" sz="2800" dirty="0" smtClean="0">
                <a:solidFill>
                  <a:schemeClr val="tx2"/>
                </a:solidFill>
                <a:latin typeface="Arial" pitchFamily="34" charset="0"/>
                <a:ea typeface="+mj-ea"/>
                <a:cs typeface="Arial" pitchFamily="34" charset="0"/>
              </a:rPr>
              <a:t>of Exeter</a:t>
            </a:r>
          </a:p>
          <a:p>
            <a:pPr>
              <a:buNone/>
            </a:pPr>
            <a:endParaRPr lang="en-GB" sz="2800" dirty="0" smtClean="0">
              <a:solidFill>
                <a:schemeClr val="tx2"/>
              </a:solidFill>
              <a:latin typeface="Arial" pitchFamily="34" charset="0"/>
              <a:ea typeface="+mj-ea"/>
              <a:cs typeface="Arial" pitchFamily="34" charset="0"/>
            </a:endParaRPr>
          </a:p>
          <a:p>
            <a:r>
              <a:rPr lang="en-GB" sz="2800" dirty="0" smtClean="0">
                <a:solidFill>
                  <a:schemeClr val="tx2"/>
                </a:solidFill>
                <a:latin typeface="Arial" pitchFamily="34" charset="0"/>
                <a:ea typeface="+mj-ea"/>
                <a:cs typeface="Arial" pitchFamily="34" charset="0"/>
              </a:rPr>
              <a:t>Murray </a:t>
            </a:r>
            <a:r>
              <a:rPr lang="en-GB" sz="2800" dirty="0" smtClean="0">
                <a:solidFill>
                  <a:schemeClr val="tx2"/>
                </a:solidFill>
                <a:latin typeface="Arial" pitchFamily="34" charset="0"/>
                <a:ea typeface="+mj-ea"/>
                <a:cs typeface="Arial" pitchFamily="34" charset="0"/>
              </a:rPr>
              <a:t>Grant</a:t>
            </a:r>
          </a:p>
          <a:p>
            <a:r>
              <a:rPr lang="en-GB" sz="2800" dirty="0" smtClean="0">
                <a:solidFill>
                  <a:schemeClr val="tx2"/>
                </a:solidFill>
                <a:latin typeface="Arial" pitchFamily="34" charset="0"/>
                <a:ea typeface="+mj-ea"/>
                <a:cs typeface="Arial" pitchFamily="34" charset="0"/>
              </a:rPr>
              <a:t>Karen Moore</a:t>
            </a:r>
          </a:p>
          <a:p>
            <a:r>
              <a:rPr lang="en-GB" sz="2800" dirty="0" smtClean="0">
                <a:solidFill>
                  <a:schemeClr val="tx2"/>
                </a:solidFill>
                <a:latin typeface="Arial" pitchFamily="34" charset="0"/>
                <a:ea typeface="+mj-ea"/>
                <a:cs typeface="Arial" pitchFamily="34" charset="0"/>
              </a:rPr>
              <a:t>Alex Moorhouse</a:t>
            </a:r>
          </a:p>
          <a:p>
            <a:pPr>
              <a:buNone/>
            </a:pPr>
            <a:endParaRPr lang="en-GB" sz="2800" dirty="0" smtClean="0">
              <a:solidFill>
                <a:schemeClr val="tx2"/>
              </a:solidFill>
              <a:latin typeface="Arial" pitchFamily="34" charset="0"/>
              <a:ea typeface="+mj-ea"/>
              <a:cs typeface="Arial" pitchFamily="34" charset="0"/>
            </a:endParaRPr>
          </a:p>
          <a:p>
            <a:pPr>
              <a:buNone/>
            </a:pPr>
            <a:r>
              <a:rPr lang="en-GB" sz="2800" dirty="0" smtClean="0">
                <a:solidFill>
                  <a:schemeClr val="tx2"/>
                </a:solidFill>
                <a:latin typeface="Arial" pitchFamily="34" charset="0"/>
                <a:ea typeface="+mj-ea"/>
                <a:cs typeface="Arial" pitchFamily="34" charset="0"/>
              </a:rPr>
              <a:t>Peter Cock – James Hutton </a:t>
            </a:r>
            <a:r>
              <a:rPr lang="en-GB" sz="2800" dirty="0" smtClean="0">
                <a:solidFill>
                  <a:schemeClr val="tx2"/>
                </a:solidFill>
                <a:latin typeface="Arial" pitchFamily="34" charset="0"/>
                <a:ea typeface="+mj-ea"/>
                <a:cs typeface="Arial" pitchFamily="34" charset="0"/>
              </a:rPr>
              <a:t>Institute</a:t>
            </a:r>
          </a:p>
          <a:p>
            <a:pPr>
              <a:buNone/>
            </a:pPr>
            <a:r>
              <a:rPr lang="en-GB" sz="2800" dirty="0" smtClean="0">
                <a:solidFill>
                  <a:schemeClr val="tx2"/>
                </a:solidFill>
                <a:latin typeface="Arial" pitchFamily="34" charset="0"/>
                <a:ea typeface="+mj-ea"/>
                <a:cs typeface="Arial" pitchFamily="34" charset="0"/>
              </a:rPr>
              <a:t>Galaxy team and tool shed contributors</a:t>
            </a:r>
          </a:p>
        </p:txBody>
      </p:sp>
      <p:pic>
        <p:nvPicPr>
          <p:cNvPr id="4" name="Picture 10"/>
          <p:cNvPicPr>
            <a:picLocks noChangeAspect="1" noChangeArrowheads="1"/>
          </p:cNvPicPr>
          <p:nvPr/>
        </p:nvPicPr>
        <p:blipFill>
          <a:blip r:embed="rId2" cstate="print"/>
          <a:srcRect/>
          <a:stretch>
            <a:fillRect/>
          </a:stretch>
        </p:blipFill>
        <p:spPr bwMode="auto">
          <a:xfrm>
            <a:off x="0" y="5805488"/>
            <a:ext cx="9144000" cy="1244600"/>
          </a:xfrm>
          <a:prstGeom prst="rect">
            <a:avLst/>
          </a:prstGeom>
          <a:noFill/>
          <a:ln w="9525">
            <a:noFill/>
            <a:miter lim="800000"/>
            <a:headEnd/>
            <a:tailEnd/>
          </a:ln>
        </p:spPr>
      </p:pic>
    </p:spTree>
  </p:cSld>
  <p:clrMapOvr>
    <a:masterClrMapping/>
  </p:clrMapOvr>
  <p:transition spd="med">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971550" y="2636838"/>
            <a:ext cx="7416800" cy="1143000"/>
          </a:xfrm>
          <a:prstGeom prst="rect">
            <a:avLst/>
          </a:prstGeom>
          <a:noFill/>
          <a:ln w="9525">
            <a:noFill/>
            <a:miter lim="800000"/>
            <a:headEnd/>
            <a:tailEnd/>
          </a:ln>
        </p:spPr>
        <p:txBody>
          <a:bodyPr/>
          <a:lstStyle/>
          <a:p>
            <a:r>
              <a:rPr lang="en-US" sz="4400" b="1" dirty="0">
                <a:latin typeface="Arial" charset="0"/>
              </a:rPr>
              <a:t>What is de-novo assembly?</a:t>
            </a:r>
          </a:p>
        </p:txBody>
      </p:sp>
      <p:pic>
        <p:nvPicPr>
          <p:cNvPr id="8195" name="Picture 10"/>
          <p:cNvPicPr>
            <a:picLocks noChangeAspect="1" noChangeArrowheads="1"/>
          </p:cNvPicPr>
          <p:nvPr/>
        </p:nvPicPr>
        <p:blipFill>
          <a:blip r:embed="rId2" cstate="print"/>
          <a:srcRect/>
          <a:stretch>
            <a:fillRect/>
          </a:stretch>
        </p:blipFill>
        <p:spPr bwMode="auto">
          <a:xfrm>
            <a:off x="0" y="5805264"/>
            <a:ext cx="9144000" cy="1244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GB" dirty="0" smtClean="0">
                <a:latin typeface="Arial" pitchFamily="34" charset="0"/>
                <a:cs typeface="Arial" pitchFamily="34" charset="0"/>
              </a:rPr>
              <a:t>De-novo sequence assembly</a:t>
            </a:r>
            <a:endParaRPr lang="en-US" dirty="0" smtClean="0">
              <a:latin typeface="Arial" pitchFamily="34" charset="0"/>
              <a:cs typeface="Arial" pitchFamily="34" charset="0"/>
            </a:endParaRPr>
          </a:p>
        </p:txBody>
      </p:sp>
      <p:grpSp>
        <p:nvGrpSpPr>
          <p:cNvPr id="2" name="Group 65"/>
          <p:cNvGrpSpPr>
            <a:grpSpLocks/>
          </p:cNvGrpSpPr>
          <p:nvPr/>
        </p:nvGrpSpPr>
        <p:grpSpPr bwMode="auto">
          <a:xfrm>
            <a:off x="1967260" y="2445593"/>
            <a:ext cx="6243638" cy="2065338"/>
            <a:chOff x="988" y="2162"/>
            <a:chExt cx="3933" cy="1301"/>
          </a:xfrm>
        </p:grpSpPr>
        <p:sp>
          <p:nvSpPr>
            <p:cNvPr id="14495" name="Rectangle 4"/>
            <p:cNvSpPr>
              <a:spLocks noChangeArrowheads="1"/>
            </p:cNvSpPr>
            <p:nvPr/>
          </p:nvSpPr>
          <p:spPr bwMode="auto">
            <a:xfrm>
              <a:off x="988" y="3436"/>
              <a:ext cx="2399" cy="27"/>
            </a:xfrm>
            <a:prstGeom prst="rect">
              <a:avLst/>
            </a:prstGeom>
            <a:solidFill>
              <a:srgbClr val="DBE3F0"/>
            </a:solidFill>
            <a:ln w="9525">
              <a:solidFill>
                <a:schemeClr val="tx1"/>
              </a:solidFill>
              <a:miter lim="800000"/>
              <a:headEnd/>
              <a:tailEnd/>
            </a:ln>
          </p:spPr>
          <p:txBody>
            <a:bodyPr wrap="none" anchor="ctr"/>
            <a:lstStyle/>
            <a:p>
              <a:endParaRPr lang="en-GB"/>
            </a:p>
          </p:txBody>
        </p:sp>
        <p:sp>
          <p:nvSpPr>
            <p:cNvPr id="14496" name="Rectangle 13"/>
            <p:cNvSpPr>
              <a:spLocks noChangeArrowheads="1"/>
            </p:cNvSpPr>
            <p:nvPr/>
          </p:nvSpPr>
          <p:spPr bwMode="auto">
            <a:xfrm>
              <a:off x="997" y="2162"/>
              <a:ext cx="2399" cy="27"/>
            </a:xfrm>
            <a:prstGeom prst="rect">
              <a:avLst/>
            </a:prstGeom>
            <a:solidFill>
              <a:srgbClr val="DBE3F0"/>
            </a:solidFill>
            <a:ln w="9525">
              <a:solidFill>
                <a:schemeClr val="tx1"/>
              </a:solidFill>
              <a:miter lim="800000"/>
              <a:headEnd/>
              <a:tailEnd/>
            </a:ln>
          </p:spPr>
          <p:txBody>
            <a:bodyPr wrap="none" anchor="ctr"/>
            <a:lstStyle/>
            <a:p>
              <a:endParaRPr lang="en-GB"/>
            </a:p>
          </p:txBody>
        </p:sp>
        <p:sp>
          <p:nvSpPr>
            <p:cNvPr id="14497" name="Rectangle 17"/>
            <p:cNvSpPr>
              <a:spLocks noChangeArrowheads="1"/>
            </p:cNvSpPr>
            <p:nvPr/>
          </p:nvSpPr>
          <p:spPr bwMode="auto">
            <a:xfrm>
              <a:off x="1630" y="3159"/>
              <a:ext cx="2399" cy="27"/>
            </a:xfrm>
            <a:prstGeom prst="rect">
              <a:avLst/>
            </a:prstGeom>
            <a:solidFill>
              <a:srgbClr val="DBE3F0"/>
            </a:solidFill>
            <a:ln w="9525">
              <a:solidFill>
                <a:schemeClr val="tx1"/>
              </a:solidFill>
              <a:miter lim="800000"/>
              <a:headEnd/>
              <a:tailEnd/>
            </a:ln>
          </p:spPr>
          <p:txBody>
            <a:bodyPr wrap="none" anchor="ctr"/>
            <a:lstStyle/>
            <a:p>
              <a:endParaRPr lang="en-GB"/>
            </a:p>
          </p:txBody>
        </p:sp>
        <p:sp>
          <p:nvSpPr>
            <p:cNvPr id="14498" name="Rectangle 21"/>
            <p:cNvSpPr>
              <a:spLocks noChangeArrowheads="1"/>
            </p:cNvSpPr>
            <p:nvPr/>
          </p:nvSpPr>
          <p:spPr bwMode="auto">
            <a:xfrm>
              <a:off x="1789" y="2557"/>
              <a:ext cx="569" cy="27"/>
            </a:xfrm>
            <a:prstGeom prst="rect">
              <a:avLst/>
            </a:prstGeom>
            <a:solidFill>
              <a:srgbClr val="DBE3F0"/>
            </a:solidFill>
            <a:ln w="9525">
              <a:solidFill>
                <a:schemeClr val="tx1"/>
              </a:solidFill>
              <a:miter lim="800000"/>
              <a:headEnd/>
              <a:tailEnd/>
            </a:ln>
          </p:spPr>
          <p:txBody>
            <a:bodyPr wrap="none" anchor="ctr"/>
            <a:lstStyle/>
            <a:p>
              <a:endParaRPr lang="en-GB"/>
            </a:p>
          </p:txBody>
        </p:sp>
        <p:sp>
          <p:nvSpPr>
            <p:cNvPr id="14499" name="Rectangle 25"/>
            <p:cNvSpPr>
              <a:spLocks noChangeArrowheads="1"/>
            </p:cNvSpPr>
            <p:nvPr/>
          </p:nvSpPr>
          <p:spPr bwMode="auto">
            <a:xfrm>
              <a:off x="1037" y="2752"/>
              <a:ext cx="2399" cy="27"/>
            </a:xfrm>
            <a:prstGeom prst="rect">
              <a:avLst/>
            </a:prstGeom>
            <a:solidFill>
              <a:srgbClr val="DBE3F0"/>
            </a:solidFill>
            <a:ln w="9525">
              <a:solidFill>
                <a:schemeClr val="tx1"/>
              </a:solidFill>
              <a:miter lim="800000"/>
              <a:headEnd/>
              <a:tailEnd/>
            </a:ln>
          </p:spPr>
          <p:txBody>
            <a:bodyPr wrap="none" anchor="ctr"/>
            <a:lstStyle/>
            <a:p>
              <a:endParaRPr lang="en-GB"/>
            </a:p>
          </p:txBody>
        </p:sp>
        <p:sp>
          <p:nvSpPr>
            <p:cNvPr id="14500" name="Rectangle 29"/>
            <p:cNvSpPr>
              <a:spLocks noChangeArrowheads="1"/>
            </p:cNvSpPr>
            <p:nvPr/>
          </p:nvSpPr>
          <p:spPr bwMode="auto">
            <a:xfrm>
              <a:off x="2522" y="2571"/>
              <a:ext cx="2399" cy="27"/>
            </a:xfrm>
            <a:prstGeom prst="rect">
              <a:avLst/>
            </a:prstGeom>
            <a:solidFill>
              <a:srgbClr val="DBE3F0"/>
            </a:solidFill>
            <a:ln w="9525">
              <a:solidFill>
                <a:schemeClr val="tx1"/>
              </a:solidFill>
              <a:miter lim="800000"/>
              <a:headEnd/>
              <a:tailEnd/>
            </a:ln>
          </p:spPr>
          <p:txBody>
            <a:bodyPr wrap="none" anchor="ctr"/>
            <a:lstStyle/>
            <a:p>
              <a:endParaRPr lang="en-GB"/>
            </a:p>
          </p:txBody>
        </p:sp>
        <p:sp>
          <p:nvSpPr>
            <p:cNvPr id="14501" name="Rectangle 33"/>
            <p:cNvSpPr>
              <a:spLocks noChangeArrowheads="1"/>
            </p:cNvSpPr>
            <p:nvPr/>
          </p:nvSpPr>
          <p:spPr bwMode="auto">
            <a:xfrm>
              <a:off x="1783" y="2376"/>
              <a:ext cx="2399" cy="27"/>
            </a:xfrm>
            <a:prstGeom prst="rect">
              <a:avLst/>
            </a:prstGeom>
            <a:solidFill>
              <a:srgbClr val="DBE3F0"/>
            </a:solidFill>
            <a:ln w="9525">
              <a:solidFill>
                <a:schemeClr val="tx1"/>
              </a:solidFill>
              <a:miter lim="800000"/>
              <a:headEnd/>
              <a:tailEnd/>
            </a:ln>
          </p:spPr>
          <p:txBody>
            <a:bodyPr wrap="none" anchor="ctr"/>
            <a:lstStyle/>
            <a:p>
              <a:endParaRPr lang="en-GB"/>
            </a:p>
          </p:txBody>
        </p:sp>
        <p:sp>
          <p:nvSpPr>
            <p:cNvPr id="14502" name="Rectangle 40"/>
            <p:cNvSpPr>
              <a:spLocks noChangeArrowheads="1"/>
            </p:cNvSpPr>
            <p:nvPr/>
          </p:nvSpPr>
          <p:spPr bwMode="auto">
            <a:xfrm>
              <a:off x="3572" y="2830"/>
              <a:ext cx="569" cy="27"/>
            </a:xfrm>
            <a:prstGeom prst="rect">
              <a:avLst/>
            </a:prstGeom>
            <a:solidFill>
              <a:srgbClr val="DBE3F0"/>
            </a:solidFill>
            <a:ln w="9525">
              <a:solidFill>
                <a:schemeClr val="tx1"/>
              </a:solidFill>
              <a:miter lim="800000"/>
              <a:headEnd/>
              <a:tailEnd/>
            </a:ln>
          </p:spPr>
          <p:txBody>
            <a:bodyPr wrap="none" anchor="ctr"/>
            <a:lstStyle/>
            <a:p>
              <a:endParaRPr lang="en-GB"/>
            </a:p>
          </p:txBody>
        </p:sp>
        <p:sp>
          <p:nvSpPr>
            <p:cNvPr id="14503" name="Rectangle 45"/>
            <p:cNvSpPr>
              <a:spLocks noChangeArrowheads="1"/>
            </p:cNvSpPr>
            <p:nvPr/>
          </p:nvSpPr>
          <p:spPr bwMode="auto">
            <a:xfrm>
              <a:off x="1628" y="2957"/>
              <a:ext cx="569" cy="27"/>
            </a:xfrm>
            <a:prstGeom prst="rect">
              <a:avLst/>
            </a:prstGeom>
            <a:solidFill>
              <a:srgbClr val="DBE3F0"/>
            </a:solidFill>
            <a:ln w="9525">
              <a:solidFill>
                <a:schemeClr val="tx1"/>
              </a:solidFill>
              <a:miter lim="800000"/>
              <a:headEnd/>
              <a:tailEnd/>
            </a:ln>
          </p:spPr>
          <p:txBody>
            <a:bodyPr wrap="none" anchor="ctr"/>
            <a:lstStyle/>
            <a:p>
              <a:endParaRPr lang="en-GB"/>
            </a:p>
          </p:txBody>
        </p:sp>
        <p:sp>
          <p:nvSpPr>
            <p:cNvPr id="14504" name="Rectangle 50"/>
            <p:cNvSpPr>
              <a:spLocks noChangeArrowheads="1"/>
            </p:cNvSpPr>
            <p:nvPr/>
          </p:nvSpPr>
          <p:spPr bwMode="auto">
            <a:xfrm>
              <a:off x="3057" y="3020"/>
              <a:ext cx="569" cy="27"/>
            </a:xfrm>
            <a:prstGeom prst="rect">
              <a:avLst/>
            </a:prstGeom>
            <a:solidFill>
              <a:srgbClr val="DBE3F0"/>
            </a:solidFill>
            <a:ln w="9525">
              <a:solidFill>
                <a:schemeClr val="tx1"/>
              </a:solidFill>
              <a:miter lim="800000"/>
              <a:headEnd/>
              <a:tailEnd/>
            </a:ln>
          </p:spPr>
          <p:txBody>
            <a:bodyPr wrap="none" anchor="ctr"/>
            <a:lstStyle/>
            <a:p>
              <a:endParaRPr lang="en-GB"/>
            </a:p>
          </p:txBody>
        </p:sp>
        <p:sp>
          <p:nvSpPr>
            <p:cNvPr id="14505" name="Rectangle 55"/>
            <p:cNvSpPr>
              <a:spLocks noChangeArrowheads="1"/>
            </p:cNvSpPr>
            <p:nvPr/>
          </p:nvSpPr>
          <p:spPr bwMode="auto">
            <a:xfrm>
              <a:off x="1107" y="2445"/>
              <a:ext cx="569" cy="27"/>
            </a:xfrm>
            <a:prstGeom prst="rect">
              <a:avLst/>
            </a:prstGeom>
            <a:solidFill>
              <a:srgbClr val="DBE3F0"/>
            </a:solidFill>
            <a:ln w="9525">
              <a:solidFill>
                <a:schemeClr val="tx1"/>
              </a:solidFill>
              <a:miter lim="800000"/>
              <a:headEnd/>
              <a:tailEnd/>
            </a:ln>
          </p:spPr>
          <p:txBody>
            <a:bodyPr wrap="none" anchor="ctr"/>
            <a:lstStyle/>
            <a:p>
              <a:endParaRPr lang="en-GB"/>
            </a:p>
          </p:txBody>
        </p:sp>
        <p:sp>
          <p:nvSpPr>
            <p:cNvPr id="14506" name="Rectangle 60"/>
            <p:cNvSpPr>
              <a:spLocks noChangeArrowheads="1"/>
            </p:cNvSpPr>
            <p:nvPr/>
          </p:nvSpPr>
          <p:spPr bwMode="auto">
            <a:xfrm>
              <a:off x="2469" y="3279"/>
              <a:ext cx="569" cy="27"/>
            </a:xfrm>
            <a:prstGeom prst="rect">
              <a:avLst/>
            </a:prstGeom>
            <a:solidFill>
              <a:srgbClr val="DBE3F0"/>
            </a:solidFill>
            <a:ln w="9525">
              <a:solidFill>
                <a:schemeClr val="tx1"/>
              </a:solidFill>
              <a:miter lim="800000"/>
              <a:headEnd/>
              <a:tailEnd/>
            </a:ln>
          </p:spPr>
          <p:txBody>
            <a:bodyPr wrap="none" anchor="ctr"/>
            <a:lstStyle/>
            <a:p>
              <a:endParaRPr lang="en-GB"/>
            </a:p>
          </p:txBody>
        </p:sp>
      </p:grpSp>
      <p:grpSp>
        <p:nvGrpSpPr>
          <p:cNvPr id="3" name="Group 64"/>
          <p:cNvGrpSpPr>
            <a:grpSpLocks/>
          </p:cNvGrpSpPr>
          <p:nvPr/>
        </p:nvGrpSpPr>
        <p:grpSpPr bwMode="auto">
          <a:xfrm>
            <a:off x="1957735" y="2377331"/>
            <a:ext cx="6243638" cy="2024062"/>
            <a:chOff x="988" y="2125"/>
            <a:chExt cx="3933" cy="1275"/>
          </a:xfrm>
        </p:grpSpPr>
        <p:sp>
          <p:nvSpPr>
            <p:cNvPr id="14471" name="Line 46"/>
            <p:cNvSpPr>
              <a:spLocks noChangeShapeType="1"/>
            </p:cNvSpPr>
            <p:nvPr/>
          </p:nvSpPr>
          <p:spPr bwMode="auto">
            <a:xfrm>
              <a:off x="1994" y="2921"/>
              <a:ext cx="203" cy="0"/>
            </a:xfrm>
            <a:prstGeom prst="line">
              <a:avLst/>
            </a:prstGeom>
            <a:noFill/>
            <a:ln w="9525">
              <a:solidFill>
                <a:schemeClr val="tx1"/>
              </a:solidFill>
              <a:round/>
              <a:headEnd type="triangle" w="med" len="med"/>
              <a:tailEnd/>
            </a:ln>
          </p:spPr>
          <p:txBody>
            <a:bodyPr/>
            <a:lstStyle/>
            <a:p>
              <a:endParaRPr lang="en-GB"/>
            </a:p>
          </p:txBody>
        </p:sp>
        <p:sp>
          <p:nvSpPr>
            <p:cNvPr id="14472" name="Line 5"/>
            <p:cNvSpPr>
              <a:spLocks noChangeShapeType="1"/>
            </p:cNvSpPr>
            <p:nvPr/>
          </p:nvSpPr>
          <p:spPr bwMode="auto">
            <a:xfrm>
              <a:off x="988" y="3399"/>
              <a:ext cx="203" cy="0"/>
            </a:xfrm>
            <a:prstGeom prst="line">
              <a:avLst/>
            </a:prstGeom>
            <a:noFill/>
            <a:ln w="9525">
              <a:solidFill>
                <a:schemeClr val="tx1"/>
              </a:solidFill>
              <a:round/>
              <a:headEnd/>
              <a:tailEnd type="triangle" w="med" len="med"/>
            </a:ln>
          </p:spPr>
          <p:txBody>
            <a:bodyPr/>
            <a:lstStyle/>
            <a:p>
              <a:endParaRPr lang="en-GB"/>
            </a:p>
          </p:txBody>
        </p:sp>
        <p:sp>
          <p:nvSpPr>
            <p:cNvPr id="14473" name="Line 6"/>
            <p:cNvSpPr>
              <a:spLocks noChangeShapeType="1"/>
            </p:cNvSpPr>
            <p:nvPr/>
          </p:nvSpPr>
          <p:spPr bwMode="auto">
            <a:xfrm>
              <a:off x="3184" y="3400"/>
              <a:ext cx="203" cy="0"/>
            </a:xfrm>
            <a:prstGeom prst="line">
              <a:avLst/>
            </a:prstGeom>
            <a:noFill/>
            <a:ln w="9525">
              <a:solidFill>
                <a:schemeClr val="tx1"/>
              </a:solidFill>
              <a:round/>
              <a:headEnd type="triangle" w="med" len="med"/>
              <a:tailEnd/>
            </a:ln>
          </p:spPr>
          <p:txBody>
            <a:bodyPr/>
            <a:lstStyle/>
            <a:p>
              <a:endParaRPr lang="en-GB"/>
            </a:p>
          </p:txBody>
        </p:sp>
        <p:sp>
          <p:nvSpPr>
            <p:cNvPr id="14474" name="Line 12"/>
            <p:cNvSpPr>
              <a:spLocks noChangeShapeType="1"/>
            </p:cNvSpPr>
            <p:nvPr/>
          </p:nvSpPr>
          <p:spPr bwMode="auto">
            <a:xfrm>
              <a:off x="997" y="2125"/>
              <a:ext cx="203" cy="0"/>
            </a:xfrm>
            <a:prstGeom prst="line">
              <a:avLst/>
            </a:prstGeom>
            <a:noFill/>
            <a:ln w="9525">
              <a:solidFill>
                <a:schemeClr val="tx1"/>
              </a:solidFill>
              <a:round/>
              <a:headEnd/>
              <a:tailEnd type="triangle" w="med" len="med"/>
            </a:ln>
          </p:spPr>
          <p:txBody>
            <a:bodyPr/>
            <a:lstStyle/>
            <a:p>
              <a:endParaRPr lang="en-GB"/>
            </a:p>
          </p:txBody>
        </p:sp>
        <p:sp>
          <p:nvSpPr>
            <p:cNvPr id="14475" name="Line 14"/>
            <p:cNvSpPr>
              <a:spLocks noChangeShapeType="1"/>
            </p:cNvSpPr>
            <p:nvPr/>
          </p:nvSpPr>
          <p:spPr bwMode="auto">
            <a:xfrm>
              <a:off x="3193" y="2126"/>
              <a:ext cx="203" cy="0"/>
            </a:xfrm>
            <a:prstGeom prst="line">
              <a:avLst/>
            </a:prstGeom>
            <a:noFill/>
            <a:ln w="9525">
              <a:solidFill>
                <a:schemeClr val="tx1"/>
              </a:solidFill>
              <a:round/>
              <a:headEnd type="triangle" w="med" len="med"/>
              <a:tailEnd/>
            </a:ln>
          </p:spPr>
          <p:txBody>
            <a:bodyPr/>
            <a:lstStyle/>
            <a:p>
              <a:endParaRPr lang="en-GB"/>
            </a:p>
          </p:txBody>
        </p:sp>
        <p:sp>
          <p:nvSpPr>
            <p:cNvPr id="14476" name="Line 16"/>
            <p:cNvSpPr>
              <a:spLocks noChangeShapeType="1"/>
            </p:cNvSpPr>
            <p:nvPr/>
          </p:nvSpPr>
          <p:spPr bwMode="auto">
            <a:xfrm>
              <a:off x="1630" y="3122"/>
              <a:ext cx="203" cy="0"/>
            </a:xfrm>
            <a:prstGeom prst="line">
              <a:avLst/>
            </a:prstGeom>
            <a:noFill/>
            <a:ln w="9525">
              <a:solidFill>
                <a:schemeClr val="tx1"/>
              </a:solidFill>
              <a:round/>
              <a:headEnd/>
              <a:tailEnd type="triangle" w="med" len="med"/>
            </a:ln>
          </p:spPr>
          <p:txBody>
            <a:bodyPr/>
            <a:lstStyle/>
            <a:p>
              <a:endParaRPr lang="en-GB"/>
            </a:p>
          </p:txBody>
        </p:sp>
        <p:sp>
          <p:nvSpPr>
            <p:cNvPr id="14477" name="Line 18"/>
            <p:cNvSpPr>
              <a:spLocks noChangeShapeType="1"/>
            </p:cNvSpPr>
            <p:nvPr/>
          </p:nvSpPr>
          <p:spPr bwMode="auto">
            <a:xfrm>
              <a:off x="3826" y="3123"/>
              <a:ext cx="203" cy="0"/>
            </a:xfrm>
            <a:prstGeom prst="line">
              <a:avLst/>
            </a:prstGeom>
            <a:noFill/>
            <a:ln w="9525">
              <a:solidFill>
                <a:schemeClr val="tx1"/>
              </a:solidFill>
              <a:round/>
              <a:headEnd type="triangle" w="med" len="med"/>
              <a:tailEnd/>
            </a:ln>
          </p:spPr>
          <p:txBody>
            <a:bodyPr/>
            <a:lstStyle/>
            <a:p>
              <a:endParaRPr lang="en-GB"/>
            </a:p>
          </p:txBody>
        </p:sp>
        <p:sp>
          <p:nvSpPr>
            <p:cNvPr id="14478" name="Line 20"/>
            <p:cNvSpPr>
              <a:spLocks noChangeShapeType="1"/>
            </p:cNvSpPr>
            <p:nvPr/>
          </p:nvSpPr>
          <p:spPr bwMode="auto">
            <a:xfrm>
              <a:off x="1789" y="2520"/>
              <a:ext cx="203" cy="0"/>
            </a:xfrm>
            <a:prstGeom prst="line">
              <a:avLst/>
            </a:prstGeom>
            <a:noFill/>
            <a:ln w="9525">
              <a:solidFill>
                <a:schemeClr val="tx1"/>
              </a:solidFill>
              <a:round/>
              <a:headEnd/>
              <a:tailEnd type="triangle" w="med" len="med"/>
            </a:ln>
          </p:spPr>
          <p:txBody>
            <a:bodyPr/>
            <a:lstStyle/>
            <a:p>
              <a:endParaRPr lang="en-GB"/>
            </a:p>
          </p:txBody>
        </p:sp>
        <p:sp>
          <p:nvSpPr>
            <p:cNvPr id="14479" name="Line 22"/>
            <p:cNvSpPr>
              <a:spLocks noChangeShapeType="1"/>
            </p:cNvSpPr>
            <p:nvPr/>
          </p:nvSpPr>
          <p:spPr bwMode="auto">
            <a:xfrm>
              <a:off x="2155" y="2521"/>
              <a:ext cx="203" cy="0"/>
            </a:xfrm>
            <a:prstGeom prst="line">
              <a:avLst/>
            </a:prstGeom>
            <a:noFill/>
            <a:ln w="9525">
              <a:solidFill>
                <a:schemeClr val="tx1"/>
              </a:solidFill>
              <a:round/>
              <a:headEnd type="triangle" w="med" len="med"/>
              <a:tailEnd/>
            </a:ln>
          </p:spPr>
          <p:txBody>
            <a:bodyPr/>
            <a:lstStyle/>
            <a:p>
              <a:endParaRPr lang="en-GB"/>
            </a:p>
          </p:txBody>
        </p:sp>
        <p:sp>
          <p:nvSpPr>
            <p:cNvPr id="14480" name="Line 24"/>
            <p:cNvSpPr>
              <a:spLocks noChangeShapeType="1"/>
            </p:cNvSpPr>
            <p:nvPr/>
          </p:nvSpPr>
          <p:spPr bwMode="auto">
            <a:xfrm>
              <a:off x="1037" y="2715"/>
              <a:ext cx="203" cy="0"/>
            </a:xfrm>
            <a:prstGeom prst="line">
              <a:avLst/>
            </a:prstGeom>
            <a:noFill/>
            <a:ln w="9525">
              <a:solidFill>
                <a:schemeClr val="tx1"/>
              </a:solidFill>
              <a:round/>
              <a:headEnd/>
              <a:tailEnd type="triangle" w="med" len="med"/>
            </a:ln>
          </p:spPr>
          <p:txBody>
            <a:bodyPr/>
            <a:lstStyle/>
            <a:p>
              <a:endParaRPr lang="en-GB"/>
            </a:p>
          </p:txBody>
        </p:sp>
        <p:sp>
          <p:nvSpPr>
            <p:cNvPr id="14481" name="Line 26"/>
            <p:cNvSpPr>
              <a:spLocks noChangeShapeType="1"/>
            </p:cNvSpPr>
            <p:nvPr/>
          </p:nvSpPr>
          <p:spPr bwMode="auto">
            <a:xfrm>
              <a:off x="3233" y="2716"/>
              <a:ext cx="203" cy="0"/>
            </a:xfrm>
            <a:prstGeom prst="line">
              <a:avLst/>
            </a:prstGeom>
            <a:noFill/>
            <a:ln w="9525">
              <a:solidFill>
                <a:schemeClr val="tx1"/>
              </a:solidFill>
              <a:round/>
              <a:headEnd type="triangle" w="med" len="med"/>
              <a:tailEnd/>
            </a:ln>
          </p:spPr>
          <p:txBody>
            <a:bodyPr/>
            <a:lstStyle/>
            <a:p>
              <a:endParaRPr lang="en-GB"/>
            </a:p>
          </p:txBody>
        </p:sp>
        <p:sp>
          <p:nvSpPr>
            <p:cNvPr id="14482" name="Line 28"/>
            <p:cNvSpPr>
              <a:spLocks noChangeShapeType="1"/>
            </p:cNvSpPr>
            <p:nvPr/>
          </p:nvSpPr>
          <p:spPr bwMode="auto">
            <a:xfrm>
              <a:off x="2522" y="2534"/>
              <a:ext cx="203" cy="0"/>
            </a:xfrm>
            <a:prstGeom prst="line">
              <a:avLst/>
            </a:prstGeom>
            <a:noFill/>
            <a:ln w="9525">
              <a:solidFill>
                <a:schemeClr val="tx1"/>
              </a:solidFill>
              <a:round/>
              <a:headEnd/>
              <a:tailEnd type="triangle" w="med" len="med"/>
            </a:ln>
          </p:spPr>
          <p:txBody>
            <a:bodyPr/>
            <a:lstStyle/>
            <a:p>
              <a:endParaRPr lang="en-GB"/>
            </a:p>
          </p:txBody>
        </p:sp>
        <p:sp>
          <p:nvSpPr>
            <p:cNvPr id="14483" name="Line 30"/>
            <p:cNvSpPr>
              <a:spLocks noChangeShapeType="1"/>
            </p:cNvSpPr>
            <p:nvPr/>
          </p:nvSpPr>
          <p:spPr bwMode="auto">
            <a:xfrm>
              <a:off x="4718" y="2535"/>
              <a:ext cx="203" cy="0"/>
            </a:xfrm>
            <a:prstGeom prst="line">
              <a:avLst/>
            </a:prstGeom>
            <a:noFill/>
            <a:ln w="9525">
              <a:solidFill>
                <a:schemeClr val="tx1"/>
              </a:solidFill>
              <a:round/>
              <a:headEnd type="triangle" w="med" len="med"/>
              <a:tailEnd/>
            </a:ln>
          </p:spPr>
          <p:txBody>
            <a:bodyPr/>
            <a:lstStyle/>
            <a:p>
              <a:endParaRPr lang="en-GB"/>
            </a:p>
          </p:txBody>
        </p:sp>
        <p:sp>
          <p:nvSpPr>
            <p:cNvPr id="14484" name="Line 32"/>
            <p:cNvSpPr>
              <a:spLocks noChangeShapeType="1"/>
            </p:cNvSpPr>
            <p:nvPr/>
          </p:nvSpPr>
          <p:spPr bwMode="auto">
            <a:xfrm>
              <a:off x="1783" y="2339"/>
              <a:ext cx="203" cy="0"/>
            </a:xfrm>
            <a:prstGeom prst="line">
              <a:avLst/>
            </a:prstGeom>
            <a:noFill/>
            <a:ln w="9525">
              <a:solidFill>
                <a:schemeClr val="tx1"/>
              </a:solidFill>
              <a:round/>
              <a:headEnd/>
              <a:tailEnd type="triangle" w="med" len="med"/>
            </a:ln>
          </p:spPr>
          <p:txBody>
            <a:bodyPr/>
            <a:lstStyle/>
            <a:p>
              <a:endParaRPr lang="en-GB"/>
            </a:p>
          </p:txBody>
        </p:sp>
        <p:sp>
          <p:nvSpPr>
            <p:cNvPr id="14485" name="Line 34"/>
            <p:cNvSpPr>
              <a:spLocks noChangeShapeType="1"/>
            </p:cNvSpPr>
            <p:nvPr/>
          </p:nvSpPr>
          <p:spPr bwMode="auto">
            <a:xfrm>
              <a:off x="3979" y="2340"/>
              <a:ext cx="203" cy="0"/>
            </a:xfrm>
            <a:prstGeom prst="line">
              <a:avLst/>
            </a:prstGeom>
            <a:noFill/>
            <a:ln w="9525">
              <a:solidFill>
                <a:schemeClr val="tx1"/>
              </a:solidFill>
              <a:round/>
              <a:headEnd type="triangle" w="med" len="med"/>
              <a:tailEnd/>
            </a:ln>
          </p:spPr>
          <p:txBody>
            <a:bodyPr/>
            <a:lstStyle/>
            <a:p>
              <a:endParaRPr lang="en-GB"/>
            </a:p>
          </p:txBody>
        </p:sp>
        <p:sp>
          <p:nvSpPr>
            <p:cNvPr id="14486" name="Line 38"/>
            <p:cNvSpPr>
              <a:spLocks noChangeShapeType="1"/>
            </p:cNvSpPr>
            <p:nvPr/>
          </p:nvSpPr>
          <p:spPr bwMode="auto">
            <a:xfrm>
              <a:off x="3572" y="2793"/>
              <a:ext cx="203" cy="0"/>
            </a:xfrm>
            <a:prstGeom prst="line">
              <a:avLst/>
            </a:prstGeom>
            <a:noFill/>
            <a:ln w="9525">
              <a:solidFill>
                <a:schemeClr val="tx1"/>
              </a:solidFill>
              <a:round/>
              <a:headEnd/>
              <a:tailEnd type="triangle" w="med" len="med"/>
            </a:ln>
          </p:spPr>
          <p:txBody>
            <a:bodyPr/>
            <a:lstStyle/>
            <a:p>
              <a:endParaRPr lang="en-GB"/>
            </a:p>
          </p:txBody>
        </p:sp>
        <p:sp>
          <p:nvSpPr>
            <p:cNvPr id="14487" name="Line 41"/>
            <p:cNvSpPr>
              <a:spLocks noChangeShapeType="1"/>
            </p:cNvSpPr>
            <p:nvPr/>
          </p:nvSpPr>
          <p:spPr bwMode="auto">
            <a:xfrm>
              <a:off x="3938" y="2794"/>
              <a:ext cx="203" cy="0"/>
            </a:xfrm>
            <a:prstGeom prst="line">
              <a:avLst/>
            </a:prstGeom>
            <a:noFill/>
            <a:ln w="9525">
              <a:solidFill>
                <a:schemeClr val="tx1"/>
              </a:solidFill>
              <a:round/>
              <a:headEnd type="triangle" w="med" len="med"/>
              <a:tailEnd/>
            </a:ln>
          </p:spPr>
          <p:txBody>
            <a:bodyPr/>
            <a:lstStyle/>
            <a:p>
              <a:endParaRPr lang="en-GB"/>
            </a:p>
          </p:txBody>
        </p:sp>
        <p:sp>
          <p:nvSpPr>
            <p:cNvPr id="14488" name="Line 43"/>
            <p:cNvSpPr>
              <a:spLocks noChangeShapeType="1"/>
            </p:cNvSpPr>
            <p:nvPr/>
          </p:nvSpPr>
          <p:spPr bwMode="auto">
            <a:xfrm>
              <a:off x="1628" y="2920"/>
              <a:ext cx="203" cy="0"/>
            </a:xfrm>
            <a:prstGeom prst="line">
              <a:avLst/>
            </a:prstGeom>
            <a:noFill/>
            <a:ln w="9525">
              <a:solidFill>
                <a:schemeClr val="tx1"/>
              </a:solidFill>
              <a:round/>
              <a:headEnd/>
              <a:tailEnd type="triangle" w="med" len="med"/>
            </a:ln>
          </p:spPr>
          <p:txBody>
            <a:bodyPr/>
            <a:lstStyle/>
            <a:p>
              <a:endParaRPr lang="en-GB"/>
            </a:p>
          </p:txBody>
        </p:sp>
        <p:sp>
          <p:nvSpPr>
            <p:cNvPr id="14489" name="Line 48"/>
            <p:cNvSpPr>
              <a:spLocks noChangeShapeType="1"/>
            </p:cNvSpPr>
            <p:nvPr/>
          </p:nvSpPr>
          <p:spPr bwMode="auto">
            <a:xfrm>
              <a:off x="3057" y="2983"/>
              <a:ext cx="203" cy="0"/>
            </a:xfrm>
            <a:prstGeom prst="line">
              <a:avLst/>
            </a:prstGeom>
            <a:noFill/>
            <a:ln w="9525">
              <a:solidFill>
                <a:schemeClr val="tx1"/>
              </a:solidFill>
              <a:round/>
              <a:headEnd/>
              <a:tailEnd type="triangle" w="med" len="med"/>
            </a:ln>
          </p:spPr>
          <p:txBody>
            <a:bodyPr/>
            <a:lstStyle/>
            <a:p>
              <a:endParaRPr lang="en-GB"/>
            </a:p>
          </p:txBody>
        </p:sp>
        <p:sp>
          <p:nvSpPr>
            <p:cNvPr id="14490" name="Line 51"/>
            <p:cNvSpPr>
              <a:spLocks noChangeShapeType="1"/>
            </p:cNvSpPr>
            <p:nvPr/>
          </p:nvSpPr>
          <p:spPr bwMode="auto">
            <a:xfrm>
              <a:off x="3423" y="2984"/>
              <a:ext cx="203" cy="0"/>
            </a:xfrm>
            <a:prstGeom prst="line">
              <a:avLst/>
            </a:prstGeom>
            <a:noFill/>
            <a:ln w="9525">
              <a:solidFill>
                <a:schemeClr val="tx1"/>
              </a:solidFill>
              <a:round/>
              <a:headEnd type="triangle" w="med" len="med"/>
              <a:tailEnd/>
            </a:ln>
          </p:spPr>
          <p:txBody>
            <a:bodyPr/>
            <a:lstStyle/>
            <a:p>
              <a:endParaRPr lang="en-GB"/>
            </a:p>
          </p:txBody>
        </p:sp>
        <p:sp>
          <p:nvSpPr>
            <p:cNvPr id="14491" name="Line 53"/>
            <p:cNvSpPr>
              <a:spLocks noChangeShapeType="1"/>
            </p:cNvSpPr>
            <p:nvPr/>
          </p:nvSpPr>
          <p:spPr bwMode="auto">
            <a:xfrm>
              <a:off x="1107" y="2408"/>
              <a:ext cx="203" cy="0"/>
            </a:xfrm>
            <a:prstGeom prst="line">
              <a:avLst/>
            </a:prstGeom>
            <a:noFill/>
            <a:ln w="9525">
              <a:solidFill>
                <a:schemeClr val="tx1"/>
              </a:solidFill>
              <a:round/>
              <a:headEnd/>
              <a:tailEnd type="triangle" w="med" len="med"/>
            </a:ln>
          </p:spPr>
          <p:txBody>
            <a:bodyPr/>
            <a:lstStyle/>
            <a:p>
              <a:endParaRPr lang="en-GB"/>
            </a:p>
          </p:txBody>
        </p:sp>
        <p:sp>
          <p:nvSpPr>
            <p:cNvPr id="14492" name="Line 56"/>
            <p:cNvSpPr>
              <a:spLocks noChangeShapeType="1"/>
            </p:cNvSpPr>
            <p:nvPr/>
          </p:nvSpPr>
          <p:spPr bwMode="auto">
            <a:xfrm>
              <a:off x="1473" y="2409"/>
              <a:ext cx="203" cy="0"/>
            </a:xfrm>
            <a:prstGeom prst="line">
              <a:avLst/>
            </a:prstGeom>
            <a:noFill/>
            <a:ln w="9525">
              <a:solidFill>
                <a:schemeClr val="tx1"/>
              </a:solidFill>
              <a:round/>
              <a:headEnd type="triangle" w="med" len="med"/>
              <a:tailEnd/>
            </a:ln>
          </p:spPr>
          <p:txBody>
            <a:bodyPr/>
            <a:lstStyle/>
            <a:p>
              <a:endParaRPr lang="en-GB"/>
            </a:p>
          </p:txBody>
        </p:sp>
        <p:sp>
          <p:nvSpPr>
            <p:cNvPr id="14493" name="Line 58"/>
            <p:cNvSpPr>
              <a:spLocks noChangeShapeType="1"/>
            </p:cNvSpPr>
            <p:nvPr/>
          </p:nvSpPr>
          <p:spPr bwMode="auto">
            <a:xfrm>
              <a:off x="2469" y="3242"/>
              <a:ext cx="203" cy="0"/>
            </a:xfrm>
            <a:prstGeom prst="line">
              <a:avLst/>
            </a:prstGeom>
            <a:noFill/>
            <a:ln w="9525">
              <a:solidFill>
                <a:schemeClr val="tx1"/>
              </a:solidFill>
              <a:round/>
              <a:headEnd/>
              <a:tailEnd type="triangle" w="med" len="med"/>
            </a:ln>
          </p:spPr>
          <p:txBody>
            <a:bodyPr/>
            <a:lstStyle/>
            <a:p>
              <a:endParaRPr lang="en-GB"/>
            </a:p>
          </p:txBody>
        </p:sp>
        <p:sp>
          <p:nvSpPr>
            <p:cNvPr id="14494" name="Line 61"/>
            <p:cNvSpPr>
              <a:spLocks noChangeShapeType="1"/>
            </p:cNvSpPr>
            <p:nvPr/>
          </p:nvSpPr>
          <p:spPr bwMode="auto">
            <a:xfrm>
              <a:off x="2835" y="3243"/>
              <a:ext cx="203" cy="0"/>
            </a:xfrm>
            <a:prstGeom prst="line">
              <a:avLst/>
            </a:prstGeom>
            <a:noFill/>
            <a:ln w="9525">
              <a:solidFill>
                <a:schemeClr val="tx1"/>
              </a:solidFill>
              <a:round/>
              <a:headEnd type="triangle" w="med" len="med"/>
              <a:tailEnd/>
            </a:ln>
          </p:spPr>
          <p:txBody>
            <a:bodyPr/>
            <a:lstStyle/>
            <a:p>
              <a:endParaRPr lang="en-GB"/>
            </a:p>
          </p:txBody>
        </p:sp>
      </p:grpSp>
      <p:grpSp>
        <p:nvGrpSpPr>
          <p:cNvPr id="4" name="Group 192"/>
          <p:cNvGrpSpPr>
            <a:grpSpLocks/>
          </p:cNvGrpSpPr>
          <p:nvPr/>
        </p:nvGrpSpPr>
        <p:grpSpPr bwMode="auto">
          <a:xfrm>
            <a:off x="2183160" y="2577356"/>
            <a:ext cx="6243638" cy="2024062"/>
            <a:chOff x="988" y="2125"/>
            <a:chExt cx="3933" cy="1275"/>
          </a:xfrm>
        </p:grpSpPr>
        <p:sp>
          <p:nvSpPr>
            <p:cNvPr id="14447" name="Line 193"/>
            <p:cNvSpPr>
              <a:spLocks noChangeShapeType="1"/>
            </p:cNvSpPr>
            <p:nvPr/>
          </p:nvSpPr>
          <p:spPr bwMode="auto">
            <a:xfrm>
              <a:off x="1994" y="2921"/>
              <a:ext cx="203" cy="0"/>
            </a:xfrm>
            <a:prstGeom prst="line">
              <a:avLst/>
            </a:prstGeom>
            <a:noFill/>
            <a:ln w="9525">
              <a:solidFill>
                <a:schemeClr val="tx1"/>
              </a:solidFill>
              <a:round/>
              <a:headEnd type="triangle" w="med" len="med"/>
              <a:tailEnd/>
            </a:ln>
          </p:spPr>
          <p:txBody>
            <a:bodyPr/>
            <a:lstStyle/>
            <a:p>
              <a:endParaRPr lang="en-GB"/>
            </a:p>
          </p:txBody>
        </p:sp>
        <p:sp>
          <p:nvSpPr>
            <p:cNvPr id="14448" name="Line 194"/>
            <p:cNvSpPr>
              <a:spLocks noChangeShapeType="1"/>
            </p:cNvSpPr>
            <p:nvPr/>
          </p:nvSpPr>
          <p:spPr bwMode="auto">
            <a:xfrm>
              <a:off x="988" y="3399"/>
              <a:ext cx="203" cy="0"/>
            </a:xfrm>
            <a:prstGeom prst="line">
              <a:avLst/>
            </a:prstGeom>
            <a:noFill/>
            <a:ln w="9525">
              <a:solidFill>
                <a:schemeClr val="tx1"/>
              </a:solidFill>
              <a:round/>
              <a:headEnd/>
              <a:tailEnd type="triangle" w="med" len="med"/>
            </a:ln>
          </p:spPr>
          <p:txBody>
            <a:bodyPr/>
            <a:lstStyle/>
            <a:p>
              <a:endParaRPr lang="en-GB"/>
            </a:p>
          </p:txBody>
        </p:sp>
        <p:sp>
          <p:nvSpPr>
            <p:cNvPr id="14449" name="Line 195"/>
            <p:cNvSpPr>
              <a:spLocks noChangeShapeType="1"/>
            </p:cNvSpPr>
            <p:nvPr/>
          </p:nvSpPr>
          <p:spPr bwMode="auto">
            <a:xfrm>
              <a:off x="3184" y="3400"/>
              <a:ext cx="203" cy="0"/>
            </a:xfrm>
            <a:prstGeom prst="line">
              <a:avLst/>
            </a:prstGeom>
            <a:noFill/>
            <a:ln w="9525">
              <a:solidFill>
                <a:schemeClr val="tx1"/>
              </a:solidFill>
              <a:round/>
              <a:headEnd type="triangle" w="med" len="med"/>
              <a:tailEnd/>
            </a:ln>
          </p:spPr>
          <p:txBody>
            <a:bodyPr/>
            <a:lstStyle/>
            <a:p>
              <a:endParaRPr lang="en-GB"/>
            </a:p>
          </p:txBody>
        </p:sp>
        <p:sp>
          <p:nvSpPr>
            <p:cNvPr id="14450" name="Line 196"/>
            <p:cNvSpPr>
              <a:spLocks noChangeShapeType="1"/>
            </p:cNvSpPr>
            <p:nvPr/>
          </p:nvSpPr>
          <p:spPr bwMode="auto">
            <a:xfrm>
              <a:off x="997" y="2125"/>
              <a:ext cx="203" cy="0"/>
            </a:xfrm>
            <a:prstGeom prst="line">
              <a:avLst/>
            </a:prstGeom>
            <a:noFill/>
            <a:ln w="9525">
              <a:solidFill>
                <a:schemeClr val="tx1"/>
              </a:solidFill>
              <a:round/>
              <a:headEnd/>
              <a:tailEnd type="triangle" w="med" len="med"/>
            </a:ln>
          </p:spPr>
          <p:txBody>
            <a:bodyPr/>
            <a:lstStyle/>
            <a:p>
              <a:endParaRPr lang="en-GB"/>
            </a:p>
          </p:txBody>
        </p:sp>
        <p:sp>
          <p:nvSpPr>
            <p:cNvPr id="14451" name="Line 197"/>
            <p:cNvSpPr>
              <a:spLocks noChangeShapeType="1"/>
            </p:cNvSpPr>
            <p:nvPr/>
          </p:nvSpPr>
          <p:spPr bwMode="auto">
            <a:xfrm>
              <a:off x="3193" y="2126"/>
              <a:ext cx="203" cy="0"/>
            </a:xfrm>
            <a:prstGeom prst="line">
              <a:avLst/>
            </a:prstGeom>
            <a:noFill/>
            <a:ln w="9525">
              <a:solidFill>
                <a:schemeClr val="tx1"/>
              </a:solidFill>
              <a:round/>
              <a:headEnd type="triangle" w="med" len="med"/>
              <a:tailEnd/>
            </a:ln>
          </p:spPr>
          <p:txBody>
            <a:bodyPr/>
            <a:lstStyle/>
            <a:p>
              <a:endParaRPr lang="en-GB"/>
            </a:p>
          </p:txBody>
        </p:sp>
        <p:sp>
          <p:nvSpPr>
            <p:cNvPr id="14452" name="Line 198"/>
            <p:cNvSpPr>
              <a:spLocks noChangeShapeType="1"/>
            </p:cNvSpPr>
            <p:nvPr/>
          </p:nvSpPr>
          <p:spPr bwMode="auto">
            <a:xfrm>
              <a:off x="1630" y="3122"/>
              <a:ext cx="203" cy="0"/>
            </a:xfrm>
            <a:prstGeom prst="line">
              <a:avLst/>
            </a:prstGeom>
            <a:noFill/>
            <a:ln w="9525">
              <a:solidFill>
                <a:schemeClr val="tx1"/>
              </a:solidFill>
              <a:round/>
              <a:headEnd/>
              <a:tailEnd type="triangle" w="med" len="med"/>
            </a:ln>
          </p:spPr>
          <p:txBody>
            <a:bodyPr/>
            <a:lstStyle/>
            <a:p>
              <a:endParaRPr lang="en-GB"/>
            </a:p>
          </p:txBody>
        </p:sp>
        <p:sp>
          <p:nvSpPr>
            <p:cNvPr id="14453" name="Line 199"/>
            <p:cNvSpPr>
              <a:spLocks noChangeShapeType="1"/>
            </p:cNvSpPr>
            <p:nvPr/>
          </p:nvSpPr>
          <p:spPr bwMode="auto">
            <a:xfrm>
              <a:off x="3826" y="3123"/>
              <a:ext cx="203" cy="0"/>
            </a:xfrm>
            <a:prstGeom prst="line">
              <a:avLst/>
            </a:prstGeom>
            <a:noFill/>
            <a:ln w="9525">
              <a:solidFill>
                <a:schemeClr val="tx1"/>
              </a:solidFill>
              <a:round/>
              <a:headEnd type="triangle" w="med" len="med"/>
              <a:tailEnd/>
            </a:ln>
          </p:spPr>
          <p:txBody>
            <a:bodyPr/>
            <a:lstStyle/>
            <a:p>
              <a:endParaRPr lang="en-GB"/>
            </a:p>
          </p:txBody>
        </p:sp>
        <p:sp>
          <p:nvSpPr>
            <p:cNvPr id="14454" name="Line 200"/>
            <p:cNvSpPr>
              <a:spLocks noChangeShapeType="1"/>
            </p:cNvSpPr>
            <p:nvPr/>
          </p:nvSpPr>
          <p:spPr bwMode="auto">
            <a:xfrm>
              <a:off x="1789" y="2520"/>
              <a:ext cx="203" cy="0"/>
            </a:xfrm>
            <a:prstGeom prst="line">
              <a:avLst/>
            </a:prstGeom>
            <a:noFill/>
            <a:ln w="9525">
              <a:solidFill>
                <a:schemeClr val="tx1"/>
              </a:solidFill>
              <a:round/>
              <a:headEnd/>
              <a:tailEnd type="triangle" w="med" len="med"/>
            </a:ln>
          </p:spPr>
          <p:txBody>
            <a:bodyPr/>
            <a:lstStyle/>
            <a:p>
              <a:endParaRPr lang="en-GB"/>
            </a:p>
          </p:txBody>
        </p:sp>
        <p:sp>
          <p:nvSpPr>
            <p:cNvPr id="14455" name="Line 201"/>
            <p:cNvSpPr>
              <a:spLocks noChangeShapeType="1"/>
            </p:cNvSpPr>
            <p:nvPr/>
          </p:nvSpPr>
          <p:spPr bwMode="auto">
            <a:xfrm>
              <a:off x="2155" y="2521"/>
              <a:ext cx="203" cy="0"/>
            </a:xfrm>
            <a:prstGeom prst="line">
              <a:avLst/>
            </a:prstGeom>
            <a:noFill/>
            <a:ln w="9525">
              <a:solidFill>
                <a:schemeClr val="tx1"/>
              </a:solidFill>
              <a:round/>
              <a:headEnd type="triangle" w="med" len="med"/>
              <a:tailEnd/>
            </a:ln>
          </p:spPr>
          <p:txBody>
            <a:bodyPr/>
            <a:lstStyle/>
            <a:p>
              <a:endParaRPr lang="en-GB"/>
            </a:p>
          </p:txBody>
        </p:sp>
        <p:sp>
          <p:nvSpPr>
            <p:cNvPr id="14456" name="Line 202"/>
            <p:cNvSpPr>
              <a:spLocks noChangeShapeType="1"/>
            </p:cNvSpPr>
            <p:nvPr/>
          </p:nvSpPr>
          <p:spPr bwMode="auto">
            <a:xfrm>
              <a:off x="1037" y="2715"/>
              <a:ext cx="203" cy="0"/>
            </a:xfrm>
            <a:prstGeom prst="line">
              <a:avLst/>
            </a:prstGeom>
            <a:noFill/>
            <a:ln w="9525">
              <a:solidFill>
                <a:schemeClr val="tx1"/>
              </a:solidFill>
              <a:round/>
              <a:headEnd/>
              <a:tailEnd type="triangle" w="med" len="med"/>
            </a:ln>
          </p:spPr>
          <p:txBody>
            <a:bodyPr/>
            <a:lstStyle/>
            <a:p>
              <a:endParaRPr lang="en-GB"/>
            </a:p>
          </p:txBody>
        </p:sp>
        <p:sp>
          <p:nvSpPr>
            <p:cNvPr id="14457" name="Line 203"/>
            <p:cNvSpPr>
              <a:spLocks noChangeShapeType="1"/>
            </p:cNvSpPr>
            <p:nvPr/>
          </p:nvSpPr>
          <p:spPr bwMode="auto">
            <a:xfrm>
              <a:off x="3233" y="2716"/>
              <a:ext cx="203" cy="0"/>
            </a:xfrm>
            <a:prstGeom prst="line">
              <a:avLst/>
            </a:prstGeom>
            <a:noFill/>
            <a:ln w="9525">
              <a:solidFill>
                <a:schemeClr val="tx1"/>
              </a:solidFill>
              <a:round/>
              <a:headEnd type="triangle" w="med" len="med"/>
              <a:tailEnd/>
            </a:ln>
          </p:spPr>
          <p:txBody>
            <a:bodyPr/>
            <a:lstStyle/>
            <a:p>
              <a:endParaRPr lang="en-GB"/>
            </a:p>
          </p:txBody>
        </p:sp>
        <p:sp>
          <p:nvSpPr>
            <p:cNvPr id="14458" name="Line 204"/>
            <p:cNvSpPr>
              <a:spLocks noChangeShapeType="1"/>
            </p:cNvSpPr>
            <p:nvPr/>
          </p:nvSpPr>
          <p:spPr bwMode="auto">
            <a:xfrm>
              <a:off x="2522" y="2534"/>
              <a:ext cx="203" cy="0"/>
            </a:xfrm>
            <a:prstGeom prst="line">
              <a:avLst/>
            </a:prstGeom>
            <a:noFill/>
            <a:ln w="9525">
              <a:solidFill>
                <a:schemeClr val="tx1"/>
              </a:solidFill>
              <a:round/>
              <a:headEnd/>
              <a:tailEnd type="triangle" w="med" len="med"/>
            </a:ln>
          </p:spPr>
          <p:txBody>
            <a:bodyPr/>
            <a:lstStyle/>
            <a:p>
              <a:endParaRPr lang="en-GB"/>
            </a:p>
          </p:txBody>
        </p:sp>
        <p:sp>
          <p:nvSpPr>
            <p:cNvPr id="14459" name="Line 205"/>
            <p:cNvSpPr>
              <a:spLocks noChangeShapeType="1"/>
            </p:cNvSpPr>
            <p:nvPr/>
          </p:nvSpPr>
          <p:spPr bwMode="auto">
            <a:xfrm>
              <a:off x="4718" y="2535"/>
              <a:ext cx="203" cy="0"/>
            </a:xfrm>
            <a:prstGeom prst="line">
              <a:avLst/>
            </a:prstGeom>
            <a:noFill/>
            <a:ln w="9525">
              <a:solidFill>
                <a:schemeClr val="tx1"/>
              </a:solidFill>
              <a:round/>
              <a:headEnd type="triangle" w="med" len="med"/>
              <a:tailEnd/>
            </a:ln>
          </p:spPr>
          <p:txBody>
            <a:bodyPr/>
            <a:lstStyle/>
            <a:p>
              <a:endParaRPr lang="en-GB"/>
            </a:p>
          </p:txBody>
        </p:sp>
        <p:sp>
          <p:nvSpPr>
            <p:cNvPr id="14460" name="Line 206"/>
            <p:cNvSpPr>
              <a:spLocks noChangeShapeType="1"/>
            </p:cNvSpPr>
            <p:nvPr/>
          </p:nvSpPr>
          <p:spPr bwMode="auto">
            <a:xfrm>
              <a:off x="1783" y="2339"/>
              <a:ext cx="203" cy="0"/>
            </a:xfrm>
            <a:prstGeom prst="line">
              <a:avLst/>
            </a:prstGeom>
            <a:noFill/>
            <a:ln w="9525">
              <a:solidFill>
                <a:schemeClr val="tx1"/>
              </a:solidFill>
              <a:round/>
              <a:headEnd/>
              <a:tailEnd type="triangle" w="med" len="med"/>
            </a:ln>
          </p:spPr>
          <p:txBody>
            <a:bodyPr/>
            <a:lstStyle/>
            <a:p>
              <a:endParaRPr lang="en-GB"/>
            </a:p>
          </p:txBody>
        </p:sp>
        <p:sp>
          <p:nvSpPr>
            <p:cNvPr id="14461" name="Line 207"/>
            <p:cNvSpPr>
              <a:spLocks noChangeShapeType="1"/>
            </p:cNvSpPr>
            <p:nvPr/>
          </p:nvSpPr>
          <p:spPr bwMode="auto">
            <a:xfrm>
              <a:off x="3979" y="2340"/>
              <a:ext cx="203" cy="0"/>
            </a:xfrm>
            <a:prstGeom prst="line">
              <a:avLst/>
            </a:prstGeom>
            <a:noFill/>
            <a:ln w="9525">
              <a:solidFill>
                <a:schemeClr val="tx1"/>
              </a:solidFill>
              <a:round/>
              <a:headEnd type="triangle" w="med" len="med"/>
              <a:tailEnd/>
            </a:ln>
          </p:spPr>
          <p:txBody>
            <a:bodyPr/>
            <a:lstStyle/>
            <a:p>
              <a:endParaRPr lang="en-GB"/>
            </a:p>
          </p:txBody>
        </p:sp>
        <p:sp>
          <p:nvSpPr>
            <p:cNvPr id="14462" name="Line 208"/>
            <p:cNvSpPr>
              <a:spLocks noChangeShapeType="1"/>
            </p:cNvSpPr>
            <p:nvPr/>
          </p:nvSpPr>
          <p:spPr bwMode="auto">
            <a:xfrm>
              <a:off x="3572" y="2793"/>
              <a:ext cx="203" cy="0"/>
            </a:xfrm>
            <a:prstGeom prst="line">
              <a:avLst/>
            </a:prstGeom>
            <a:noFill/>
            <a:ln w="9525">
              <a:solidFill>
                <a:schemeClr val="tx1"/>
              </a:solidFill>
              <a:round/>
              <a:headEnd/>
              <a:tailEnd type="triangle" w="med" len="med"/>
            </a:ln>
          </p:spPr>
          <p:txBody>
            <a:bodyPr/>
            <a:lstStyle/>
            <a:p>
              <a:endParaRPr lang="en-GB"/>
            </a:p>
          </p:txBody>
        </p:sp>
        <p:sp>
          <p:nvSpPr>
            <p:cNvPr id="14463" name="Line 209"/>
            <p:cNvSpPr>
              <a:spLocks noChangeShapeType="1"/>
            </p:cNvSpPr>
            <p:nvPr/>
          </p:nvSpPr>
          <p:spPr bwMode="auto">
            <a:xfrm>
              <a:off x="3938" y="2794"/>
              <a:ext cx="203" cy="0"/>
            </a:xfrm>
            <a:prstGeom prst="line">
              <a:avLst/>
            </a:prstGeom>
            <a:noFill/>
            <a:ln w="9525">
              <a:solidFill>
                <a:schemeClr val="tx1"/>
              </a:solidFill>
              <a:round/>
              <a:headEnd type="triangle" w="med" len="med"/>
              <a:tailEnd/>
            </a:ln>
          </p:spPr>
          <p:txBody>
            <a:bodyPr/>
            <a:lstStyle/>
            <a:p>
              <a:endParaRPr lang="en-GB"/>
            </a:p>
          </p:txBody>
        </p:sp>
        <p:sp>
          <p:nvSpPr>
            <p:cNvPr id="14464" name="Line 210"/>
            <p:cNvSpPr>
              <a:spLocks noChangeShapeType="1"/>
            </p:cNvSpPr>
            <p:nvPr/>
          </p:nvSpPr>
          <p:spPr bwMode="auto">
            <a:xfrm>
              <a:off x="1628" y="2920"/>
              <a:ext cx="203" cy="0"/>
            </a:xfrm>
            <a:prstGeom prst="line">
              <a:avLst/>
            </a:prstGeom>
            <a:noFill/>
            <a:ln w="9525">
              <a:solidFill>
                <a:schemeClr val="tx1"/>
              </a:solidFill>
              <a:round/>
              <a:headEnd/>
              <a:tailEnd type="triangle" w="med" len="med"/>
            </a:ln>
          </p:spPr>
          <p:txBody>
            <a:bodyPr/>
            <a:lstStyle/>
            <a:p>
              <a:endParaRPr lang="en-GB"/>
            </a:p>
          </p:txBody>
        </p:sp>
        <p:sp>
          <p:nvSpPr>
            <p:cNvPr id="14465" name="Line 211"/>
            <p:cNvSpPr>
              <a:spLocks noChangeShapeType="1"/>
            </p:cNvSpPr>
            <p:nvPr/>
          </p:nvSpPr>
          <p:spPr bwMode="auto">
            <a:xfrm>
              <a:off x="3057" y="2983"/>
              <a:ext cx="203" cy="0"/>
            </a:xfrm>
            <a:prstGeom prst="line">
              <a:avLst/>
            </a:prstGeom>
            <a:noFill/>
            <a:ln w="9525">
              <a:solidFill>
                <a:schemeClr val="tx1"/>
              </a:solidFill>
              <a:round/>
              <a:headEnd/>
              <a:tailEnd type="triangle" w="med" len="med"/>
            </a:ln>
          </p:spPr>
          <p:txBody>
            <a:bodyPr/>
            <a:lstStyle/>
            <a:p>
              <a:endParaRPr lang="en-GB"/>
            </a:p>
          </p:txBody>
        </p:sp>
        <p:sp>
          <p:nvSpPr>
            <p:cNvPr id="14466" name="Line 212"/>
            <p:cNvSpPr>
              <a:spLocks noChangeShapeType="1"/>
            </p:cNvSpPr>
            <p:nvPr/>
          </p:nvSpPr>
          <p:spPr bwMode="auto">
            <a:xfrm>
              <a:off x="3423" y="2984"/>
              <a:ext cx="203" cy="0"/>
            </a:xfrm>
            <a:prstGeom prst="line">
              <a:avLst/>
            </a:prstGeom>
            <a:noFill/>
            <a:ln w="9525">
              <a:solidFill>
                <a:schemeClr val="tx1"/>
              </a:solidFill>
              <a:round/>
              <a:headEnd type="triangle" w="med" len="med"/>
              <a:tailEnd/>
            </a:ln>
          </p:spPr>
          <p:txBody>
            <a:bodyPr/>
            <a:lstStyle/>
            <a:p>
              <a:endParaRPr lang="en-GB"/>
            </a:p>
          </p:txBody>
        </p:sp>
        <p:sp>
          <p:nvSpPr>
            <p:cNvPr id="14467" name="Line 213"/>
            <p:cNvSpPr>
              <a:spLocks noChangeShapeType="1"/>
            </p:cNvSpPr>
            <p:nvPr/>
          </p:nvSpPr>
          <p:spPr bwMode="auto">
            <a:xfrm>
              <a:off x="1107" y="2408"/>
              <a:ext cx="203" cy="0"/>
            </a:xfrm>
            <a:prstGeom prst="line">
              <a:avLst/>
            </a:prstGeom>
            <a:noFill/>
            <a:ln w="9525">
              <a:solidFill>
                <a:schemeClr val="tx1"/>
              </a:solidFill>
              <a:round/>
              <a:headEnd/>
              <a:tailEnd type="triangle" w="med" len="med"/>
            </a:ln>
          </p:spPr>
          <p:txBody>
            <a:bodyPr/>
            <a:lstStyle/>
            <a:p>
              <a:endParaRPr lang="en-GB"/>
            </a:p>
          </p:txBody>
        </p:sp>
        <p:sp>
          <p:nvSpPr>
            <p:cNvPr id="14468" name="Line 214"/>
            <p:cNvSpPr>
              <a:spLocks noChangeShapeType="1"/>
            </p:cNvSpPr>
            <p:nvPr/>
          </p:nvSpPr>
          <p:spPr bwMode="auto">
            <a:xfrm>
              <a:off x="1473" y="2409"/>
              <a:ext cx="203" cy="0"/>
            </a:xfrm>
            <a:prstGeom prst="line">
              <a:avLst/>
            </a:prstGeom>
            <a:noFill/>
            <a:ln w="9525">
              <a:solidFill>
                <a:schemeClr val="tx1"/>
              </a:solidFill>
              <a:round/>
              <a:headEnd type="triangle" w="med" len="med"/>
              <a:tailEnd/>
            </a:ln>
          </p:spPr>
          <p:txBody>
            <a:bodyPr/>
            <a:lstStyle/>
            <a:p>
              <a:endParaRPr lang="en-GB"/>
            </a:p>
          </p:txBody>
        </p:sp>
        <p:sp>
          <p:nvSpPr>
            <p:cNvPr id="14469" name="Line 215"/>
            <p:cNvSpPr>
              <a:spLocks noChangeShapeType="1"/>
            </p:cNvSpPr>
            <p:nvPr/>
          </p:nvSpPr>
          <p:spPr bwMode="auto">
            <a:xfrm>
              <a:off x="2469" y="3242"/>
              <a:ext cx="203" cy="0"/>
            </a:xfrm>
            <a:prstGeom prst="line">
              <a:avLst/>
            </a:prstGeom>
            <a:noFill/>
            <a:ln w="9525">
              <a:solidFill>
                <a:schemeClr val="tx1"/>
              </a:solidFill>
              <a:round/>
              <a:headEnd/>
              <a:tailEnd type="triangle" w="med" len="med"/>
            </a:ln>
          </p:spPr>
          <p:txBody>
            <a:bodyPr/>
            <a:lstStyle/>
            <a:p>
              <a:endParaRPr lang="en-GB"/>
            </a:p>
          </p:txBody>
        </p:sp>
        <p:sp>
          <p:nvSpPr>
            <p:cNvPr id="14470" name="Line 216"/>
            <p:cNvSpPr>
              <a:spLocks noChangeShapeType="1"/>
            </p:cNvSpPr>
            <p:nvPr/>
          </p:nvSpPr>
          <p:spPr bwMode="auto">
            <a:xfrm>
              <a:off x="2835" y="3243"/>
              <a:ext cx="203" cy="0"/>
            </a:xfrm>
            <a:prstGeom prst="line">
              <a:avLst/>
            </a:prstGeom>
            <a:noFill/>
            <a:ln w="9525">
              <a:solidFill>
                <a:schemeClr val="tx1"/>
              </a:solidFill>
              <a:round/>
              <a:headEnd type="triangle" w="med" len="med"/>
              <a:tailEnd/>
            </a:ln>
          </p:spPr>
          <p:txBody>
            <a:bodyPr/>
            <a:lstStyle/>
            <a:p>
              <a:endParaRPr lang="en-GB"/>
            </a:p>
          </p:txBody>
        </p:sp>
      </p:grpSp>
      <p:grpSp>
        <p:nvGrpSpPr>
          <p:cNvPr id="5" name="Group 217"/>
          <p:cNvGrpSpPr>
            <a:grpSpLocks/>
          </p:cNvGrpSpPr>
          <p:nvPr/>
        </p:nvGrpSpPr>
        <p:grpSpPr bwMode="auto">
          <a:xfrm>
            <a:off x="1916460" y="2666256"/>
            <a:ext cx="6243638" cy="2024062"/>
            <a:chOff x="988" y="2125"/>
            <a:chExt cx="3933" cy="1275"/>
          </a:xfrm>
        </p:grpSpPr>
        <p:sp>
          <p:nvSpPr>
            <p:cNvPr id="14423" name="Line 218"/>
            <p:cNvSpPr>
              <a:spLocks noChangeShapeType="1"/>
            </p:cNvSpPr>
            <p:nvPr/>
          </p:nvSpPr>
          <p:spPr bwMode="auto">
            <a:xfrm>
              <a:off x="1994" y="2921"/>
              <a:ext cx="203" cy="0"/>
            </a:xfrm>
            <a:prstGeom prst="line">
              <a:avLst/>
            </a:prstGeom>
            <a:noFill/>
            <a:ln w="9525">
              <a:solidFill>
                <a:schemeClr val="tx1"/>
              </a:solidFill>
              <a:round/>
              <a:headEnd type="triangle" w="med" len="med"/>
              <a:tailEnd/>
            </a:ln>
          </p:spPr>
          <p:txBody>
            <a:bodyPr/>
            <a:lstStyle/>
            <a:p>
              <a:endParaRPr lang="en-GB"/>
            </a:p>
          </p:txBody>
        </p:sp>
        <p:sp>
          <p:nvSpPr>
            <p:cNvPr id="14424" name="Line 219"/>
            <p:cNvSpPr>
              <a:spLocks noChangeShapeType="1"/>
            </p:cNvSpPr>
            <p:nvPr/>
          </p:nvSpPr>
          <p:spPr bwMode="auto">
            <a:xfrm>
              <a:off x="988" y="3399"/>
              <a:ext cx="203" cy="0"/>
            </a:xfrm>
            <a:prstGeom prst="line">
              <a:avLst/>
            </a:prstGeom>
            <a:noFill/>
            <a:ln w="9525">
              <a:solidFill>
                <a:schemeClr val="tx1"/>
              </a:solidFill>
              <a:round/>
              <a:headEnd/>
              <a:tailEnd type="triangle" w="med" len="med"/>
            </a:ln>
          </p:spPr>
          <p:txBody>
            <a:bodyPr/>
            <a:lstStyle/>
            <a:p>
              <a:endParaRPr lang="en-GB"/>
            </a:p>
          </p:txBody>
        </p:sp>
        <p:sp>
          <p:nvSpPr>
            <p:cNvPr id="14425" name="Line 220"/>
            <p:cNvSpPr>
              <a:spLocks noChangeShapeType="1"/>
            </p:cNvSpPr>
            <p:nvPr/>
          </p:nvSpPr>
          <p:spPr bwMode="auto">
            <a:xfrm>
              <a:off x="3184" y="3400"/>
              <a:ext cx="203" cy="0"/>
            </a:xfrm>
            <a:prstGeom prst="line">
              <a:avLst/>
            </a:prstGeom>
            <a:noFill/>
            <a:ln w="9525">
              <a:solidFill>
                <a:schemeClr val="tx1"/>
              </a:solidFill>
              <a:round/>
              <a:headEnd type="triangle" w="med" len="med"/>
              <a:tailEnd/>
            </a:ln>
          </p:spPr>
          <p:txBody>
            <a:bodyPr/>
            <a:lstStyle/>
            <a:p>
              <a:endParaRPr lang="en-GB"/>
            </a:p>
          </p:txBody>
        </p:sp>
        <p:sp>
          <p:nvSpPr>
            <p:cNvPr id="14426" name="Line 221"/>
            <p:cNvSpPr>
              <a:spLocks noChangeShapeType="1"/>
            </p:cNvSpPr>
            <p:nvPr/>
          </p:nvSpPr>
          <p:spPr bwMode="auto">
            <a:xfrm>
              <a:off x="997" y="2125"/>
              <a:ext cx="203" cy="0"/>
            </a:xfrm>
            <a:prstGeom prst="line">
              <a:avLst/>
            </a:prstGeom>
            <a:noFill/>
            <a:ln w="9525">
              <a:solidFill>
                <a:schemeClr val="tx1"/>
              </a:solidFill>
              <a:round/>
              <a:headEnd/>
              <a:tailEnd type="triangle" w="med" len="med"/>
            </a:ln>
          </p:spPr>
          <p:txBody>
            <a:bodyPr/>
            <a:lstStyle/>
            <a:p>
              <a:endParaRPr lang="en-GB"/>
            </a:p>
          </p:txBody>
        </p:sp>
        <p:sp>
          <p:nvSpPr>
            <p:cNvPr id="14427" name="Line 222"/>
            <p:cNvSpPr>
              <a:spLocks noChangeShapeType="1"/>
            </p:cNvSpPr>
            <p:nvPr/>
          </p:nvSpPr>
          <p:spPr bwMode="auto">
            <a:xfrm>
              <a:off x="3193" y="2126"/>
              <a:ext cx="203" cy="0"/>
            </a:xfrm>
            <a:prstGeom prst="line">
              <a:avLst/>
            </a:prstGeom>
            <a:noFill/>
            <a:ln w="9525">
              <a:solidFill>
                <a:schemeClr val="tx1"/>
              </a:solidFill>
              <a:round/>
              <a:headEnd type="triangle" w="med" len="med"/>
              <a:tailEnd/>
            </a:ln>
          </p:spPr>
          <p:txBody>
            <a:bodyPr/>
            <a:lstStyle/>
            <a:p>
              <a:endParaRPr lang="en-GB"/>
            </a:p>
          </p:txBody>
        </p:sp>
        <p:sp>
          <p:nvSpPr>
            <p:cNvPr id="14428" name="Line 223"/>
            <p:cNvSpPr>
              <a:spLocks noChangeShapeType="1"/>
            </p:cNvSpPr>
            <p:nvPr/>
          </p:nvSpPr>
          <p:spPr bwMode="auto">
            <a:xfrm>
              <a:off x="1630" y="3122"/>
              <a:ext cx="203" cy="0"/>
            </a:xfrm>
            <a:prstGeom prst="line">
              <a:avLst/>
            </a:prstGeom>
            <a:noFill/>
            <a:ln w="9525">
              <a:solidFill>
                <a:schemeClr val="tx1"/>
              </a:solidFill>
              <a:round/>
              <a:headEnd/>
              <a:tailEnd type="triangle" w="med" len="med"/>
            </a:ln>
          </p:spPr>
          <p:txBody>
            <a:bodyPr/>
            <a:lstStyle/>
            <a:p>
              <a:endParaRPr lang="en-GB"/>
            </a:p>
          </p:txBody>
        </p:sp>
        <p:sp>
          <p:nvSpPr>
            <p:cNvPr id="14429" name="Line 224"/>
            <p:cNvSpPr>
              <a:spLocks noChangeShapeType="1"/>
            </p:cNvSpPr>
            <p:nvPr/>
          </p:nvSpPr>
          <p:spPr bwMode="auto">
            <a:xfrm>
              <a:off x="3826" y="3123"/>
              <a:ext cx="203" cy="0"/>
            </a:xfrm>
            <a:prstGeom prst="line">
              <a:avLst/>
            </a:prstGeom>
            <a:noFill/>
            <a:ln w="9525">
              <a:solidFill>
                <a:schemeClr val="tx1"/>
              </a:solidFill>
              <a:round/>
              <a:headEnd type="triangle" w="med" len="med"/>
              <a:tailEnd/>
            </a:ln>
          </p:spPr>
          <p:txBody>
            <a:bodyPr/>
            <a:lstStyle/>
            <a:p>
              <a:endParaRPr lang="en-GB"/>
            </a:p>
          </p:txBody>
        </p:sp>
        <p:sp>
          <p:nvSpPr>
            <p:cNvPr id="14430" name="Line 225"/>
            <p:cNvSpPr>
              <a:spLocks noChangeShapeType="1"/>
            </p:cNvSpPr>
            <p:nvPr/>
          </p:nvSpPr>
          <p:spPr bwMode="auto">
            <a:xfrm>
              <a:off x="1789" y="2520"/>
              <a:ext cx="203" cy="0"/>
            </a:xfrm>
            <a:prstGeom prst="line">
              <a:avLst/>
            </a:prstGeom>
            <a:noFill/>
            <a:ln w="9525">
              <a:solidFill>
                <a:schemeClr val="tx1"/>
              </a:solidFill>
              <a:round/>
              <a:headEnd/>
              <a:tailEnd type="triangle" w="med" len="med"/>
            </a:ln>
          </p:spPr>
          <p:txBody>
            <a:bodyPr/>
            <a:lstStyle/>
            <a:p>
              <a:endParaRPr lang="en-GB"/>
            </a:p>
          </p:txBody>
        </p:sp>
        <p:sp>
          <p:nvSpPr>
            <p:cNvPr id="14431" name="Line 226"/>
            <p:cNvSpPr>
              <a:spLocks noChangeShapeType="1"/>
            </p:cNvSpPr>
            <p:nvPr/>
          </p:nvSpPr>
          <p:spPr bwMode="auto">
            <a:xfrm>
              <a:off x="2155" y="2521"/>
              <a:ext cx="203" cy="0"/>
            </a:xfrm>
            <a:prstGeom prst="line">
              <a:avLst/>
            </a:prstGeom>
            <a:noFill/>
            <a:ln w="9525">
              <a:solidFill>
                <a:schemeClr val="tx1"/>
              </a:solidFill>
              <a:round/>
              <a:headEnd type="triangle" w="med" len="med"/>
              <a:tailEnd/>
            </a:ln>
          </p:spPr>
          <p:txBody>
            <a:bodyPr/>
            <a:lstStyle/>
            <a:p>
              <a:endParaRPr lang="en-GB"/>
            </a:p>
          </p:txBody>
        </p:sp>
        <p:sp>
          <p:nvSpPr>
            <p:cNvPr id="14432" name="Line 227"/>
            <p:cNvSpPr>
              <a:spLocks noChangeShapeType="1"/>
            </p:cNvSpPr>
            <p:nvPr/>
          </p:nvSpPr>
          <p:spPr bwMode="auto">
            <a:xfrm>
              <a:off x="1037" y="2715"/>
              <a:ext cx="203" cy="0"/>
            </a:xfrm>
            <a:prstGeom prst="line">
              <a:avLst/>
            </a:prstGeom>
            <a:noFill/>
            <a:ln w="9525">
              <a:solidFill>
                <a:schemeClr val="tx1"/>
              </a:solidFill>
              <a:round/>
              <a:headEnd/>
              <a:tailEnd type="triangle" w="med" len="med"/>
            </a:ln>
          </p:spPr>
          <p:txBody>
            <a:bodyPr/>
            <a:lstStyle/>
            <a:p>
              <a:endParaRPr lang="en-GB"/>
            </a:p>
          </p:txBody>
        </p:sp>
        <p:sp>
          <p:nvSpPr>
            <p:cNvPr id="14433" name="Line 228"/>
            <p:cNvSpPr>
              <a:spLocks noChangeShapeType="1"/>
            </p:cNvSpPr>
            <p:nvPr/>
          </p:nvSpPr>
          <p:spPr bwMode="auto">
            <a:xfrm>
              <a:off x="3233" y="2716"/>
              <a:ext cx="203" cy="0"/>
            </a:xfrm>
            <a:prstGeom prst="line">
              <a:avLst/>
            </a:prstGeom>
            <a:noFill/>
            <a:ln w="9525">
              <a:solidFill>
                <a:schemeClr val="tx1"/>
              </a:solidFill>
              <a:round/>
              <a:headEnd type="triangle" w="med" len="med"/>
              <a:tailEnd/>
            </a:ln>
          </p:spPr>
          <p:txBody>
            <a:bodyPr/>
            <a:lstStyle/>
            <a:p>
              <a:endParaRPr lang="en-GB"/>
            </a:p>
          </p:txBody>
        </p:sp>
        <p:sp>
          <p:nvSpPr>
            <p:cNvPr id="14434" name="Line 229"/>
            <p:cNvSpPr>
              <a:spLocks noChangeShapeType="1"/>
            </p:cNvSpPr>
            <p:nvPr/>
          </p:nvSpPr>
          <p:spPr bwMode="auto">
            <a:xfrm>
              <a:off x="2522" y="2534"/>
              <a:ext cx="203" cy="0"/>
            </a:xfrm>
            <a:prstGeom prst="line">
              <a:avLst/>
            </a:prstGeom>
            <a:noFill/>
            <a:ln w="9525">
              <a:solidFill>
                <a:schemeClr val="tx1"/>
              </a:solidFill>
              <a:round/>
              <a:headEnd/>
              <a:tailEnd type="triangle" w="med" len="med"/>
            </a:ln>
          </p:spPr>
          <p:txBody>
            <a:bodyPr/>
            <a:lstStyle/>
            <a:p>
              <a:endParaRPr lang="en-GB"/>
            </a:p>
          </p:txBody>
        </p:sp>
        <p:sp>
          <p:nvSpPr>
            <p:cNvPr id="14435" name="Line 230"/>
            <p:cNvSpPr>
              <a:spLocks noChangeShapeType="1"/>
            </p:cNvSpPr>
            <p:nvPr/>
          </p:nvSpPr>
          <p:spPr bwMode="auto">
            <a:xfrm>
              <a:off x="4718" y="2535"/>
              <a:ext cx="203" cy="0"/>
            </a:xfrm>
            <a:prstGeom prst="line">
              <a:avLst/>
            </a:prstGeom>
            <a:noFill/>
            <a:ln w="9525">
              <a:solidFill>
                <a:schemeClr val="tx1"/>
              </a:solidFill>
              <a:round/>
              <a:headEnd type="triangle" w="med" len="med"/>
              <a:tailEnd/>
            </a:ln>
          </p:spPr>
          <p:txBody>
            <a:bodyPr/>
            <a:lstStyle/>
            <a:p>
              <a:endParaRPr lang="en-GB"/>
            </a:p>
          </p:txBody>
        </p:sp>
        <p:sp>
          <p:nvSpPr>
            <p:cNvPr id="14436" name="Line 231"/>
            <p:cNvSpPr>
              <a:spLocks noChangeShapeType="1"/>
            </p:cNvSpPr>
            <p:nvPr/>
          </p:nvSpPr>
          <p:spPr bwMode="auto">
            <a:xfrm>
              <a:off x="1783" y="2339"/>
              <a:ext cx="203" cy="0"/>
            </a:xfrm>
            <a:prstGeom prst="line">
              <a:avLst/>
            </a:prstGeom>
            <a:noFill/>
            <a:ln w="9525">
              <a:solidFill>
                <a:schemeClr val="tx1"/>
              </a:solidFill>
              <a:round/>
              <a:headEnd/>
              <a:tailEnd type="triangle" w="med" len="med"/>
            </a:ln>
          </p:spPr>
          <p:txBody>
            <a:bodyPr/>
            <a:lstStyle/>
            <a:p>
              <a:endParaRPr lang="en-GB"/>
            </a:p>
          </p:txBody>
        </p:sp>
        <p:sp>
          <p:nvSpPr>
            <p:cNvPr id="14437" name="Line 232"/>
            <p:cNvSpPr>
              <a:spLocks noChangeShapeType="1"/>
            </p:cNvSpPr>
            <p:nvPr/>
          </p:nvSpPr>
          <p:spPr bwMode="auto">
            <a:xfrm>
              <a:off x="3979" y="2340"/>
              <a:ext cx="203" cy="0"/>
            </a:xfrm>
            <a:prstGeom prst="line">
              <a:avLst/>
            </a:prstGeom>
            <a:noFill/>
            <a:ln w="9525">
              <a:solidFill>
                <a:schemeClr val="tx1"/>
              </a:solidFill>
              <a:round/>
              <a:headEnd type="triangle" w="med" len="med"/>
              <a:tailEnd/>
            </a:ln>
          </p:spPr>
          <p:txBody>
            <a:bodyPr/>
            <a:lstStyle/>
            <a:p>
              <a:endParaRPr lang="en-GB"/>
            </a:p>
          </p:txBody>
        </p:sp>
        <p:sp>
          <p:nvSpPr>
            <p:cNvPr id="14438" name="Line 233"/>
            <p:cNvSpPr>
              <a:spLocks noChangeShapeType="1"/>
            </p:cNvSpPr>
            <p:nvPr/>
          </p:nvSpPr>
          <p:spPr bwMode="auto">
            <a:xfrm>
              <a:off x="3572" y="2793"/>
              <a:ext cx="203" cy="0"/>
            </a:xfrm>
            <a:prstGeom prst="line">
              <a:avLst/>
            </a:prstGeom>
            <a:noFill/>
            <a:ln w="9525">
              <a:solidFill>
                <a:schemeClr val="tx1"/>
              </a:solidFill>
              <a:round/>
              <a:headEnd/>
              <a:tailEnd type="triangle" w="med" len="med"/>
            </a:ln>
          </p:spPr>
          <p:txBody>
            <a:bodyPr/>
            <a:lstStyle/>
            <a:p>
              <a:endParaRPr lang="en-GB"/>
            </a:p>
          </p:txBody>
        </p:sp>
        <p:sp>
          <p:nvSpPr>
            <p:cNvPr id="14439" name="Line 234"/>
            <p:cNvSpPr>
              <a:spLocks noChangeShapeType="1"/>
            </p:cNvSpPr>
            <p:nvPr/>
          </p:nvSpPr>
          <p:spPr bwMode="auto">
            <a:xfrm>
              <a:off x="3938" y="2794"/>
              <a:ext cx="203" cy="0"/>
            </a:xfrm>
            <a:prstGeom prst="line">
              <a:avLst/>
            </a:prstGeom>
            <a:noFill/>
            <a:ln w="9525">
              <a:solidFill>
                <a:schemeClr val="tx1"/>
              </a:solidFill>
              <a:round/>
              <a:headEnd type="triangle" w="med" len="med"/>
              <a:tailEnd/>
            </a:ln>
          </p:spPr>
          <p:txBody>
            <a:bodyPr/>
            <a:lstStyle/>
            <a:p>
              <a:endParaRPr lang="en-GB"/>
            </a:p>
          </p:txBody>
        </p:sp>
        <p:sp>
          <p:nvSpPr>
            <p:cNvPr id="14440" name="Line 235"/>
            <p:cNvSpPr>
              <a:spLocks noChangeShapeType="1"/>
            </p:cNvSpPr>
            <p:nvPr/>
          </p:nvSpPr>
          <p:spPr bwMode="auto">
            <a:xfrm>
              <a:off x="1628" y="2920"/>
              <a:ext cx="203" cy="0"/>
            </a:xfrm>
            <a:prstGeom prst="line">
              <a:avLst/>
            </a:prstGeom>
            <a:noFill/>
            <a:ln w="9525">
              <a:solidFill>
                <a:schemeClr val="tx1"/>
              </a:solidFill>
              <a:round/>
              <a:headEnd/>
              <a:tailEnd type="triangle" w="med" len="med"/>
            </a:ln>
          </p:spPr>
          <p:txBody>
            <a:bodyPr/>
            <a:lstStyle/>
            <a:p>
              <a:endParaRPr lang="en-GB"/>
            </a:p>
          </p:txBody>
        </p:sp>
        <p:sp>
          <p:nvSpPr>
            <p:cNvPr id="14441" name="Line 236"/>
            <p:cNvSpPr>
              <a:spLocks noChangeShapeType="1"/>
            </p:cNvSpPr>
            <p:nvPr/>
          </p:nvSpPr>
          <p:spPr bwMode="auto">
            <a:xfrm>
              <a:off x="3057" y="2983"/>
              <a:ext cx="203" cy="0"/>
            </a:xfrm>
            <a:prstGeom prst="line">
              <a:avLst/>
            </a:prstGeom>
            <a:noFill/>
            <a:ln w="9525">
              <a:solidFill>
                <a:schemeClr val="tx1"/>
              </a:solidFill>
              <a:round/>
              <a:headEnd/>
              <a:tailEnd type="triangle" w="med" len="med"/>
            </a:ln>
          </p:spPr>
          <p:txBody>
            <a:bodyPr/>
            <a:lstStyle/>
            <a:p>
              <a:endParaRPr lang="en-GB"/>
            </a:p>
          </p:txBody>
        </p:sp>
        <p:sp>
          <p:nvSpPr>
            <p:cNvPr id="14442" name="Line 237"/>
            <p:cNvSpPr>
              <a:spLocks noChangeShapeType="1"/>
            </p:cNvSpPr>
            <p:nvPr/>
          </p:nvSpPr>
          <p:spPr bwMode="auto">
            <a:xfrm>
              <a:off x="3423" y="2984"/>
              <a:ext cx="203" cy="0"/>
            </a:xfrm>
            <a:prstGeom prst="line">
              <a:avLst/>
            </a:prstGeom>
            <a:noFill/>
            <a:ln w="9525">
              <a:solidFill>
                <a:schemeClr val="tx1"/>
              </a:solidFill>
              <a:round/>
              <a:headEnd type="triangle" w="med" len="med"/>
              <a:tailEnd/>
            </a:ln>
          </p:spPr>
          <p:txBody>
            <a:bodyPr/>
            <a:lstStyle/>
            <a:p>
              <a:endParaRPr lang="en-GB"/>
            </a:p>
          </p:txBody>
        </p:sp>
        <p:sp>
          <p:nvSpPr>
            <p:cNvPr id="14443" name="Line 238"/>
            <p:cNvSpPr>
              <a:spLocks noChangeShapeType="1"/>
            </p:cNvSpPr>
            <p:nvPr/>
          </p:nvSpPr>
          <p:spPr bwMode="auto">
            <a:xfrm>
              <a:off x="1107" y="2408"/>
              <a:ext cx="203" cy="0"/>
            </a:xfrm>
            <a:prstGeom prst="line">
              <a:avLst/>
            </a:prstGeom>
            <a:noFill/>
            <a:ln w="9525">
              <a:solidFill>
                <a:schemeClr val="tx1"/>
              </a:solidFill>
              <a:round/>
              <a:headEnd/>
              <a:tailEnd type="triangle" w="med" len="med"/>
            </a:ln>
          </p:spPr>
          <p:txBody>
            <a:bodyPr/>
            <a:lstStyle/>
            <a:p>
              <a:endParaRPr lang="en-GB"/>
            </a:p>
          </p:txBody>
        </p:sp>
        <p:sp>
          <p:nvSpPr>
            <p:cNvPr id="14444" name="Line 239"/>
            <p:cNvSpPr>
              <a:spLocks noChangeShapeType="1"/>
            </p:cNvSpPr>
            <p:nvPr/>
          </p:nvSpPr>
          <p:spPr bwMode="auto">
            <a:xfrm>
              <a:off x="1473" y="2409"/>
              <a:ext cx="203" cy="0"/>
            </a:xfrm>
            <a:prstGeom prst="line">
              <a:avLst/>
            </a:prstGeom>
            <a:noFill/>
            <a:ln w="9525">
              <a:solidFill>
                <a:schemeClr val="tx1"/>
              </a:solidFill>
              <a:round/>
              <a:headEnd type="triangle" w="med" len="med"/>
              <a:tailEnd/>
            </a:ln>
          </p:spPr>
          <p:txBody>
            <a:bodyPr/>
            <a:lstStyle/>
            <a:p>
              <a:endParaRPr lang="en-GB"/>
            </a:p>
          </p:txBody>
        </p:sp>
        <p:sp>
          <p:nvSpPr>
            <p:cNvPr id="14445" name="Line 240"/>
            <p:cNvSpPr>
              <a:spLocks noChangeShapeType="1"/>
            </p:cNvSpPr>
            <p:nvPr/>
          </p:nvSpPr>
          <p:spPr bwMode="auto">
            <a:xfrm>
              <a:off x="2469" y="3242"/>
              <a:ext cx="203" cy="0"/>
            </a:xfrm>
            <a:prstGeom prst="line">
              <a:avLst/>
            </a:prstGeom>
            <a:noFill/>
            <a:ln w="9525">
              <a:solidFill>
                <a:schemeClr val="tx1"/>
              </a:solidFill>
              <a:round/>
              <a:headEnd/>
              <a:tailEnd type="triangle" w="med" len="med"/>
            </a:ln>
          </p:spPr>
          <p:txBody>
            <a:bodyPr/>
            <a:lstStyle/>
            <a:p>
              <a:endParaRPr lang="en-GB"/>
            </a:p>
          </p:txBody>
        </p:sp>
        <p:sp>
          <p:nvSpPr>
            <p:cNvPr id="14446" name="Line 241"/>
            <p:cNvSpPr>
              <a:spLocks noChangeShapeType="1"/>
            </p:cNvSpPr>
            <p:nvPr/>
          </p:nvSpPr>
          <p:spPr bwMode="auto">
            <a:xfrm>
              <a:off x="2835" y="3243"/>
              <a:ext cx="203" cy="0"/>
            </a:xfrm>
            <a:prstGeom prst="line">
              <a:avLst/>
            </a:prstGeom>
            <a:noFill/>
            <a:ln w="9525">
              <a:solidFill>
                <a:schemeClr val="tx1"/>
              </a:solidFill>
              <a:round/>
              <a:headEnd type="triangle" w="med" len="med"/>
              <a:tailEnd/>
            </a:ln>
          </p:spPr>
          <p:txBody>
            <a:bodyPr/>
            <a:lstStyle/>
            <a:p>
              <a:endParaRPr lang="en-GB"/>
            </a:p>
          </p:txBody>
        </p:sp>
      </p:grpSp>
      <p:grpSp>
        <p:nvGrpSpPr>
          <p:cNvPr id="6" name="Group 242"/>
          <p:cNvGrpSpPr>
            <a:grpSpLocks/>
          </p:cNvGrpSpPr>
          <p:nvPr/>
        </p:nvGrpSpPr>
        <p:grpSpPr bwMode="auto">
          <a:xfrm>
            <a:off x="2411760" y="2132856"/>
            <a:ext cx="6243638" cy="2024062"/>
            <a:chOff x="988" y="2125"/>
            <a:chExt cx="3933" cy="1275"/>
          </a:xfrm>
        </p:grpSpPr>
        <p:sp>
          <p:nvSpPr>
            <p:cNvPr id="14399" name="Line 243"/>
            <p:cNvSpPr>
              <a:spLocks noChangeShapeType="1"/>
            </p:cNvSpPr>
            <p:nvPr/>
          </p:nvSpPr>
          <p:spPr bwMode="auto">
            <a:xfrm>
              <a:off x="1994" y="2921"/>
              <a:ext cx="203" cy="0"/>
            </a:xfrm>
            <a:prstGeom prst="line">
              <a:avLst/>
            </a:prstGeom>
            <a:noFill/>
            <a:ln w="9525">
              <a:solidFill>
                <a:schemeClr val="tx1"/>
              </a:solidFill>
              <a:round/>
              <a:headEnd type="triangle" w="med" len="med"/>
              <a:tailEnd/>
            </a:ln>
          </p:spPr>
          <p:txBody>
            <a:bodyPr/>
            <a:lstStyle/>
            <a:p>
              <a:endParaRPr lang="en-GB"/>
            </a:p>
          </p:txBody>
        </p:sp>
        <p:sp>
          <p:nvSpPr>
            <p:cNvPr id="14400" name="Line 244"/>
            <p:cNvSpPr>
              <a:spLocks noChangeShapeType="1"/>
            </p:cNvSpPr>
            <p:nvPr/>
          </p:nvSpPr>
          <p:spPr bwMode="auto">
            <a:xfrm>
              <a:off x="988" y="3399"/>
              <a:ext cx="203" cy="0"/>
            </a:xfrm>
            <a:prstGeom prst="line">
              <a:avLst/>
            </a:prstGeom>
            <a:noFill/>
            <a:ln w="9525">
              <a:solidFill>
                <a:schemeClr val="tx1"/>
              </a:solidFill>
              <a:round/>
              <a:headEnd/>
              <a:tailEnd type="triangle" w="med" len="med"/>
            </a:ln>
          </p:spPr>
          <p:txBody>
            <a:bodyPr/>
            <a:lstStyle/>
            <a:p>
              <a:endParaRPr lang="en-GB"/>
            </a:p>
          </p:txBody>
        </p:sp>
        <p:sp>
          <p:nvSpPr>
            <p:cNvPr id="14401" name="Line 245"/>
            <p:cNvSpPr>
              <a:spLocks noChangeShapeType="1"/>
            </p:cNvSpPr>
            <p:nvPr/>
          </p:nvSpPr>
          <p:spPr bwMode="auto">
            <a:xfrm>
              <a:off x="3184" y="3400"/>
              <a:ext cx="203" cy="0"/>
            </a:xfrm>
            <a:prstGeom prst="line">
              <a:avLst/>
            </a:prstGeom>
            <a:noFill/>
            <a:ln w="9525">
              <a:solidFill>
                <a:schemeClr val="tx1"/>
              </a:solidFill>
              <a:round/>
              <a:headEnd type="triangle" w="med" len="med"/>
              <a:tailEnd/>
            </a:ln>
          </p:spPr>
          <p:txBody>
            <a:bodyPr/>
            <a:lstStyle/>
            <a:p>
              <a:endParaRPr lang="en-GB"/>
            </a:p>
          </p:txBody>
        </p:sp>
        <p:sp>
          <p:nvSpPr>
            <p:cNvPr id="14402" name="Line 246"/>
            <p:cNvSpPr>
              <a:spLocks noChangeShapeType="1"/>
            </p:cNvSpPr>
            <p:nvPr/>
          </p:nvSpPr>
          <p:spPr bwMode="auto">
            <a:xfrm>
              <a:off x="997" y="2125"/>
              <a:ext cx="203" cy="0"/>
            </a:xfrm>
            <a:prstGeom prst="line">
              <a:avLst/>
            </a:prstGeom>
            <a:noFill/>
            <a:ln w="9525">
              <a:solidFill>
                <a:schemeClr val="tx1"/>
              </a:solidFill>
              <a:round/>
              <a:headEnd/>
              <a:tailEnd type="triangle" w="med" len="med"/>
            </a:ln>
          </p:spPr>
          <p:txBody>
            <a:bodyPr/>
            <a:lstStyle/>
            <a:p>
              <a:endParaRPr lang="en-GB"/>
            </a:p>
          </p:txBody>
        </p:sp>
        <p:sp>
          <p:nvSpPr>
            <p:cNvPr id="14403" name="Line 247"/>
            <p:cNvSpPr>
              <a:spLocks noChangeShapeType="1"/>
            </p:cNvSpPr>
            <p:nvPr/>
          </p:nvSpPr>
          <p:spPr bwMode="auto">
            <a:xfrm>
              <a:off x="3193" y="2126"/>
              <a:ext cx="203" cy="0"/>
            </a:xfrm>
            <a:prstGeom prst="line">
              <a:avLst/>
            </a:prstGeom>
            <a:noFill/>
            <a:ln w="9525">
              <a:solidFill>
                <a:schemeClr val="tx1"/>
              </a:solidFill>
              <a:round/>
              <a:headEnd type="triangle" w="med" len="med"/>
              <a:tailEnd/>
            </a:ln>
          </p:spPr>
          <p:txBody>
            <a:bodyPr/>
            <a:lstStyle/>
            <a:p>
              <a:endParaRPr lang="en-GB"/>
            </a:p>
          </p:txBody>
        </p:sp>
        <p:sp>
          <p:nvSpPr>
            <p:cNvPr id="14404" name="Line 248"/>
            <p:cNvSpPr>
              <a:spLocks noChangeShapeType="1"/>
            </p:cNvSpPr>
            <p:nvPr/>
          </p:nvSpPr>
          <p:spPr bwMode="auto">
            <a:xfrm>
              <a:off x="1630" y="3122"/>
              <a:ext cx="203" cy="0"/>
            </a:xfrm>
            <a:prstGeom prst="line">
              <a:avLst/>
            </a:prstGeom>
            <a:noFill/>
            <a:ln w="9525">
              <a:solidFill>
                <a:schemeClr val="tx1"/>
              </a:solidFill>
              <a:round/>
              <a:headEnd/>
              <a:tailEnd type="triangle" w="med" len="med"/>
            </a:ln>
          </p:spPr>
          <p:txBody>
            <a:bodyPr/>
            <a:lstStyle/>
            <a:p>
              <a:endParaRPr lang="en-GB"/>
            </a:p>
          </p:txBody>
        </p:sp>
        <p:sp>
          <p:nvSpPr>
            <p:cNvPr id="14405" name="Line 249"/>
            <p:cNvSpPr>
              <a:spLocks noChangeShapeType="1"/>
            </p:cNvSpPr>
            <p:nvPr/>
          </p:nvSpPr>
          <p:spPr bwMode="auto">
            <a:xfrm>
              <a:off x="3826" y="3123"/>
              <a:ext cx="203" cy="0"/>
            </a:xfrm>
            <a:prstGeom prst="line">
              <a:avLst/>
            </a:prstGeom>
            <a:noFill/>
            <a:ln w="9525">
              <a:solidFill>
                <a:schemeClr val="tx1"/>
              </a:solidFill>
              <a:round/>
              <a:headEnd type="triangle" w="med" len="med"/>
              <a:tailEnd/>
            </a:ln>
          </p:spPr>
          <p:txBody>
            <a:bodyPr/>
            <a:lstStyle/>
            <a:p>
              <a:endParaRPr lang="en-GB"/>
            </a:p>
          </p:txBody>
        </p:sp>
        <p:sp>
          <p:nvSpPr>
            <p:cNvPr id="14406" name="Line 250"/>
            <p:cNvSpPr>
              <a:spLocks noChangeShapeType="1"/>
            </p:cNvSpPr>
            <p:nvPr/>
          </p:nvSpPr>
          <p:spPr bwMode="auto">
            <a:xfrm>
              <a:off x="1789" y="2520"/>
              <a:ext cx="203" cy="0"/>
            </a:xfrm>
            <a:prstGeom prst="line">
              <a:avLst/>
            </a:prstGeom>
            <a:noFill/>
            <a:ln w="9525">
              <a:solidFill>
                <a:schemeClr val="tx1"/>
              </a:solidFill>
              <a:round/>
              <a:headEnd/>
              <a:tailEnd type="triangle" w="med" len="med"/>
            </a:ln>
          </p:spPr>
          <p:txBody>
            <a:bodyPr/>
            <a:lstStyle/>
            <a:p>
              <a:endParaRPr lang="en-GB"/>
            </a:p>
          </p:txBody>
        </p:sp>
        <p:sp>
          <p:nvSpPr>
            <p:cNvPr id="14407" name="Line 251"/>
            <p:cNvSpPr>
              <a:spLocks noChangeShapeType="1"/>
            </p:cNvSpPr>
            <p:nvPr/>
          </p:nvSpPr>
          <p:spPr bwMode="auto">
            <a:xfrm>
              <a:off x="2155" y="2521"/>
              <a:ext cx="203" cy="0"/>
            </a:xfrm>
            <a:prstGeom prst="line">
              <a:avLst/>
            </a:prstGeom>
            <a:noFill/>
            <a:ln w="9525">
              <a:solidFill>
                <a:schemeClr val="tx1"/>
              </a:solidFill>
              <a:round/>
              <a:headEnd type="triangle" w="med" len="med"/>
              <a:tailEnd/>
            </a:ln>
          </p:spPr>
          <p:txBody>
            <a:bodyPr/>
            <a:lstStyle/>
            <a:p>
              <a:endParaRPr lang="en-GB"/>
            </a:p>
          </p:txBody>
        </p:sp>
        <p:sp>
          <p:nvSpPr>
            <p:cNvPr id="14408" name="Line 252"/>
            <p:cNvSpPr>
              <a:spLocks noChangeShapeType="1"/>
            </p:cNvSpPr>
            <p:nvPr/>
          </p:nvSpPr>
          <p:spPr bwMode="auto">
            <a:xfrm>
              <a:off x="1037" y="2715"/>
              <a:ext cx="203" cy="0"/>
            </a:xfrm>
            <a:prstGeom prst="line">
              <a:avLst/>
            </a:prstGeom>
            <a:noFill/>
            <a:ln w="9525">
              <a:solidFill>
                <a:schemeClr val="tx1"/>
              </a:solidFill>
              <a:round/>
              <a:headEnd/>
              <a:tailEnd type="triangle" w="med" len="med"/>
            </a:ln>
          </p:spPr>
          <p:txBody>
            <a:bodyPr/>
            <a:lstStyle/>
            <a:p>
              <a:endParaRPr lang="en-GB"/>
            </a:p>
          </p:txBody>
        </p:sp>
        <p:sp>
          <p:nvSpPr>
            <p:cNvPr id="14409" name="Line 253"/>
            <p:cNvSpPr>
              <a:spLocks noChangeShapeType="1"/>
            </p:cNvSpPr>
            <p:nvPr/>
          </p:nvSpPr>
          <p:spPr bwMode="auto">
            <a:xfrm>
              <a:off x="3233" y="2716"/>
              <a:ext cx="203" cy="0"/>
            </a:xfrm>
            <a:prstGeom prst="line">
              <a:avLst/>
            </a:prstGeom>
            <a:noFill/>
            <a:ln w="9525">
              <a:solidFill>
                <a:schemeClr val="tx1"/>
              </a:solidFill>
              <a:round/>
              <a:headEnd type="triangle" w="med" len="med"/>
              <a:tailEnd/>
            </a:ln>
          </p:spPr>
          <p:txBody>
            <a:bodyPr/>
            <a:lstStyle/>
            <a:p>
              <a:endParaRPr lang="en-GB"/>
            </a:p>
          </p:txBody>
        </p:sp>
        <p:sp>
          <p:nvSpPr>
            <p:cNvPr id="14410" name="Line 254"/>
            <p:cNvSpPr>
              <a:spLocks noChangeShapeType="1"/>
            </p:cNvSpPr>
            <p:nvPr/>
          </p:nvSpPr>
          <p:spPr bwMode="auto">
            <a:xfrm>
              <a:off x="2522" y="2534"/>
              <a:ext cx="203" cy="0"/>
            </a:xfrm>
            <a:prstGeom prst="line">
              <a:avLst/>
            </a:prstGeom>
            <a:noFill/>
            <a:ln w="9525">
              <a:solidFill>
                <a:schemeClr val="tx1"/>
              </a:solidFill>
              <a:round/>
              <a:headEnd/>
              <a:tailEnd type="triangle" w="med" len="med"/>
            </a:ln>
          </p:spPr>
          <p:txBody>
            <a:bodyPr/>
            <a:lstStyle/>
            <a:p>
              <a:endParaRPr lang="en-GB"/>
            </a:p>
          </p:txBody>
        </p:sp>
        <p:sp>
          <p:nvSpPr>
            <p:cNvPr id="14411" name="Line 255"/>
            <p:cNvSpPr>
              <a:spLocks noChangeShapeType="1"/>
            </p:cNvSpPr>
            <p:nvPr/>
          </p:nvSpPr>
          <p:spPr bwMode="auto">
            <a:xfrm>
              <a:off x="4718" y="2535"/>
              <a:ext cx="203" cy="0"/>
            </a:xfrm>
            <a:prstGeom prst="line">
              <a:avLst/>
            </a:prstGeom>
            <a:noFill/>
            <a:ln w="9525">
              <a:solidFill>
                <a:schemeClr val="tx1"/>
              </a:solidFill>
              <a:round/>
              <a:headEnd type="triangle" w="med" len="med"/>
              <a:tailEnd/>
            </a:ln>
          </p:spPr>
          <p:txBody>
            <a:bodyPr/>
            <a:lstStyle/>
            <a:p>
              <a:endParaRPr lang="en-GB"/>
            </a:p>
          </p:txBody>
        </p:sp>
        <p:sp>
          <p:nvSpPr>
            <p:cNvPr id="14412" name="Line 256"/>
            <p:cNvSpPr>
              <a:spLocks noChangeShapeType="1"/>
            </p:cNvSpPr>
            <p:nvPr/>
          </p:nvSpPr>
          <p:spPr bwMode="auto">
            <a:xfrm>
              <a:off x="1783" y="2339"/>
              <a:ext cx="203" cy="0"/>
            </a:xfrm>
            <a:prstGeom prst="line">
              <a:avLst/>
            </a:prstGeom>
            <a:noFill/>
            <a:ln w="9525">
              <a:solidFill>
                <a:schemeClr val="tx1"/>
              </a:solidFill>
              <a:round/>
              <a:headEnd/>
              <a:tailEnd type="triangle" w="med" len="med"/>
            </a:ln>
          </p:spPr>
          <p:txBody>
            <a:bodyPr/>
            <a:lstStyle/>
            <a:p>
              <a:endParaRPr lang="en-GB"/>
            </a:p>
          </p:txBody>
        </p:sp>
        <p:sp>
          <p:nvSpPr>
            <p:cNvPr id="14413" name="Line 257"/>
            <p:cNvSpPr>
              <a:spLocks noChangeShapeType="1"/>
            </p:cNvSpPr>
            <p:nvPr/>
          </p:nvSpPr>
          <p:spPr bwMode="auto">
            <a:xfrm>
              <a:off x="3979" y="2340"/>
              <a:ext cx="203" cy="0"/>
            </a:xfrm>
            <a:prstGeom prst="line">
              <a:avLst/>
            </a:prstGeom>
            <a:noFill/>
            <a:ln w="9525">
              <a:solidFill>
                <a:schemeClr val="tx1"/>
              </a:solidFill>
              <a:round/>
              <a:headEnd type="triangle" w="med" len="med"/>
              <a:tailEnd/>
            </a:ln>
          </p:spPr>
          <p:txBody>
            <a:bodyPr/>
            <a:lstStyle/>
            <a:p>
              <a:endParaRPr lang="en-GB"/>
            </a:p>
          </p:txBody>
        </p:sp>
        <p:sp>
          <p:nvSpPr>
            <p:cNvPr id="14414" name="Line 258"/>
            <p:cNvSpPr>
              <a:spLocks noChangeShapeType="1"/>
            </p:cNvSpPr>
            <p:nvPr/>
          </p:nvSpPr>
          <p:spPr bwMode="auto">
            <a:xfrm>
              <a:off x="3572" y="2793"/>
              <a:ext cx="203" cy="0"/>
            </a:xfrm>
            <a:prstGeom prst="line">
              <a:avLst/>
            </a:prstGeom>
            <a:noFill/>
            <a:ln w="9525">
              <a:solidFill>
                <a:schemeClr val="tx1"/>
              </a:solidFill>
              <a:round/>
              <a:headEnd/>
              <a:tailEnd type="triangle" w="med" len="med"/>
            </a:ln>
          </p:spPr>
          <p:txBody>
            <a:bodyPr/>
            <a:lstStyle/>
            <a:p>
              <a:endParaRPr lang="en-GB"/>
            </a:p>
          </p:txBody>
        </p:sp>
        <p:sp>
          <p:nvSpPr>
            <p:cNvPr id="14415" name="Line 259"/>
            <p:cNvSpPr>
              <a:spLocks noChangeShapeType="1"/>
            </p:cNvSpPr>
            <p:nvPr/>
          </p:nvSpPr>
          <p:spPr bwMode="auto">
            <a:xfrm>
              <a:off x="3938" y="2794"/>
              <a:ext cx="203" cy="0"/>
            </a:xfrm>
            <a:prstGeom prst="line">
              <a:avLst/>
            </a:prstGeom>
            <a:noFill/>
            <a:ln w="9525">
              <a:solidFill>
                <a:schemeClr val="tx1"/>
              </a:solidFill>
              <a:round/>
              <a:headEnd type="triangle" w="med" len="med"/>
              <a:tailEnd/>
            </a:ln>
          </p:spPr>
          <p:txBody>
            <a:bodyPr/>
            <a:lstStyle/>
            <a:p>
              <a:endParaRPr lang="en-GB"/>
            </a:p>
          </p:txBody>
        </p:sp>
        <p:sp>
          <p:nvSpPr>
            <p:cNvPr id="14416" name="Line 260"/>
            <p:cNvSpPr>
              <a:spLocks noChangeShapeType="1"/>
            </p:cNvSpPr>
            <p:nvPr/>
          </p:nvSpPr>
          <p:spPr bwMode="auto">
            <a:xfrm>
              <a:off x="1628" y="2920"/>
              <a:ext cx="203" cy="0"/>
            </a:xfrm>
            <a:prstGeom prst="line">
              <a:avLst/>
            </a:prstGeom>
            <a:noFill/>
            <a:ln w="9525">
              <a:solidFill>
                <a:schemeClr val="tx1"/>
              </a:solidFill>
              <a:round/>
              <a:headEnd/>
              <a:tailEnd type="triangle" w="med" len="med"/>
            </a:ln>
          </p:spPr>
          <p:txBody>
            <a:bodyPr/>
            <a:lstStyle/>
            <a:p>
              <a:endParaRPr lang="en-GB"/>
            </a:p>
          </p:txBody>
        </p:sp>
        <p:sp>
          <p:nvSpPr>
            <p:cNvPr id="14417" name="Line 261"/>
            <p:cNvSpPr>
              <a:spLocks noChangeShapeType="1"/>
            </p:cNvSpPr>
            <p:nvPr/>
          </p:nvSpPr>
          <p:spPr bwMode="auto">
            <a:xfrm>
              <a:off x="3057" y="2983"/>
              <a:ext cx="203" cy="0"/>
            </a:xfrm>
            <a:prstGeom prst="line">
              <a:avLst/>
            </a:prstGeom>
            <a:noFill/>
            <a:ln w="9525">
              <a:solidFill>
                <a:schemeClr val="tx1"/>
              </a:solidFill>
              <a:round/>
              <a:headEnd/>
              <a:tailEnd type="triangle" w="med" len="med"/>
            </a:ln>
          </p:spPr>
          <p:txBody>
            <a:bodyPr/>
            <a:lstStyle/>
            <a:p>
              <a:endParaRPr lang="en-GB"/>
            </a:p>
          </p:txBody>
        </p:sp>
        <p:sp>
          <p:nvSpPr>
            <p:cNvPr id="14418" name="Line 262"/>
            <p:cNvSpPr>
              <a:spLocks noChangeShapeType="1"/>
            </p:cNvSpPr>
            <p:nvPr/>
          </p:nvSpPr>
          <p:spPr bwMode="auto">
            <a:xfrm>
              <a:off x="3423" y="2984"/>
              <a:ext cx="203" cy="0"/>
            </a:xfrm>
            <a:prstGeom prst="line">
              <a:avLst/>
            </a:prstGeom>
            <a:noFill/>
            <a:ln w="9525">
              <a:solidFill>
                <a:schemeClr val="tx1"/>
              </a:solidFill>
              <a:round/>
              <a:headEnd type="triangle" w="med" len="med"/>
              <a:tailEnd/>
            </a:ln>
          </p:spPr>
          <p:txBody>
            <a:bodyPr/>
            <a:lstStyle/>
            <a:p>
              <a:endParaRPr lang="en-GB"/>
            </a:p>
          </p:txBody>
        </p:sp>
        <p:sp>
          <p:nvSpPr>
            <p:cNvPr id="14419" name="Line 263"/>
            <p:cNvSpPr>
              <a:spLocks noChangeShapeType="1"/>
            </p:cNvSpPr>
            <p:nvPr/>
          </p:nvSpPr>
          <p:spPr bwMode="auto">
            <a:xfrm>
              <a:off x="1107" y="2408"/>
              <a:ext cx="203" cy="0"/>
            </a:xfrm>
            <a:prstGeom prst="line">
              <a:avLst/>
            </a:prstGeom>
            <a:noFill/>
            <a:ln w="9525">
              <a:solidFill>
                <a:schemeClr val="tx1"/>
              </a:solidFill>
              <a:round/>
              <a:headEnd/>
              <a:tailEnd type="triangle" w="med" len="med"/>
            </a:ln>
          </p:spPr>
          <p:txBody>
            <a:bodyPr/>
            <a:lstStyle/>
            <a:p>
              <a:endParaRPr lang="en-GB"/>
            </a:p>
          </p:txBody>
        </p:sp>
        <p:sp>
          <p:nvSpPr>
            <p:cNvPr id="14420" name="Line 264"/>
            <p:cNvSpPr>
              <a:spLocks noChangeShapeType="1"/>
            </p:cNvSpPr>
            <p:nvPr/>
          </p:nvSpPr>
          <p:spPr bwMode="auto">
            <a:xfrm>
              <a:off x="1473" y="2409"/>
              <a:ext cx="203" cy="0"/>
            </a:xfrm>
            <a:prstGeom prst="line">
              <a:avLst/>
            </a:prstGeom>
            <a:noFill/>
            <a:ln w="9525">
              <a:solidFill>
                <a:schemeClr val="tx1"/>
              </a:solidFill>
              <a:round/>
              <a:headEnd type="triangle" w="med" len="med"/>
              <a:tailEnd/>
            </a:ln>
          </p:spPr>
          <p:txBody>
            <a:bodyPr/>
            <a:lstStyle/>
            <a:p>
              <a:endParaRPr lang="en-GB"/>
            </a:p>
          </p:txBody>
        </p:sp>
        <p:sp>
          <p:nvSpPr>
            <p:cNvPr id="14421" name="Line 265"/>
            <p:cNvSpPr>
              <a:spLocks noChangeShapeType="1"/>
            </p:cNvSpPr>
            <p:nvPr/>
          </p:nvSpPr>
          <p:spPr bwMode="auto">
            <a:xfrm>
              <a:off x="2469" y="3242"/>
              <a:ext cx="203" cy="0"/>
            </a:xfrm>
            <a:prstGeom prst="line">
              <a:avLst/>
            </a:prstGeom>
            <a:noFill/>
            <a:ln w="9525">
              <a:solidFill>
                <a:schemeClr val="tx1"/>
              </a:solidFill>
              <a:round/>
              <a:headEnd/>
              <a:tailEnd type="triangle" w="med" len="med"/>
            </a:ln>
          </p:spPr>
          <p:txBody>
            <a:bodyPr/>
            <a:lstStyle/>
            <a:p>
              <a:endParaRPr lang="en-GB"/>
            </a:p>
          </p:txBody>
        </p:sp>
        <p:sp>
          <p:nvSpPr>
            <p:cNvPr id="14422" name="Line 266"/>
            <p:cNvSpPr>
              <a:spLocks noChangeShapeType="1"/>
            </p:cNvSpPr>
            <p:nvPr/>
          </p:nvSpPr>
          <p:spPr bwMode="auto">
            <a:xfrm>
              <a:off x="2835" y="3243"/>
              <a:ext cx="203" cy="0"/>
            </a:xfrm>
            <a:prstGeom prst="line">
              <a:avLst/>
            </a:prstGeom>
            <a:noFill/>
            <a:ln w="9525">
              <a:solidFill>
                <a:schemeClr val="tx1"/>
              </a:solidFill>
              <a:round/>
              <a:headEnd type="triangle" w="med" len="med"/>
              <a:tailEnd/>
            </a:ln>
          </p:spPr>
          <p:txBody>
            <a:bodyPr/>
            <a:lstStyle/>
            <a:p>
              <a:endParaRPr lang="en-GB"/>
            </a:p>
          </p:txBody>
        </p:sp>
      </p:grpSp>
      <p:grpSp>
        <p:nvGrpSpPr>
          <p:cNvPr id="7" name="Group 292"/>
          <p:cNvGrpSpPr>
            <a:grpSpLocks/>
          </p:cNvGrpSpPr>
          <p:nvPr/>
        </p:nvGrpSpPr>
        <p:grpSpPr bwMode="auto">
          <a:xfrm>
            <a:off x="2183160" y="2945656"/>
            <a:ext cx="6243638" cy="2024062"/>
            <a:chOff x="988" y="2125"/>
            <a:chExt cx="3933" cy="1275"/>
          </a:xfrm>
        </p:grpSpPr>
        <p:sp>
          <p:nvSpPr>
            <p:cNvPr id="14375" name="Line 293"/>
            <p:cNvSpPr>
              <a:spLocks noChangeShapeType="1"/>
            </p:cNvSpPr>
            <p:nvPr/>
          </p:nvSpPr>
          <p:spPr bwMode="auto">
            <a:xfrm>
              <a:off x="1994" y="2921"/>
              <a:ext cx="203" cy="0"/>
            </a:xfrm>
            <a:prstGeom prst="line">
              <a:avLst/>
            </a:prstGeom>
            <a:noFill/>
            <a:ln w="9525">
              <a:solidFill>
                <a:schemeClr val="tx1"/>
              </a:solidFill>
              <a:round/>
              <a:headEnd type="triangle" w="med" len="med"/>
              <a:tailEnd/>
            </a:ln>
          </p:spPr>
          <p:txBody>
            <a:bodyPr/>
            <a:lstStyle/>
            <a:p>
              <a:endParaRPr lang="en-GB"/>
            </a:p>
          </p:txBody>
        </p:sp>
        <p:sp>
          <p:nvSpPr>
            <p:cNvPr id="14376" name="Line 294"/>
            <p:cNvSpPr>
              <a:spLocks noChangeShapeType="1"/>
            </p:cNvSpPr>
            <p:nvPr/>
          </p:nvSpPr>
          <p:spPr bwMode="auto">
            <a:xfrm>
              <a:off x="988" y="3399"/>
              <a:ext cx="203" cy="0"/>
            </a:xfrm>
            <a:prstGeom prst="line">
              <a:avLst/>
            </a:prstGeom>
            <a:noFill/>
            <a:ln w="9525">
              <a:solidFill>
                <a:schemeClr val="tx1"/>
              </a:solidFill>
              <a:round/>
              <a:headEnd/>
              <a:tailEnd type="triangle" w="med" len="med"/>
            </a:ln>
          </p:spPr>
          <p:txBody>
            <a:bodyPr/>
            <a:lstStyle/>
            <a:p>
              <a:endParaRPr lang="en-GB"/>
            </a:p>
          </p:txBody>
        </p:sp>
        <p:sp>
          <p:nvSpPr>
            <p:cNvPr id="14377" name="Line 295"/>
            <p:cNvSpPr>
              <a:spLocks noChangeShapeType="1"/>
            </p:cNvSpPr>
            <p:nvPr/>
          </p:nvSpPr>
          <p:spPr bwMode="auto">
            <a:xfrm>
              <a:off x="3184" y="3400"/>
              <a:ext cx="203" cy="0"/>
            </a:xfrm>
            <a:prstGeom prst="line">
              <a:avLst/>
            </a:prstGeom>
            <a:noFill/>
            <a:ln w="9525">
              <a:solidFill>
                <a:schemeClr val="tx1"/>
              </a:solidFill>
              <a:round/>
              <a:headEnd type="triangle" w="med" len="med"/>
              <a:tailEnd/>
            </a:ln>
          </p:spPr>
          <p:txBody>
            <a:bodyPr/>
            <a:lstStyle/>
            <a:p>
              <a:endParaRPr lang="en-GB"/>
            </a:p>
          </p:txBody>
        </p:sp>
        <p:sp>
          <p:nvSpPr>
            <p:cNvPr id="14378" name="Line 296"/>
            <p:cNvSpPr>
              <a:spLocks noChangeShapeType="1"/>
            </p:cNvSpPr>
            <p:nvPr/>
          </p:nvSpPr>
          <p:spPr bwMode="auto">
            <a:xfrm>
              <a:off x="997" y="2125"/>
              <a:ext cx="203" cy="0"/>
            </a:xfrm>
            <a:prstGeom prst="line">
              <a:avLst/>
            </a:prstGeom>
            <a:noFill/>
            <a:ln w="9525">
              <a:solidFill>
                <a:schemeClr val="tx1"/>
              </a:solidFill>
              <a:round/>
              <a:headEnd/>
              <a:tailEnd type="triangle" w="med" len="med"/>
            </a:ln>
          </p:spPr>
          <p:txBody>
            <a:bodyPr/>
            <a:lstStyle/>
            <a:p>
              <a:endParaRPr lang="en-GB"/>
            </a:p>
          </p:txBody>
        </p:sp>
        <p:sp>
          <p:nvSpPr>
            <p:cNvPr id="14379" name="Line 297"/>
            <p:cNvSpPr>
              <a:spLocks noChangeShapeType="1"/>
            </p:cNvSpPr>
            <p:nvPr/>
          </p:nvSpPr>
          <p:spPr bwMode="auto">
            <a:xfrm>
              <a:off x="3193" y="2126"/>
              <a:ext cx="203" cy="0"/>
            </a:xfrm>
            <a:prstGeom prst="line">
              <a:avLst/>
            </a:prstGeom>
            <a:noFill/>
            <a:ln w="9525">
              <a:solidFill>
                <a:schemeClr val="tx1"/>
              </a:solidFill>
              <a:round/>
              <a:headEnd type="triangle" w="med" len="med"/>
              <a:tailEnd/>
            </a:ln>
          </p:spPr>
          <p:txBody>
            <a:bodyPr/>
            <a:lstStyle/>
            <a:p>
              <a:endParaRPr lang="en-GB"/>
            </a:p>
          </p:txBody>
        </p:sp>
        <p:sp>
          <p:nvSpPr>
            <p:cNvPr id="14380" name="Line 298"/>
            <p:cNvSpPr>
              <a:spLocks noChangeShapeType="1"/>
            </p:cNvSpPr>
            <p:nvPr/>
          </p:nvSpPr>
          <p:spPr bwMode="auto">
            <a:xfrm>
              <a:off x="1630" y="3122"/>
              <a:ext cx="203" cy="0"/>
            </a:xfrm>
            <a:prstGeom prst="line">
              <a:avLst/>
            </a:prstGeom>
            <a:noFill/>
            <a:ln w="9525">
              <a:solidFill>
                <a:schemeClr val="tx1"/>
              </a:solidFill>
              <a:round/>
              <a:headEnd/>
              <a:tailEnd type="triangle" w="med" len="med"/>
            </a:ln>
          </p:spPr>
          <p:txBody>
            <a:bodyPr/>
            <a:lstStyle/>
            <a:p>
              <a:endParaRPr lang="en-GB"/>
            </a:p>
          </p:txBody>
        </p:sp>
        <p:sp>
          <p:nvSpPr>
            <p:cNvPr id="14381" name="Line 299"/>
            <p:cNvSpPr>
              <a:spLocks noChangeShapeType="1"/>
            </p:cNvSpPr>
            <p:nvPr/>
          </p:nvSpPr>
          <p:spPr bwMode="auto">
            <a:xfrm>
              <a:off x="3826" y="3123"/>
              <a:ext cx="203" cy="0"/>
            </a:xfrm>
            <a:prstGeom prst="line">
              <a:avLst/>
            </a:prstGeom>
            <a:noFill/>
            <a:ln w="9525">
              <a:solidFill>
                <a:schemeClr val="tx1"/>
              </a:solidFill>
              <a:round/>
              <a:headEnd type="triangle" w="med" len="med"/>
              <a:tailEnd/>
            </a:ln>
          </p:spPr>
          <p:txBody>
            <a:bodyPr/>
            <a:lstStyle/>
            <a:p>
              <a:endParaRPr lang="en-GB"/>
            </a:p>
          </p:txBody>
        </p:sp>
        <p:sp>
          <p:nvSpPr>
            <p:cNvPr id="14382" name="Line 300"/>
            <p:cNvSpPr>
              <a:spLocks noChangeShapeType="1"/>
            </p:cNvSpPr>
            <p:nvPr/>
          </p:nvSpPr>
          <p:spPr bwMode="auto">
            <a:xfrm>
              <a:off x="1789" y="2520"/>
              <a:ext cx="203" cy="0"/>
            </a:xfrm>
            <a:prstGeom prst="line">
              <a:avLst/>
            </a:prstGeom>
            <a:noFill/>
            <a:ln w="9525">
              <a:solidFill>
                <a:schemeClr val="tx1"/>
              </a:solidFill>
              <a:round/>
              <a:headEnd/>
              <a:tailEnd type="triangle" w="med" len="med"/>
            </a:ln>
          </p:spPr>
          <p:txBody>
            <a:bodyPr/>
            <a:lstStyle/>
            <a:p>
              <a:endParaRPr lang="en-GB"/>
            </a:p>
          </p:txBody>
        </p:sp>
        <p:sp>
          <p:nvSpPr>
            <p:cNvPr id="14383" name="Line 301"/>
            <p:cNvSpPr>
              <a:spLocks noChangeShapeType="1"/>
            </p:cNvSpPr>
            <p:nvPr/>
          </p:nvSpPr>
          <p:spPr bwMode="auto">
            <a:xfrm>
              <a:off x="2155" y="2521"/>
              <a:ext cx="203" cy="0"/>
            </a:xfrm>
            <a:prstGeom prst="line">
              <a:avLst/>
            </a:prstGeom>
            <a:noFill/>
            <a:ln w="9525">
              <a:solidFill>
                <a:schemeClr val="tx1"/>
              </a:solidFill>
              <a:round/>
              <a:headEnd type="triangle" w="med" len="med"/>
              <a:tailEnd/>
            </a:ln>
          </p:spPr>
          <p:txBody>
            <a:bodyPr/>
            <a:lstStyle/>
            <a:p>
              <a:endParaRPr lang="en-GB"/>
            </a:p>
          </p:txBody>
        </p:sp>
        <p:sp>
          <p:nvSpPr>
            <p:cNvPr id="14384" name="Line 302"/>
            <p:cNvSpPr>
              <a:spLocks noChangeShapeType="1"/>
            </p:cNvSpPr>
            <p:nvPr/>
          </p:nvSpPr>
          <p:spPr bwMode="auto">
            <a:xfrm>
              <a:off x="1037" y="2715"/>
              <a:ext cx="203" cy="0"/>
            </a:xfrm>
            <a:prstGeom prst="line">
              <a:avLst/>
            </a:prstGeom>
            <a:noFill/>
            <a:ln w="9525">
              <a:solidFill>
                <a:schemeClr val="tx1"/>
              </a:solidFill>
              <a:round/>
              <a:headEnd/>
              <a:tailEnd type="triangle" w="med" len="med"/>
            </a:ln>
          </p:spPr>
          <p:txBody>
            <a:bodyPr/>
            <a:lstStyle/>
            <a:p>
              <a:endParaRPr lang="en-GB"/>
            </a:p>
          </p:txBody>
        </p:sp>
        <p:sp>
          <p:nvSpPr>
            <p:cNvPr id="14385" name="Line 303"/>
            <p:cNvSpPr>
              <a:spLocks noChangeShapeType="1"/>
            </p:cNvSpPr>
            <p:nvPr/>
          </p:nvSpPr>
          <p:spPr bwMode="auto">
            <a:xfrm>
              <a:off x="3233" y="2716"/>
              <a:ext cx="203" cy="0"/>
            </a:xfrm>
            <a:prstGeom prst="line">
              <a:avLst/>
            </a:prstGeom>
            <a:noFill/>
            <a:ln w="9525">
              <a:solidFill>
                <a:schemeClr val="tx1"/>
              </a:solidFill>
              <a:round/>
              <a:headEnd type="triangle" w="med" len="med"/>
              <a:tailEnd/>
            </a:ln>
          </p:spPr>
          <p:txBody>
            <a:bodyPr/>
            <a:lstStyle/>
            <a:p>
              <a:endParaRPr lang="en-GB"/>
            </a:p>
          </p:txBody>
        </p:sp>
        <p:sp>
          <p:nvSpPr>
            <p:cNvPr id="14386" name="Line 304"/>
            <p:cNvSpPr>
              <a:spLocks noChangeShapeType="1"/>
            </p:cNvSpPr>
            <p:nvPr/>
          </p:nvSpPr>
          <p:spPr bwMode="auto">
            <a:xfrm>
              <a:off x="2522" y="2534"/>
              <a:ext cx="203" cy="0"/>
            </a:xfrm>
            <a:prstGeom prst="line">
              <a:avLst/>
            </a:prstGeom>
            <a:noFill/>
            <a:ln w="9525">
              <a:solidFill>
                <a:schemeClr val="tx1"/>
              </a:solidFill>
              <a:round/>
              <a:headEnd/>
              <a:tailEnd type="triangle" w="med" len="med"/>
            </a:ln>
          </p:spPr>
          <p:txBody>
            <a:bodyPr/>
            <a:lstStyle/>
            <a:p>
              <a:endParaRPr lang="en-GB"/>
            </a:p>
          </p:txBody>
        </p:sp>
        <p:sp>
          <p:nvSpPr>
            <p:cNvPr id="14387" name="Line 305"/>
            <p:cNvSpPr>
              <a:spLocks noChangeShapeType="1"/>
            </p:cNvSpPr>
            <p:nvPr/>
          </p:nvSpPr>
          <p:spPr bwMode="auto">
            <a:xfrm>
              <a:off x="4718" y="2535"/>
              <a:ext cx="203" cy="0"/>
            </a:xfrm>
            <a:prstGeom prst="line">
              <a:avLst/>
            </a:prstGeom>
            <a:noFill/>
            <a:ln w="9525">
              <a:solidFill>
                <a:schemeClr val="tx1"/>
              </a:solidFill>
              <a:round/>
              <a:headEnd type="triangle" w="med" len="med"/>
              <a:tailEnd/>
            </a:ln>
          </p:spPr>
          <p:txBody>
            <a:bodyPr/>
            <a:lstStyle/>
            <a:p>
              <a:endParaRPr lang="en-GB"/>
            </a:p>
          </p:txBody>
        </p:sp>
        <p:sp>
          <p:nvSpPr>
            <p:cNvPr id="14388" name="Line 306"/>
            <p:cNvSpPr>
              <a:spLocks noChangeShapeType="1"/>
            </p:cNvSpPr>
            <p:nvPr/>
          </p:nvSpPr>
          <p:spPr bwMode="auto">
            <a:xfrm>
              <a:off x="1783" y="2339"/>
              <a:ext cx="203" cy="0"/>
            </a:xfrm>
            <a:prstGeom prst="line">
              <a:avLst/>
            </a:prstGeom>
            <a:noFill/>
            <a:ln w="9525">
              <a:solidFill>
                <a:schemeClr val="tx1"/>
              </a:solidFill>
              <a:round/>
              <a:headEnd/>
              <a:tailEnd type="triangle" w="med" len="med"/>
            </a:ln>
          </p:spPr>
          <p:txBody>
            <a:bodyPr/>
            <a:lstStyle/>
            <a:p>
              <a:endParaRPr lang="en-GB"/>
            </a:p>
          </p:txBody>
        </p:sp>
        <p:sp>
          <p:nvSpPr>
            <p:cNvPr id="14389" name="Line 307"/>
            <p:cNvSpPr>
              <a:spLocks noChangeShapeType="1"/>
            </p:cNvSpPr>
            <p:nvPr/>
          </p:nvSpPr>
          <p:spPr bwMode="auto">
            <a:xfrm>
              <a:off x="3979" y="2340"/>
              <a:ext cx="203" cy="0"/>
            </a:xfrm>
            <a:prstGeom prst="line">
              <a:avLst/>
            </a:prstGeom>
            <a:noFill/>
            <a:ln w="9525">
              <a:solidFill>
                <a:schemeClr val="tx1"/>
              </a:solidFill>
              <a:round/>
              <a:headEnd type="triangle" w="med" len="med"/>
              <a:tailEnd/>
            </a:ln>
          </p:spPr>
          <p:txBody>
            <a:bodyPr/>
            <a:lstStyle/>
            <a:p>
              <a:endParaRPr lang="en-GB"/>
            </a:p>
          </p:txBody>
        </p:sp>
        <p:sp>
          <p:nvSpPr>
            <p:cNvPr id="14390" name="Line 308"/>
            <p:cNvSpPr>
              <a:spLocks noChangeShapeType="1"/>
            </p:cNvSpPr>
            <p:nvPr/>
          </p:nvSpPr>
          <p:spPr bwMode="auto">
            <a:xfrm>
              <a:off x="3572" y="2793"/>
              <a:ext cx="203" cy="0"/>
            </a:xfrm>
            <a:prstGeom prst="line">
              <a:avLst/>
            </a:prstGeom>
            <a:noFill/>
            <a:ln w="9525">
              <a:solidFill>
                <a:schemeClr val="tx1"/>
              </a:solidFill>
              <a:round/>
              <a:headEnd/>
              <a:tailEnd type="triangle" w="med" len="med"/>
            </a:ln>
          </p:spPr>
          <p:txBody>
            <a:bodyPr/>
            <a:lstStyle/>
            <a:p>
              <a:endParaRPr lang="en-GB"/>
            </a:p>
          </p:txBody>
        </p:sp>
        <p:sp>
          <p:nvSpPr>
            <p:cNvPr id="14391" name="Line 309"/>
            <p:cNvSpPr>
              <a:spLocks noChangeShapeType="1"/>
            </p:cNvSpPr>
            <p:nvPr/>
          </p:nvSpPr>
          <p:spPr bwMode="auto">
            <a:xfrm>
              <a:off x="3938" y="2794"/>
              <a:ext cx="203" cy="0"/>
            </a:xfrm>
            <a:prstGeom prst="line">
              <a:avLst/>
            </a:prstGeom>
            <a:noFill/>
            <a:ln w="9525">
              <a:solidFill>
                <a:schemeClr val="tx1"/>
              </a:solidFill>
              <a:round/>
              <a:headEnd type="triangle" w="med" len="med"/>
              <a:tailEnd/>
            </a:ln>
          </p:spPr>
          <p:txBody>
            <a:bodyPr/>
            <a:lstStyle/>
            <a:p>
              <a:endParaRPr lang="en-GB"/>
            </a:p>
          </p:txBody>
        </p:sp>
        <p:sp>
          <p:nvSpPr>
            <p:cNvPr id="14392" name="Line 310"/>
            <p:cNvSpPr>
              <a:spLocks noChangeShapeType="1"/>
            </p:cNvSpPr>
            <p:nvPr/>
          </p:nvSpPr>
          <p:spPr bwMode="auto">
            <a:xfrm>
              <a:off x="1628" y="2920"/>
              <a:ext cx="203" cy="0"/>
            </a:xfrm>
            <a:prstGeom prst="line">
              <a:avLst/>
            </a:prstGeom>
            <a:noFill/>
            <a:ln w="9525">
              <a:solidFill>
                <a:schemeClr val="tx1"/>
              </a:solidFill>
              <a:round/>
              <a:headEnd/>
              <a:tailEnd type="triangle" w="med" len="med"/>
            </a:ln>
          </p:spPr>
          <p:txBody>
            <a:bodyPr/>
            <a:lstStyle/>
            <a:p>
              <a:endParaRPr lang="en-GB"/>
            </a:p>
          </p:txBody>
        </p:sp>
        <p:sp>
          <p:nvSpPr>
            <p:cNvPr id="14393" name="Line 311"/>
            <p:cNvSpPr>
              <a:spLocks noChangeShapeType="1"/>
            </p:cNvSpPr>
            <p:nvPr/>
          </p:nvSpPr>
          <p:spPr bwMode="auto">
            <a:xfrm>
              <a:off x="3057" y="2983"/>
              <a:ext cx="203" cy="0"/>
            </a:xfrm>
            <a:prstGeom prst="line">
              <a:avLst/>
            </a:prstGeom>
            <a:noFill/>
            <a:ln w="9525">
              <a:solidFill>
                <a:schemeClr val="tx1"/>
              </a:solidFill>
              <a:round/>
              <a:headEnd/>
              <a:tailEnd type="triangle" w="med" len="med"/>
            </a:ln>
          </p:spPr>
          <p:txBody>
            <a:bodyPr/>
            <a:lstStyle/>
            <a:p>
              <a:endParaRPr lang="en-GB"/>
            </a:p>
          </p:txBody>
        </p:sp>
        <p:sp>
          <p:nvSpPr>
            <p:cNvPr id="14394" name="Line 312"/>
            <p:cNvSpPr>
              <a:spLocks noChangeShapeType="1"/>
            </p:cNvSpPr>
            <p:nvPr/>
          </p:nvSpPr>
          <p:spPr bwMode="auto">
            <a:xfrm>
              <a:off x="3423" y="2984"/>
              <a:ext cx="203" cy="0"/>
            </a:xfrm>
            <a:prstGeom prst="line">
              <a:avLst/>
            </a:prstGeom>
            <a:noFill/>
            <a:ln w="9525">
              <a:solidFill>
                <a:schemeClr val="tx1"/>
              </a:solidFill>
              <a:round/>
              <a:headEnd type="triangle" w="med" len="med"/>
              <a:tailEnd/>
            </a:ln>
          </p:spPr>
          <p:txBody>
            <a:bodyPr/>
            <a:lstStyle/>
            <a:p>
              <a:endParaRPr lang="en-GB"/>
            </a:p>
          </p:txBody>
        </p:sp>
        <p:sp>
          <p:nvSpPr>
            <p:cNvPr id="14395" name="Line 313"/>
            <p:cNvSpPr>
              <a:spLocks noChangeShapeType="1"/>
            </p:cNvSpPr>
            <p:nvPr/>
          </p:nvSpPr>
          <p:spPr bwMode="auto">
            <a:xfrm>
              <a:off x="1107" y="2408"/>
              <a:ext cx="203" cy="0"/>
            </a:xfrm>
            <a:prstGeom prst="line">
              <a:avLst/>
            </a:prstGeom>
            <a:noFill/>
            <a:ln w="9525">
              <a:solidFill>
                <a:schemeClr val="tx1"/>
              </a:solidFill>
              <a:round/>
              <a:headEnd/>
              <a:tailEnd type="triangle" w="med" len="med"/>
            </a:ln>
          </p:spPr>
          <p:txBody>
            <a:bodyPr/>
            <a:lstStyle/>
            <a:p>
              <a:endParaRPr lang="en-GB"/>
            </a:p>
          </p:txBody>
        </p:sp>
        <p:sp>
          <p:nvSpPr>
            <p:cNvPr id="14396" name="Line 314"/>
            <p:cNvSpPr>
              <a:spLocks noChangeShapeType="1"/>
            </p:cNvSpPr>
            <p:nvPr/>
          </p:nvSpPr>
          <p:spPr bwMode="auto">
            <a:xfrm>
              <a:off x="1473" y="2409"/>
              <a:ext cx="203" cy="0"/>
            </a:xfrm>
            <a:prstGeom prst="line">
              <a:avLst/>
            </a:prstGeom>
            <a:noFill/>
            <a:ln w="9525">
              <a:solidFill>
                <a:schemeClr val="tx1"/>
              </a:solidFill>
              <a:round/>
              <a:headEnd type="triangle" w="med" len="med"/>
              <a:tailEnd/>
            </a:ln>
          </p:spPr>
          <p:txBody>
            <a:bodyPr/>
            <a:lstStyle/>
            <a:p>
              <a:endParaRPr lang="en-GB"/>
            </a:p>
          </p:txBody>
        </p:sp>
        <p:sp>
          <p:nvSpPr>
            <p:cNvPr id="14397" name="Line 315"/>
            <p:cNvSpPr>
              <a:spLocks noChangeShapeType="1"/>
            </p:cNvSpPr>
            <p:nvPr/>
          </p:nvSpPr>
          <p:spPr bwMode="auto">
            <a:xfrm>
              <a:off x="2469" y="3242"/>
              <a:ext cx="203" cy="0"/>
            </a:xfrm>
            <a:prstGeom prst="line">
              <a:avLst/>
            </a:prstGeom>
            <a:noFill/>
            <a:ln w="9525">
              <a:solidFill>
                <a:schemeClr val="tx1"/>
              </a:solidFill>
              <a:round/>
              <a:headEnd/>
              <a:tailEnd type="triangle" w="med" len="med"/>
            </a:ln>
          </p:spPr>
          <p:txBody>
            <a:bodyPr/>
            <a:lstStyle/>
            <a:p>
              <a:endParaRPr lang="en-GB"/>
            </a:p>
          </p:txBody>
        </p:sp>
        <p:sp>
          <p:nvSpPr>
            <p:cNvPr id="14398" name="Line 316"/>
            <p:cNvSpPr>
              <a:spLocks noChangeShapeType="1"/>
            </p:cNvSpPr>
            <p:nvPr/>
          </p:nvSpPr>
          <p:spPr bwMode="auto">
            <a:xfrm>
              <a:off x="2835" y="3243"/>
              <a:ext cx="203" cy="0"/>
            </a:xfrm>
            <a:prstGeom prst="line">
              <a:avLst/>
            </a:prstGeom>
            <a:noFill/>
            <a:ln w="9525">
              <a:solidFill>
                <a:schemeClr val="tx1"/>
              </a:solidFill>
              <a:round/>
              <a:headEnd type="triangle" w="med" len="med"/>
              <a:tailEnd/>
            </a:ln>
          </p:spPr>
          <p:txBody>
            <a:bodyPr/>
            <a:lstStyle/>
            <a:p>
              <a:endParaRPr lang="en-GB"/>
            </a:p>
          </p:txBody>
        </p:sp>
      </p:grpSp>
      <p:grpSp>
        <p:nvGrpSpPr>
          <p:cNvPr id="8" name="Group 317"/>
          <p:cNvGrpSpPr>
            <a:grpSpLocks/>
          </p:cNvGrpSpPr>
          <p:nvPr/>
        </p:nvGrpSpPr>
        <p:grpSpPr bwMode="auto">
          <a:xfrm>
            <a:off x="1979960" y="3212356"/>
            <a:ext cx="6243638" cy="2024062"/>
            <a:chOff x="988" y="2125"/>
            <a:chExt cx="3933" cy="1275"/>
          </a:xfrm>
        </p:grpSpPr>
        <p:sp>
          <p:nvSpPr>
            <p:cNvPr id="14351" name="Line 318"/>
            <p:cNvSpPr>
              <a:spLocks noChangeShapeType="1"/>
            </p:cNvSpPr>
            <p:nvPr/>
          </p:nvSpPr>
          <p:spPr bwMode="auto">
            <a:xfrm>
              <a:off x="1994" y="2921"/>
              <a:ext cx="203" cy="0"/>
            </a:xfrm>
            <a:prstGeom prst="line">
              <a:avLst/>
            </a:prstGeom>
            <a:noFill/>
            <a:ln w="9525">
              <a:solidFill>
                <a:schemeClr val="tx1"/>
              </a:solidFill>
              <a:round/>
              <a:headEnd type="triangle" w="med" len="med"/>
              <a:tailEnd/>
            </a:ln>
          </p:spPr>
          <p:txBody>
            <a:bodyPr/>
            <a:lstStyle/>
            <a:p>
              <a:endParaRPr lang="en-GB"/>
            </a:p>
          </p:txBody>
        </p:sp>
        <p:sp>
          <p:nvSpPr>
            <p:cNvPr id="14352" name="Line 319"/>
            <p:cNvSpPr>
              <a:spLocks noChangeShapeType="1"/>
            </p:cNvSpPr>
            <p:nvPr/>
          </p:nvSpPr>
          <p:spPr bwMode="auto">
            <a:xfrm>
              <a:off x="988" y="3399"/>
              <a:ext cx="203" cy="0"/>
            </a:xfrm>
            <a:prstGeom prst="line">
              <a:avLst/>
            </a:prstGeom>
            <a:noFill/>
            <a:ln w="9525">
              <a:solidFill>
                <a:schemeClr val="tx1"/>
              </a:solidFill>
              <a:round/>
              <a:headEnd/>
              <a:tailEnd type="triangle" w="med" len="med"/>
            </a:ln>
          </p:spPr>
          <p:txBody>
            <a:bodyPr/>
            <a:lstStyle/>
            <a:p>
              <a:endParaRPr lang="en-GB"/>
            </a:p>
          </p:txBody>
        </p:sp>
        <p:sp>
          <p:nvSpPr>
            <p:cNvPr id="14353" name="Line 320"/>
            <p:cNvSpPr>
              <a:spLocks noChangeShapeType="1"/>
            </p:cNvSpPr>
            <p:nvPr/>
          </p:nvSpPr>
          <p:spPr bwMode="auto">
            <a:xfrm>
              <a:off x="3184" y="3400"/>
              <a:ext cx="203" cy="0"/>
            </a:xfrm>
            <a:prstGeom prst="line">
              <a:avLst/>
            </a:prstGeom>
            <a:noFill/>
            <a:ln w="9525">
              <a:solidFill>
                <a:schemeClr val="tx1"/>
              </a:solidFill>
              <a:round/>
              <a:headEnd type="triangle" w="med" len="med"/>
              <a:tailEnd/>
            </a:ln>
          </p:spPr>
          <p:txBody>
            <a:bodyPr/>
            <a:lstStyle/>
            <a:p>
              <a:endParaRPr lang="en-GB"/>
            </a:p>
          </p:txBody>
        </p:sp>
        <p:sp>
          <p:nvSpPr>
            <p:cNvPr id="14354" name="Line 321"/>
            <p:cNvSpPr>
              <a:spLocks noChangeShapeType="1"/>
            </p:cNvSpPr>
            <p:nvPr/>
          </p:nvSpPr>
          <p:spPr bwMode="auto">
            <a:xfrm>
              <a:off x="997" y="2125"/>
              <a:ext cx="203" cy="0"/>
            </a:xfrm>
            <a:prstGeom prst="line">
              <a:avLst/>
            </a:prstGeom>
            <a:noFill/>
            <a:ln w="9525">
              <a:solidFill>
                <a:schemeClr val="tx1"/>
              </a:solidFill>
              <a:round/>
              <a:headEnd/>
              <a:tailEnd type="triangle" w="med" len="med"/>
            </a:ln>
          </p:spPr>
          <p:txBody>
            <a:bodyPr/>
            <a:lstStyle/>
            <a:p>
              <a:endParaRPr lang="en-GB"/>
            </a:p>
          </p:txBody>
        </p:sp>
        <p:sp>
          <p:nvSpPr>
            <p:cNvPr id="14355" name="Line 322"/>
            <p:cNvSpPr>
              <a:spLocks noChangeShapeType="1"/>
            </p:cNvSpPr>
            <p:nvPr/>
          </p:nvSpPr>
          <p:spPr bwMode="auto">
            <a:xfrm>
              <a:off x="3193" y="2126"/>
              <a:ext cx="203" cy="0"/>
            </a:xfrm>
            <a:prstGeom prst="line">
              <a:avLst/>
            </a:prstGeom>
            <a:noFill/>
            <a:ln w="9525">
              <a:solidFill>
                <a:schemeClr val="tx1"/>
              </a:solidFill>
              <a:round/>
              <a:headEnd type="triangle" w="med" len="med"/>
              <a:tailEnd/>
            </a:ln>
          </p:spPr>
          <p:txBody>
            <a:bodyPr/>
            <a:lstStyle/>
            <a:p>
              <a:endParaRPr lang="en-GB"/>
            </a:p>
          </p:txBody>
        </p:sp>
        <p:sp>
          <p:nvSpPr>
            <p:cNvPr id="14356" name="Line 323"/>
            <p:cNvSpPr>
              <a:spLocks noChangeShapeType="1"/>
            </p:cNvSpPr>
            <p:nvPr/>
          </p:nvSpPr>
          <p:spPr bwMode="auto">
            <a:xfrm>
              <a:off x="1630" y="3122"/>
              <a:ext cx="203" cy="0"/>
            </a:xfrm>
            <a:prstGeom prst="line">
              <a:avLst/>
            </a:prstGeom>
            <a:noFill/>
            <a:ln w="9525">
              <a:solidFill>
                <a:schemeClr val="tx1"/>
              </a:solidFill>
              <a:round/>
              <a:headEnd/>
              <a:tailEnd type="triangle" w="med" len="med"/>
            </a:ln>
          </p:spPr>
          <p:txBody>
            <a:bodyPr/>
            <a:lstStyle/>
            <a:p>
              <a:endParaRPr lang="en-GB"/>
            </a:p>
          </p:txBody>
        </p:sp>
        <p:sp>
          <p:nvSpPr>
            <p:cNvPr id="14357" name="Line 324"/>
            <p:cNvSpPr>
              <a:spLocks noChangeShapeType="1"/>
            </p:cNvSpPr>
            <p:nvPr/>
          </p:nvSpPr>
          <p:spPr bwMode="auto">
            <a:xfrm>
              <a:off x="3826" y="3123"/>
              <a:ext cx="203" cy="0"/>
            </a:xfrm>
            <a:prstGeom prst="line">
              <a:avLst/>
            </a:prstGeom>
            <a:noFill/>
            <a:ln w="9525">
              <a:solidFill>
                <a:schemeClr val="tx1"/>
              </a:solidFill>
              <a:round/>
              <a:headEnd type="triangle" w="med" len="med"/>
              <a:tailEnd/>
            </a:ln>
          </p:spPr>
          <p:txBody>
            <a:bodyPr/>
            <a:lstStyle/>
            <a:p>
              <a:endParaRPr lang="en-GB"/>
            </a:p>
          </p:txBody>
        </p:sp>
        <p:sp>
          <p:nvSpPr>
            <p:cNvPr id="14358" name="Line 325"/>
            <p:cNvSpPr>
              <a:spLocks noChangeShapeType="1"/>
            </p:cNvSpPr>
            <p:nvPr/>
          </p:nvSpPr>
          <p:spPr bwMode="auto">
            <a:xfrm>
              <a:off x="1789" y="2520"/>
              <a:ext cx="203" cy="0"/>
            </a:xfrm>
            <a:prstGeom prst="line">
              <a:avLst/>
            </a:prstGeom>
            <a:noFill/>
            <a:ln w="9525">
              <a:solidFill>
                <a:schemeClr val="tx1"/>
              </a:solidFill>
              <a:round/>
              <a:headEnd/>
              <a:tailEnd type="triangle" w="med" len="med"/>
            </a:ln>
          </p:spPr>
          <p:txBody>
            <a:bodyPr/>
            <a:lstStyle/>
            <a:p>
              <a:endParaRPr lang="en-GB"/>
            </a:p>
          </p:txBody>
        </p:sp>
        <p:sp>
          <p:nvSpPr>
            <p:cNvPr id="14359" name="Line 326"/>
            <p:cNvSpPr>
              <a:spLocks noChangeShapeType="1"/>
            </p:cNvSpPr>
            <p:nvPr/>
          </p:nvSpPr>
          <p:spPr bwMode="auto">
            <a:xfrm>
              <a:off x="2155" y="2521"/>
              <a:ext cx="203" cy="0"/>
            </a:xfrm>
            <a:prstGeom prst="line">
              <a:avLst/>
            </a:prstGeom>
            <a:noFill/>
            <a:ln w="9525">
              <a:solidFill>
                <a:schemeClr val="tx1"/>
              </a:solidFill>
              <a:round/>
              <a:headEnd type="triangle" w="med" len="med"/>
              <a:tailEnd/>
            </a:ln>
          </p:spPr>
          <p:txBody>
            <a:bodyPr/>
            <a:lstStyle/>
            <a:p>
              <a:endParaRPr lang="en-GB"/>
            </a:p>
          </p:txBody>
        </p:sp>
        <p:sp>
          <p:nvSpPr>
            <p:cNvPr id="14360" name="Line 327"/>
            <p:cNvSpPr>
              <a:spLocks noChangeShapeType="1"/>
            </p:cNvSpPr>
            <p:nvPr/>
          </p:nvSpPr>
          <p:spPr bwMode="auto">
            <a:xfrm>
              <a:off x="1037" y="2715"/>
              <a:ext cx="203" cy="0"/>
            </a:xfrm>
            <a:prstGeom prst="line">
              <a:avLst/>
            </a:prstGeom>
            <a:noFill/>
            <a:ln w="9525">
              <a:solidFill>
                <a:schemeClr val="tx1"/>
              </a:solidFill>
              <a:round/>
              <a:headEnd/>
              <a:tailEnd type="triangle" w="med" len="med"/>
            </a:ln>
          </p:spPr>
          <p:txBody>
            <a:bodyPr/>
            <a:lstStyle/>
            <a:p>
              <a:endParaRPr lang="en-GB"/>
            </a:p>
          </p:txBody>
        </p:sp>
        <p:sp>
          <p:nvSpPr>
            <p:cNvPr id="14361" name="Line 328"/>
            <p:cNvSpPr>
              <a:spLocks noChangeShapeType="1"/>
            </p:cNvSpPr>
            <p:nvPr/>
          </p:nvSpPr>
          <p:spPr bwMode="auto">
            <a:xfrm>
              <a:off x="3233" y="2716"/>
              <a:ext cx="203" cy="0"/>
            </a:xfrm>
            <a:prstGeom prst="line">
              <a:avLst/>
            </a:prstGeom>
            <a:noFill/>
            <a:ln w="9525">
              <a:solidFill>
                <a:schemeClr val="tx1"/>
              </a:solidFill>
              <a:round/>
              <a:headEnd type="triangle" w="med" len="med"/>
              <a:tailEnd/>
            </a:ln>
          </p:spPr>
          <p:txBody>
            <a:bodyPr/>
            <a:lstStyle/>
            <a:p>
              <a:endParaRPr lang="en-GB"/>
            </a:p>
          </p:txBody>
        </p:sp>
        <p:sp>
          <p:nvSpPr>
            <p:cNvPr id="14362" name="Line 329"/>
            <p:cNvSpPr>
              <a:spLocks noChangeShapeType="1"/>
            </p:cNvSpPr>
            <p:nvPr/>
          </p:nvSpPr>
          <p:spPr bwMode="auto">
            <a:xfrm>
              <a:off x="2522" y="2534"/>
              <a:ext cx="203" cy="0"/>
            </a:xfrm>
            <a:prstGeom prst="line">
              <a:avLst/>
            </a:prstGeom>
            <a:noFill/>
            <a:ln w="9525">
              <a:solidFill>
                <a:schemeClr val="tx1"/>
              </a:solidFill>
              <a:round/>
              <a:headEnd/>
              <a:tailEnd type="triangle" w="med" len="med"/>
            </a:ln>
          </p:spPr>
          <p:txBody>
            <a:bodyPr/>
            <a:lstStyle/>
            <a:p>
              <a:endParaRPr lang="en-GB"/>
            </a:p>
          </p:txBody>
        </p:sp>
        <p:sp>
          <p:nvSpPr>
            <p:cNvPr id="14363" name="Line 330"/>
            <p:cNvSpPr>
              <a:spLocks noChangeShapeType="1"/>
            </p:cNvSpPr>
            <p:nvPr/>
          </p:nvSpPr>
          <p:spPr bwMode="auto">
            <a:xfrm>
              <a:off x="4718" y="2535"/>
              <a:ext cx="203" cy="0"/>
            </a:xfrm>
            <a:prstGeom prst="line">
              <a:avLst/>
            </a:prstGeom>
            <a:noFill/>
            <a:ln w="9525">
              <a:solidFill>
                <a:schemeClr val="tx1"/>
              </a:solidFill>
              <a:round/>
              <a:headEnd type="triangle" w="med" len="med"/>
              <a:tailEnd/>
            </a:ln>
          </p:spPr>
          <p:txBody>
            <a:bodyPr/>
            <a:lstStyle/>
            <a:p>
              <a:endParaRPr lang="en-GB"/>
            </a:p>
          </p:txBody>
        </p:sp>
        <p:sp>
          <p:nvSpPr>
            <p:cNvPr id="14364" name="Line 331"/>
            <p:cNvSpPr>
              <a:spLocks noChangeShapeType="1"/>
            </p:cNvSpPr>
            <p:nvPr/>
          </p:nvSpPr>
          <p:spPr bwMode="auto">
            <a:xfrm>
              <a:off x="1783" y="2339"/>
              <a:ext cx="203" cy="0"/>
            </a:xfrm>
            <a:prstGeom prst="line">
              <a:avLst/>
            </a:prstGeom>
            <a:noFill/>
            <a:ln w="9525">
              <a:solidFill>
                <a:schemeClr val="tx1"/>
              </a:solidFill>
              <a:round/>
              <a:headEnd/>
              <a:tailEnd type="triangle" w="med" len="med"/>
            </a:ln>
          </p:spPr>
          <p:txBody>
            <a:bodyPr/>
            <a:lstStyle/>
            <a:p>
              <a:endParaRPr lang="en-GB"/>
            </a:p>
          </p:txBody>
        </p:sp>
        <p:sp>
          <p:nvSpPr>
            <p:cNvPr id="14365" name="Line 332"/>
            <p:cNvSpPr>
              <a:spLocks noChangeShapeType="1"/>
            </p:cNvSpPr>
            <p:nvPr/>
          </p:nvSpPr>
          <p:spPr bwMode="auto">
            <a:xfrm>
              <a:off x="3979" y="2340"/>
              <a:ext cx="203" cy="0"/>
            </a:xfrm>
            <a:prstGeom prst="line">
              <a:avLst/>
            </a:prstGeom>
            <a:noFill/>
            <a:ln w="9525">
              <a:solidFill>
                <a:schemeClr val="tx1"/>
              </a:solidFill>
              <a:round/>
              <a:headEnd type="triangle" w="med" len="med"/>
              <a:tailEnd/>
            </a:ln>
          </p:spPr>
          <p:txBody>
            <a:bodyPr/>
            <a:lstStyle/>
            <a:p>
              <a:endParaRPr lang="en-GB"/>
            </a:p>
          </p:txBody>
        </p:sp>
        <p:sp>
          <p:nvSpPr>
            <p:cNvPr id="14366" name="Line 333"/>
            <p:cNvSpPr>
              <a:spLocks noChangeShapeType="1"/>
            </p:cNvSpPr>
            <p:nvPr/>
          </p:nvSpPr>
          <p:spPr bwMode="auto">
            <a:xfrm>
              <a:off x="3572" y="2793"/>
              <a:ext cx="203" cy="0"/>
            </a:xfrm>
            <a:prstGeom prst="line">
              <a:avLst/>
            </a:prstGeom>
            <a:noFill/>
            <a:ln w="9525">
              <a:solidFill>
                <a:schemeClr val="tx1"/>
              </a:solidFill>
              <a:round/>
              <a:headEnd/>
              <a:tailEnd type="triangle" w="med" len="med"/>
            </a:ln>
          </p:spPr>
          <p:txBody>
            <a:bodyPr/>
            <a:lstStyle/>
            <a:p>
              <a:endParaRPr lang="en-GB"/>
            </a:p>
          </p:txBody>
        </p:sp>
        <p:sp>
          <p:nvSpPr>
            <p:cNvPr id="14367" name="Line 334"/>
            <p:cNvSpPr>
              <a:spLocks noChangeShapeType="1"/>
            </p:cNvSpPr>
            <p:nvPr/>
          </p:nvSpPr>
          <p:spPr bwMode="auto">
            <a:xfrm>
              <a:off x="3938" y="2794"/>
              <a:ext cx="203" cy="0"/>
            </a:xfrm>
            <a:prstGeom prst="line">
              <a:avLst/>
            </a:prstGeom>
            <a:noFill/>
            <a:ln w="9525">
              <a:solidFill>
                <a:schemeClr val="tx1"/>
              </a:solidFill>
              <a:round/>
              <a:headEnd type="triangle" w="med" len="med"/>
              <a:tailEnd/>
            </a:ln>
          </p:spPr>
          <p:txBody>
            <a:bodyPr/>
            <a:lstStyle/>
            <a:p>
              <a:endParaRPr lang="en-GB"/>
            </a:p>
          </p:txBody>
        </p:sp>
        <p:sp>
          <p:nvSpPr>
            <p:cNvPr id="14368" name="Line 335"/>
            <p:cNvSpPr>
              <a:spLocks noChangeShapeType="1"/>
            </p:cNvSpPr>
            <p:nvPr/>
          </p:nvSpPr>
          <p:spPr bwMode="auto">
            <a:xfrm>
              <a:off x="1628" y="2920"/>
              <a:ext cx="203" cy="0"/>
            </a:xfrm>
            <a:prstGeom prst="line">
              <a:avLst/>
            </a:prstGeom>
            <a:noFill/>
            <a:ln w="9525">
              <a:solidFill>
                <a:schemeClr val="tx1"/>
              </a:solidFill>
              <a:round/>
              <a:headEnd/>
              <a:tailEnd type="triangle" w="med" len="med"/>
            </a:ln>
          </p:spPr>
          <p:txBody>
            <a:bodyPr/>
            <a:lstStyle/>
            <a:p>
              <a:endParaRPr lang="en-GB"/>
            </a:p>
          </p:txBody>
        </p:sp>
        <p:sp>
          <p:nvSpPr>
            <p:cNvPr id="14369" name="Line 336"/>
            <p:cNvSpPr>
              <a:spLocks noChangeShapeType="1"/>
            </p:cNvSpPr>
            <p:nvPr/>
          </p:nvSpPr>
          <p:spPr bwMode="auto">
            <a:xfrm>
              <a:off x="3057" y="2983"/>
              <a:ext cx="203" cy="0"/>
            </a:xfrm>
            <a:prstGeom prst="line">
              <a:avLst/>
            </a:prstGeom>
            <a:noFill/>
            <a:ln w="9525">
              <a:solidFill>
                <a:schemeClr val="tx1"/>
              </a:solidFill>
              <a:round/>
              <a:headEnd/>
              <a:tailEnd type="triangle" w="med" len="med"/>
            </a:ln>
          </p:spPr>
          <p:txBody>
            <a:bodyPr/>
            <a:lstStyle/>
            <a:p>
              <a:endParaRPr lang="en-GB"/>
            </a:p>
          </p:txBody>
        </p:sp>
        <p:sp>
          <p:nvSpPr>
            <p:cNvPr id="14370" name="Line 337"/>
            <p:cNvSpPr>
              <a:spLocks noChangeShapeType="1"/>
            </p:cNvSpPr>
            <p:nvPr/>
          </p:nvSpPr>
          <p:spPr bwMode="auto">
            <a:xfrm>
              <a:off x="3423" y="2984"/>
              <a:ext cx="203" cy="0"/>
            </a:xfrm>
            <a:prstGeom prst="line">
              <a:avLst/>
            </a:prstGeom>
            <a:noFill/>
            <a:ln w="9525">
              <a:solidFill>
                <a:schemeClr val="tx1"/>
              </a:solidFill>
              <a:round/>
              <a:headEnd type="triangle" w="med" len="med"/>
              <a:tailEnd/>
            </a:ln>
          </p:spPr>
          <p:txBody>
            <a:bodyPr/>
            <a:lstStyle/>
            <a:p>
              <a:endParaRPr lang="en-GB"/>
            </a:p>
          </p:txBody>
        </p:sp>
        <p:sp>
          <p:nvSpPr>
            <p:cNvPr id="14371" name="Line 338"/>
            <p:cNvSpPr>
              <a:spLocks noChangeShapeType="1"/>
            </p:cNvSpPr>
            <p:nvPr/>
          </p:nvSpPr>
          <p:spPr bwMode="auto">
            <a:xfrm>
              <a:off x="1107" y="2408"/>
              <a:ext cx="203" cy="0"/>
            </a:xfrm>
            <a:prstGeom prst="line">
              <a:avLst/>
            </a:prstGeom>
            <a:noFill/>
            <a:ln w="9525">
              <a:solidFill>
                <a:schemeClr val="tx1"/>
              </a:solidFill>
              <a:round/>
              <a:headEnd/>
              <a:tailEnd type="triangle" w="med" len="med"/>
            </a:ln>
          </p:spPr>
          <p:txBody>
            <a:bodyPr/>
            <a:lstStyle/>
            <a:p>
              <a:endParaRPr lang="en-GB"/>
            </a:p>
          </p:txBody>
        </p:sp>
        <p:sp>
          <p:nvSpPr>
            <p:cNvPr id="14372" name="Line 339"/>
            <p:cNvSpPr>
              <a:spLocks noChangeShapeType="1"/>
            </p:cNvSpPr>
            <p:nvPr/>
          </p:nvSpPr>
          <p:spPr bwMode="auto">
            <a:xfrm>
              <a:off x="1473" y="2409"/>
              <a:ext cx="203" cy="0"/>
            </a:xfrm>
            <a:prstGeom prst="line">
              <a:avLst/>
            </a:prstGeom>
            <a:noFill/>
            <a:ln w="9525">
              <a:solidFill>
                <a:schemeClr val="tx1"/>
              </a:solidFill>
              <a:round/>
              <a:headEnd type="triangle" w="med" len="med"/>
              <a:tailEnd/>
            </a:ln>
          </p:spPr>
          <p:txBody>
            <a:bodyPr/>
            <a:lstStyle/>
            <a:p>
              <a:endParaRPr lang="en-GB"/>
            </a:p>
          </p:txBody>
        </p:sp>
        <p:sp>
          <p:nvSpPr>
            <p:cNvPr id="14373" name="Line 340"/>
            <p:cNvSpPr>
              <a:spLocks noChangeShapeType="1"/>
            </p:cNvSpPr>
            <p:nvPr/>
          </p:nvSpPr>
          <p:spPr bwMode="auto">
            <a:xfrm>
              <a:off x="2469" y="3242"/>
              <a:ext cx="203" cy="0"/>
            </a:xfrm>
            <a:prstGeom prst="line">
              <a:avLst/>
            </a:prstGeom>
            <a:noFill/>
            <a:ln w="9525">
              <a:solidFill>
                <a:schemeClr val="tx1"/>
              </a:solidFill>
              <a:round/>
              <a:headEnd/>
              <a:tailEnd type="triangle" w="med" len="med"/>
            </a:ln>
          </p:spPr>
          <p:txBody>
            <a:bodyPr/>
            <a:lstStyle/>
            <a:p>
              <a:endParaRPr lang="en-GB"/>
            </a:p>
          </p:txBody>
        </p:sp>
        <p:sp>
          <p:nvSpPr>
            <p:cNvPr id="14374" name="Line 341"/>
            <p:cNvSpPr>
              <a:spLocks noChangeShapeType="1"/>
            </p:cNvSpPr>
            <p:nvPr/>
          </p:nvSpPr>
          <p:spPr bwMode="auto">
            <a:xfrm>
              <a:off x="2835" y="3243"/>
              <a:ext cx="203" cy="0"/>
            </a:xfrm>
            <a:prstGeom prst="line">
              <a:avLst/>
            </a:prstGeom>
            <a:noFill/>
            <a:ln w="9525">
              <a:solidFill>
                <a:schemeClr val="tx1"/>
              </a:solidFill>
              <a:round/>
              <a:headEnd type="triangle" w="med" len="med"/>
              <a:tailEnd/>
            </a:ln>
          </p:spPr>
          <p:txBody>
            <a:bodyPr/>
            <a:lstStyle/>
            <a:p>
              <a:endParaRPr lang="en-GB"/>
            </a:p>
          </p:txBody>
        </p:sp>
      </p:grpSp>
      <p:sp>
        <p:nvSpPr>
          <p:cNvPr id="14346" name="Rectangle 345"/>
          <p:cNvSpPr>
            <a:spLocks noChangeArrowheads="1"/>
          </p:cNvSpPr>
          <p:nvPr/>
        </p:nvSpPr>
        <p:spPr bwMode="auto">
          <a:xfrm>
            <a:off x="457200" y="973138"/>
            <a:ext cx="8229600" cy="1960562"/>
          </a:xfrm>
          <a:prstGeom prst="rect">
            <a:avLst/>
          </a:prstGeom>
          <a:noFill/>
          <a:ln w="9525">
            <a:noFill/>
            <a:miter lim="800000"/>
            <a:headEnd/>
            <a:tailEnd/>
          </a:ln>
        </p:spPr>
        <p:txBody>
          <a:bodyPr/>
          <a:lstStyle/>
          <a:p>
            <a:pPr marL="533400" indent="-533400">
              <a:spcBef>
                <a:spcPct val="20000"/>
              </a:spcBef>
              <a:buClr>
                <a:srgbClr val="9DADC6"/>
              </a:buClr>
              <a:buFontTx/>
              <a:buAutoNum type="arabicPeriod"/>
            </a:pPr>
            <a:r>
              <a:rPr lang="en-GB" sz="2800" dirty="0">
                <a:latin typeface="Arial" pitchFamily="34" charset="0"/>
                <a:cs typeface="Arial" pitchFamily="34" charset="0"/>
              </a:rPr>
              <a:t>Sequence </a:t>
            </a:r>
            <a:r>
              <a:rPr lang="en-GB" sz="2800" dirty="0" smtClean="0">
                <a:latin typeface="Arial" pitchFamily="34" charset="0"/>
                <a:cs typeface="Arial" pitchFamily="34" charset="0"/>
              </a:rPr>
              <a:t>DNA fragments </a:t>
            </a:r>
            <a:r>
              <a:rPr lang="en-GB" sz="2800" dirty="0">
                <a:latin typeface="Arial" pitchFamily="34" charset="0"/>
                <a:cs typeface="Arial" pitchFamily="34" charset="0"/>
              </a:rPr>
              <a:t>from each end</a:t>
            </a:r>
          </a:p>
        </p:txBody>
      </p:sp>
      <p:grpSp>
        <p:nvGrpSpPr>
          <p:cNvPr id="9" name="Group 355"/>
          <p:cNvGrpSpPr>
            <a:grpSpLocks/>
          </p:cNvGrpSpPr>
          <p:nvPr/>
        </p:nvGrpSpPr>
        <p:grpSpPr bwMode="auto">
          <a:xfrm>
            <a:off x="2284760" y="4353768"/>
            <a:ext cx="3146425" cy="92075"/>
            <a:chOff x="1188" y="3364"/>
            <a:chExt cx="1982" cy="58"/>
          </a:xfrm>
        </p:grpSpPr>
        <p:sp>
          <p:nvSpPr>
            <p:cNvPr id="14348" name="Line 348"/>
            <p:cNvSpPr>
              <a:spLocks noChangeShapeType="1"/>
            </p:cNvSpPr>
            <p:nvPr/>
          </p:nvSpPr>
          <p:spPr bwMode="auto">
            <a:xfrm>
              <a:off x="1191" y="3393"/>
              <a:ext cx="1971" cy="0"/>
            </a:xfrm>
            <a:prstGeom prst="line">
              <a:avLst/>
            </a:prstGeom>
            <a:noFill/>
            <a:ln w="12700">
              <a:solidFill>
                <a:srgbClr val="D22424"/>
              </a:solidFill>
              <a:round/>
              <a:headEnd type="triangle" w="med" len="med"/>
              <a:tailEnd type="triangle" w="med" len="med"/>
            </a:ln>
          </p:spPr>
          <p:txBody>
            <a:bodyPr/>
            <a:lstStyle/>
            <a:p>
              <a:endParaRPr lang="en-GB"/>
            </a:p>
          </p:txBody>
        </p:sp>
        <p:sp>
          <p:nvSpPr>
            <p:cNvPr id="14349" name="Line 349"/>
            <p:cNvSpPr>
              <a:spLocks noChangeShapeType="1"/>
            </p:cNvSpPr>
            <p:nvPr/>
          </p:nvSpPr>
          <p:spPr bwMode="auto">
            <a:xfrm>
              <a:off x="1188" y="3364"/>
              <a:ext cx="0" cy="57"/>
            </a:xfrm>
            <a:prstGeom prst="line">
              <a:avLst/>
            </a:prstGeom>
            <a:noFill/>
            <a:ln w="12700">
              <a:solidFill>
                <a:srgbClr val="D22424"/>
              </a:solidFill>
              <a:round/>
              <a:headEnd/>
              <a:tailEnd/>
            </a:ln>
          </p:spPr>
          <p:txBody>
            <a:bodyPr/>
            <a:lstStyle/>
            <a:p>
              <a:endParaRPr lang="en-GB"/>
            </a:p>
          </p:txBody>
        </p:sp>
        <p:sp>
          <p:nvSpPr>
            <p:cNvPr id="14350" name="Line 350"/>
            <p:cNvSpPr>
              <a:spLocks noChangeShapeType="1"/>
            </p:cNvSpPr>
            <p:nvPr/>
          </p:nvSpPr>
          <p:spPr bwMode="auto">
            <a:xfrm>
              <a:off x="3170" y="3365"/>
              <a:ext cx="0" cy="57"/>
            </a:xfrm>
            <a:prstGeom prst="line">
              <a:avLst/>
            </a:prstGeom>
            <a:noFill/>
            <a:ln w="12700">
              <a:solidFill>
                <a:srgbClr val="D22424"/>
              </a:solidFill>
              <a:round/>
              <a:headEnd/>
              <a:tailEnd/>
            </a:ln>
          </p:spPr>
          <p:txBody>
            <a:bodyPr/>
            <a:lstStyle/>
            <a:p>
              <a:endParaRPr lang="en-GB"/>
            </a:p>
          </p:txBody>
        </p:sp>
      </p:grpSp>
      <p:pic>
        <p:nvPicPr>
          <p:cNvPr id="171" name="Picture 10"/>
          <p:cNvPicPr>
            <a:picLocks noChangeAspect="1" noChangeArrowheads="1"/>
          </p:cNvPicPr>
          <p:nvPr/>
        </p:nvPicPr>
        <p:blipFill>
          <a:blip r:embed="rId2" cstate="print"/>
          <a:srcRect/>
          <a:stretch>
            <a:fillRect/>
          </a:stretch>
        </p:blipFill>
        <p:spPr bwMode="auto">
          <a:xfrm>
            <a:off x="0" y="5877272"/>
            <a:ext cx="9144000" cy="1244600"/>
          </a:xfrm>
          <a:prstGeom prst="rect">
            <a:avLst/>
          </a:prstGeom>
          <a:noFill/>
          <a:ln w="9525">
            <a:noFill/>
            <a:miter lim="800000"/>
            <a:headEnd/>
            <a:tailEnd/>
          </a:ln>
        </p:spPr>
      </p:pic>
      <p:grpSp>
        <p:nvGrpSpPr>
          <p:cNvPr id="178" name="Group 177"/>
          <p:cNvGrpSpPr/>
          <p:nvPr/>
        </p:nvGrpSpPr>
        <p:grpSpPr>
          <a:xfrm>
            <a:off x="107504" y="3284984"/>
            <a:ext cx="2808312" cy="1080120"/>
            <a:chOff x="107504" y="3284984"/>
            <a:chExt cx="2808312" cy="1080120"/>
          </a:xfrm>
        </p:grpSpPr>
        <p:cxnSp>
          <p:nvCxnSpPr>
            <p:cNvPr id="173" name="Straight Arrow Connector 172"/>
            <p:cNvCxnSpPr/>
            <p:nvPr/>
          </p:nvCxnSpPr>
          <p:spPr bwMode="auto">
            <a:xfrm>
              <a:off x="1259632" y="3717032"/>
              <a:ext cx="1656184" cy="648072"/>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sp>
          <p:nvSpPr>
            <p:cNvPr id="174" name="TextBox 173"/>
            <p:cNvSpPr txBox="1"/>
            <p:nvPr/>
          </p:nvSpPr>
          <p:spPr>
            <a:xfrm>
              <a:off x="107504" y="3284984"/>
              <a:ext cx="2088232" cy="461665"/>
            </a:xfrm>
            <a:prstGeom prst="rect">
              <a:avLst/>
            </a:prstGeom>
            <a:noFill/>
          </p:spPr>
          <p:txBody>
            <a:bodyPr wrap="square" rtlCol="0">
              <a:spAutoFit/>
            </a:bodyPr>
            <a:lstStyle/>
            <a:p>
              <a:r>
                <a:rPr lang="en-GB" dirty="0" smtClean="0">
                  <a:solidFill>
                    <a:srgbClr val="FF0000"/>
                  </a:solidFill>
                </a:rPr>
                <a:t>Insert length</a:t>
              </a:r>
              <a:endParaRPr lang="en-GB" dirty="0">
                <a:solidFill>
                  <a:srgbClr val="FF0000"/>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8"/>
                                        </p:tgtEl>
                                        <p:attrNameLst>
                                          <p:attrName>style.visibility</p:attrName>
                                        </p:attrNameLst>
                                      </p:cBhvr>
                                      <p:to>
                                        <p:strVal val="visible"/>
                                      </p:to>
                                    </p:set>
                                    <p:animEffect transition="in" filter="fade">
                                      <p:cBhvr>
                                        <p:cTn id="17" dur="2000"/>
                                        <p:tgtEl>
                                          <p:spTgt spid="178"/>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178"/>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nodeType="clickEffect">
                                  <p:stCondLst>
                                    <p:cond delay="0"/>
                                  </p:stCondLst>
                                  <p:childTnLst>
                                    <p:animEffect transition="out" filter="fade">
                                      <p:cBhvr>
                                        <p:cTn id="25" dur="500"/>
                                        <p:tgtEl>
                                          <p:spTgt spid="2"/>
                                        </p:tgtEl>
                                      </p:cBhvr>
                                    </p:animEffect>
                                    <p:set>
                                      <p:cBhvr>
                                        <p:cTn id="26" dur="1" fill="hold">
                                          <p:stCondLst>
                                            <p:cond delay="499"/>
                                          </p:stCondLst>
                                        </p:cTn>
                                        <p:tgtEl>
                                          <p:spTgt spid="2"/>
                                        </p:tgtEl>
                                        <p:attrNameLst>
                                          <p:attrName>style.visibility</p:attrName>
                                        </p:attrNameLst>
                                      </p:cBhvr>
                                      <p:to>
                                        <p:strVal val="hidden"/>
                                      </p:to>
                                    </p:set>
                                  </p:childTnLst>
                                </p:cTn>
                              </p:par>
                              <p:par>
                                <p:cTn id="27" presetID="10" presetClass="exit" presetSubtype="0" fill="hold" nodeType="withEffect">
                                  <p:stCondLst>
                                    <p:cond delay="0"/>
                                  </p:stCondLst>
                                  <p:childTnLst>
                                    <p:animEffect transition="out" filter="fade">
                                      <p:cBhvr>
                                        <p:cTn id="28" dur="500"/>
                                        <p:tgtEl>
                                          <p:spTgt spid="9"/>
                                        </p:tgtEl>
                                      </p:cBhvr>
                                    </p:animEffect>
                                    <p:set>
                                      <p:cBhvr>
                                        <p:cTn id="29" dur="1" fill="hold">
                                          <p:stCondLst>
                                            <p:cond delay="499"/>
                                          </p:stCondLst>
                                        </p:cTn>
                                        <p:tgtEl>
                                          <p:spTgt spid="9"/>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fade">
                                      <p:cBhvr>
                                        <p:cTn id="34" dur="500"/>
                                        <p:tgtEl>
                                          <p:spTgt spid="4"/>
                                        </p:tgtEl>
                                      </p:cBhvr>
                                    </p:animEffect>
                                  </p:childTnLst>
                                </p:cTn>
                              </p:par>
                              <p:par>
                                <p:cTn id="35" presetID="10" presetClass="entr" presetSubtype="0" fill="hold" nodeType="with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fade">
                                      <p:cBhvr>
                                        <p:cTn id="37" dur="500"/>
                                        <p:tgtEl>
                                          <p:spTgt spid="5"/>
                                        </p:tgtEl>
                                      </p:cBhvr>
                                    </p:animEffect>
                                  </p:childTnLst>
                                </p:cTn>
                              </p:par>
                              <p:par>
                                <p:cTn id="38" presetID="10" presetClass="entr" presetSubtype="0" fill="hold" nodeType="with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fade">
                                      <p:cBhvr>
                                        <p:cTn id="40" dur="500"/>
                                        <p:tgtEl>
                                          <p:spTgt spid="6"/>
                                        </p:tgtEl>
                                      </p:cBhvr>
                                    </p:animEffect>
                                  </p:childTnLst>
                                </p:cTn>
                              </p:par>
                              <p:par>
                                <p:cTn id="41" presetID="10" presetClass="entr" presetSubtype="0" fill="hold" nodeType="with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fade">
                                      <p:cBhvr>
                                        <p:cTn id="43" dur="500"/>
                                        <p:tgtEl>
                                          <p:spTgt spid="7"/>
                                        </p:tgtEl>
                                      </p:cBhvr>
                                    </p:animEffect>
                                  </p:childTnLst>
                                </p:cTn>
                              </p:par>
                              <p:par>
                                <p:cTn id="44" presetID="10" presetClass="entr" presetSubtype="0" fill="hold" nodeType="with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fade">
                                      <p:cBhvr>
                                        <p:cTn id="4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2851</TotalTime>
  <Words>1683</Words>
  <Application>Microsoft Office PowerPoint</Application>
  <PresentationFormat>On-screen Show (4:3)</PresentationFormat>
  <Paragraphs>401</Paragraphs>
  <Slides>70</Slides>
  <Notes>22</Notes>
  <HiddenSlides>0</HiddenSlides>
  <MMClips>0</MMClips>
  <ScaleCrop>false</ScaleCrop>
  <HeadingPairs>
    <vt:vector size="4" baseType="variant">
      <vt:variant>
        <vt:lpstr>Theme</vt:lpstr>
      </vt:variant>
      <vt:variant>
        <vt:i4>1</vt:i4>
      </vt:variant>
      <vt:variant>
        <vt:lpstr>Slide Titles</vt:lpstr>
      </vt:variant>
      <vt:variant>
        <vt:i4>70</vt:i4>
      </vt:variant>
    </vt:vector>
  </HeadingPairs>
  <TitlesOfParts>
    <vt:vector size="71" baseType="lpstr">
      <vt:lpstr>Blank Presentation</vt:lpstr>
      <vt:lpstr>Slide 1</vt:lpstr>
      <vt:lpstr>Slide 2</vt:lpstr>
      <vt:lpstr>Slide 3</vt:lpstr>
      <vt:lpstr>Sequencing - 2007</vt:lpstr>
      <vt:lpstr>2nd generation sequencing - Today</vt:lpstr>
      <vt:lpstr>Slide 6</vt:lpstr>
      <vt:lpstr>Why is de-novo sequence assembly useful?</vt:lpstr>
      <vt:lpstr>Slide 8</vt:lpstr>
      <vt:lpstr>De-novo sequence assembly</vt:lpstr>
      <vt:lpstr>De-novo Sequence Assembly</vt:lpstr>
      <vt:lpstr>De-novo Sequence Assembly</vt:lpstr>
      <vt:lpstr>De-novo Sequence Assembly</vt:lpstr>
      <vt:lpstr>De-novo Sequence Assembly</vt:lpstr>
      <vt:lpstr>Slide 14</vt:lpstr>
      <vt:lpstr>Slide 15</vt:lpstr>
      <vt:lpstr>Denovo Sequence Assembly</vt:lpstr>
      <vt:lpstr>Slide 17</vt:lpstr>
      <vt:lpstr>Types of assemblers</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Velvet optimiser for genomic de-novo assembly</vt:lpstr>
      <vt:lpstr>However...</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Other assemblers</vt:lpstr>
      <vt:lpstr>Available at Galaxy Toolshed</vt:lpstr>
      <vt:lpstr>Slide 60</vt:lpstr>
      <vt:lpstr>Oases optimiser for de-novo RNA-seq</vt:lpstr>
      <vt:lpstr>Galaxy denovo RNA-seq Pipeline</vt:lpstr>
      <vt:lpstr>Slide 63</vt:lpstr>
      <vt:lpstr>Community to-do/wish list</vt:lpstr>
      <vt:lpstr>Slide 65</vt:lpstr>
      <vt:lpstr>Slide 66</vt:lpstr>
      <vt:lpstr>DNA sequencing generations</vt:lpstr>
      <vt:lpstr>Slide 68</vt:lpstr>
      <vt:lpstr>Slide 69</vt:lpstr>
      <vt:lpstr>Acknowledgements</vt:lpstr>
    </vt:vector>
  </TitlesOfParts>
  <Company>Exeter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Chinn</dc:creator>
  <cp:lastModifiedBy>Konrad</cp:lastModifiedBy>
  <cp:revision>334</cp:revision>
  <cp:lastPrinted>2005-10-10T13:59:53Z</cp:lastPrinted>
  <dcterms:created xsi:type="dcterms:W3CDTF">2005-10-05T10:05:43Z</dcterms:created>
  <dcterms:modified xsi:type="dcterms:W3CDTF">2011-05-25T22:52:31Z</dcterms:modified>
</cp:coreProperties>
</file>