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Default Extension="png" ContentType="image/png"/>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735" r:id="rId2"/>
  </p:sldMasterIdLst>
  <p:notesMasterIdLst>
    <p:notesMasterId r:id="rId17"/>
  </p:notesMasterIdLst>
  <p:handoutMasterIdLst>
    <p:handoutMasterId r:id="rId18"/>
  </p:handoutMasterIdLst>
  <p:sldIdLst>
    <p:sldId id="259" r:id="rId3"/>
    <p:sldId id="271" r:id="rId4"/>
    <p:sldId id="258" r:id="rId5"/>
    <p:sldId id="262" r:id="rId6"/>
    <p:sldId id="263" r:id="rId7"/>
    <p:sldId id="264" r:id="rId8"/>
    <p:sldId id="265" r:id="rId9"/>
    <p:sldId id="266" r:id="rId10"/>
    <p:sldId id="272" r:id="rId11"/>
    <p:sldId id="273" r:id="rId12"/>
    <p:sldId id="270" r:id="rId13"/>
    <p:sldId id="267" r:id="rId14"/>
    <p:sldId id="268" r:id="rId15"/>
    <p:sldId id="269" r:id="rId16"/>
  </p:sldIdLst>
  <p:sldSz cx="9144000" cy="6858000" type="screen4x3"/>
  <p:notesSz cx="7010400" cy="9296400"/>
  <p:defaultTex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4D4F"/>
    <a:srgbClr val="FFB441"/>
    <a:srgbClr val="D6E4F2"/>
    <a:srgbClr val="69DCD9"/>
    <a:srgbClr val="33CCCC"/>
    <a:srgbClr val="AD73AC"/>
    <a:srgbClr val="FFFF66"/>
    <a:srgbClr val="ADBF69"/>
    <a:srgbClr val="9F9F9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76" autoAdjust="0"/>
    <p:restoredTop sz="92438" autoAdjust="0"/>
  </p:normalViewPr>
  <p:slideViewPr>
    <p:cSldViewPr snapToGrid="0">
      <p:cViewPr>
        <p:scale>
          <a:sx n="90" d="100"/>
          <a:sy n="90" d="100"/>
        </p:scale>
        <p:origin x="-702"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7116"/>
    </p:cViewPr>
  </p:sorterViewPr>
  <p:notesViewPr>
    <p:cSldViewPr snapToGrid="0">
      <p:cViewPr varScale="1">
        <p:scale>
          <a:sx n="81" d="100"/>
          <a:sy n="81" d="100"/>
        </p:scale>
        <p:origin x="-2268" y="-84"/>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3164" tIns="46582" rIns="93164" bIns="46582" numCol="1" anchor="t" anchorCtr="0" compatLnSpc="1">
            <a:prstTxWarp prst="textNoShape">
              <a:avLst/>
            </a:prstTxWarp>
          </a:bodyPr>
          <a:lstStyle>
            <a:lvl1pPr defTabSz="931863">
              <a:defRPr sz="1200"/>
            </a:lvl1pPr>
          </a:lstStyle>
          <a:p>
            <a:pPr>
              <a:defRPr/>
            </a:pPr>
            <a:endParaRPr lang="en-US"/>
          </a:p>
        </p:txBody>
      </p:sp>
      <p:sp>
        <p:nvSpPr>
          <p:cNvPr id="51203"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p:spPr>
        <p:txBody>
          <a:bodyPr vert="horz" wrap="square" lIns="93164" tIns="46582" rIns="93164" bIns="46582" numCol="1" anchor="t" anchorCtr="0" compatLnSpc="1">
            <a:prstTxWarp prst="textNoShape">
              <a:avLst/>
            </a:prstTxWarp>
          </a:bodyPr>
          <a:lstStyle>
            <a:lvl1pPr algn="r" defTabSz="931863">
              <a:defRPr sz="1200"/>
            </a:lvl1pPr>
          </a:lstStyle>
          <a:p>
            <a:pPr>
              <a:defRPr/>
            </a:pPr>
            <a:endParaRPr lang="en-US"/>
          </a:p>
        </p:txBody>
      </p:sp>
      <p:sp>
        <p:nvSpPr>
          <p:cNvPr id="51204"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p:spPr>
        <p:txBody>
          <a:bodyPr vert="horz" wrap="square" lIns="93164" tIns="46582" rIns="93164" bIns="46582" numCol="1" anchor="b" anchorCtr="0" compatLnSpc="1">
            <a:prstTxWarp prst="textNoShape">
              <a:avLst/>
            </a:prstTxWarp>
          </a:bodyPr>
          <a:lstStyle>
            <a:lvl1pPr defTabSz="931863">
              <a:defRPr sz="1200"/>
            </a:lvl1pPr>
          </a:lstStyle>
          <a:p>
            <a:pPr>
              <a:defRPr/>
            </a:pPr>
            <a:endParaRPr lang="en-US"/>
          </a:p>
        </p:txBody>
      </p:sp>
      <p:sp>
        <p:nvSpPr>
          <p:cNvPr id="51205"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p:spPr>
        <p:txBody>
          <a:bodyPr vert="horz" wrap="square" lIns="93164" tIns="46582" rIns="93164" bIns="46582" numCol="1" anchor="b" anchorCtr="0" compatLnSpc="1">
            <a:prstTxWarp prst="textNoShape">
              <a:avLst/>
            </a:prstTxWarp>
          </a:bodyPr>
          <a:lstStyle>
            <a:lvl1pPr algn="r" defTabSz="931863">
              <a:defRPr sz="1200"/>
            </a:lvl1pPr>
          </a:lstStyle>
          <a:p>
            <a:pPr>
              <a:defRPr/>
            </a:pPr>
            <a:fld id="{9FB021FE-9EB7-4E5C-BB0C-0290341750E5}" type="slidenum">
              <a:rPr lang="en-US"/>
              <a:pPr>
                <a:defRPr/>
              </a:pPr>
              <a:t>‹#›</a:t>
            </a:fld>
            <a:endParaRPr lang="en-US"/>
          </a:p>
        </p:txBody>
      </p:sp>
    </p:spTree>
    <p:extLst>
      <p:ext uri="{BB962C8B-B14F-4D97-AF65-F5344CB8AC3E}">
        <p14:creationId xmlns="" xmlns:p14="http://schemas.microsoft.com/office/powerpoint/2010/main" val="16780152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3164" tIns="46582" rIns="93164" bIns="46582" numCol="1" anchor="t" anchorCtr="0" compatLnSpc="1">
            <a:prstTxWarp prst="textNoShape">
              <a:avLst/>
            </a:prstTxWarp>
          </a:bodyPr>
          <a:lstStyle>
            <a:lvl1pPr defTabSz="931863">
              <a:defRPr sz="1200"/>
            </a:lvl1pPr>
          </a:lstStyle>
          <a:p>
            <a:pPr>
              <a:defRPr/>
            </a:pPr>
            <a:endParaRPr lang="en-US"/>
          </a:p>
        </p:txBody>
      </p:sp>
      <p:sp>
        <p:nvSpPr>
          <p:cNvPr id="54275" name="Rectangle 3"/>
          <p:cNvSpPr>
            <a:spLocks noGrp="1" noChangeArrowheads="1"/>
          </p:cNvSpPr>
          <p:nvPr>
            <p:ph type="dt" idx="1"/>
          </p:nvPr>
        </p:nvSpPr>
        <p:spPr bwMode="auto">
          <a:xfrm>
            <a:off x="3971925" y="0"/>
            <a:ext cx="3038475" cy="465138"/>
          </a:xfrm>
          <a:prstGeom prst="rect">
            <a:avLst/>
          </a:prstGeom>
          <a:noFill/>
          <a:ln w="9525">
            <a:noFill/>
            <a:miter lim="800000"/>
            <a:headEnd/>
            <a:tailEnd/>
          </a:ln>
        </p:spPr>
        <p:txBody>
          <a:bodyPr vert="horz" wrap="square" lIns="93164" tIns="46582" rIns="93164" bIns="46582" numCol="1" anchor="t" anchorCtr="0" compatLnSpc="1">
            <a:prstTxWarp prst="textNoShape">
              <a:avLst/>
            </a:prstTxWarp>
          </a:bodyPr>
          <a:lstStyle>
            <a:lvl1pPr algn="r" defTabSz="931863">
              <a:defRPr sz="1200"/>
            </a:lvl1pPr>
          </a:lstStyle>
          <a:p>
            <a:pPr>
              <a:defRPr/>
            </a:pPr>
            <a:endParaRPr lang="en-US"/>
          </a:p>
        </p:txBody>
      </p:sp>
      <p:sp>
        <p:nvSpPr>
          <p:cNvPr id="819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54277"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p:spPr>
        <p:txBody>
          <a:bodyPr vert="horz" wrap="square" lIns="93164" tIns="46582" rIns="93164" bIns="4658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4278"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p:spPr>
        <p:txBody>
          <a:bodyPr vert="horz" wrap="square" lIns="93164" tIns="46582" rIns="93164" bIns="46582" numCol="1" anchor="b" anchorCtr="0" compatLnSpc="1">
            <a:prstTxWarp prst="textNoShape">
              <a:avLst/>
            </a:prstTxWarp>
          </a:bodyPr>
          <a:lstStyle>
            <a:lvl1pPr defTabSz="931863">
              <a:defRPr sz="1200"/>
            </a:lvl1pPr>
          </a:lstStyle>
          <a:p>
            <a:pPr>
              <a:defRPr/>
            </a:pPr>
            <a:endParaRPr lang="en-US"/>
          </a:p>
        </p:txBody>
      </p:sp>
      <p:sp>
        <p:nvSpPr>
          <p:cNvPr id="54279"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p:spPr>
        <p:txBody>
          <a:bodyPr vert="horz" wrap="square" lIns="93164" tIns="46582" rIns="93164" bIns="46582" numCol="1" anchor="b" anchorCtr="0" compatLnSpc="1">
            <a:prstTxWarp prst="textNoShape">
              <a:avLst/>
            </a:prstTxWarp>
          </a:bodyPr>
          <a:lstStyle>
            <a:lvl1pPr algn="r" defTabSz="931863">
              <a:defRPr sz="1200"/>
            </a:lvl1pPr>
          </a:lstStyle>
          <a:p>
            <a:pPr>
              <a:defRPr/>
            </a:pPr>
            <a:fld id="{CE2FECC4-DAC2-40AD-A553-8B55346ACC9D}" type="slidenum">
              <a:rPr lang="en-US"/>
              <a:pPr>
                <a:defRPr/>
              </a:pPr>
              <a:t>‹#›</a:t>
            </a:fld>
            <a:endParaRPr lang="en-US"/>
          </a:p>
        </p:txBody>
      </p:sp>
    </p:spTree>
    <p:extLst>
      <p:ext uri="{BB962C8B-B14F-4D97-AF65-F5344CB8AC3E}">
        <p14:creationId xmlns="" xmlns:p14="http://schemas.microsoft.com/office/powerpoint/2010/main" val="15538988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a:t>
            </a:r>
            <a:r>
              <a:rPr lang="en-US" baseline="0" dirty="0" smtClean="0"/>
              <a:t> Supporting the open-source community, 2. interested to know what our customers would go through. </a:t>
            </a:r>
            <a:r>
              <a:rPr lang="en-US" dirty="0" smtClean="0"/>
              <a:t>Scaling, organization of input and results, performance, user interaction – Looking at the data processing problem in the context</a:t>
            </a:r>
            <a:endParaRPr lang="en-US" dirty="0"/>
          </a:p>
        </p:txBody>
      </p:sp>
      <p:sp>
        <p:nvSpPr>
          <p:cNvPr id="4" name="Slide Number Placeholder 3"/>
          <p:cNvSpPr>
            <a:spLocks noGrp="1"/>
          </p:cNvSpPr>
          <p:nvPr>
            <p:ph type="sldNum" sz="quarter" idx="10"/>
          </p:nvPr>
        </p:nvSpPr>
        <p:spPr/>
        <p:txBody>
          <a:bodyPr/>
          <a:lstStyle/>
          <a:p>
            <a:pPr>
              <a:defRPr/>
            </a:pPr>
            <a:fld id="{CE2FECC4-DAC2-40AD-A553-8B55346ACC9D}"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CE2FECC4-DAC2-40AD-A553-8B55346ACC9D}" type="slidenum">
              <a:rPr lang="en-US" smtClean="0"/>
              <a:pPr>
                <a:defRPr/>
              </a:pPr>
              <a:t>13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CE2FECC4-DAC2-40AD-A553-8B55346ACC9D}" type="slidenum">
              <a:rPr lang="en-US" smtClean="0"/>
              <a:pPr>
                <a:defRPr/>
              </a:pPr>
              <a:t>14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40 Hi </a:t>
            </a:r>
            <a:r>
              <a:rPr lang="en-US" dirty="0" err="1" smtClean="0"/>
              <a:t>Seq</a:t>
            </a:r>
            <a:r>
              <a:rPr lang="en-US" dirty="0" smtClean="0"/>
              <a:t> running 24/7, implications for bandwidth,</a:t>
            </a:r>
            <a:r>
              <a:rPr lang="en-US" baseline="0" dirty="0" smtClean="0"/>
              <a:t> storage and processing,</a:t>
            </a:r>
            <a:r>
              <a:rPr lang="en-US" dirty="0" smtClean="0"/>
              <a:t> accessible, </a:t>
            </a:r>
            <a:r>
              <a:rPr lang="en-US" dirty="0" err="1" smtClean="0"/>
              <a:t>performant</a:t>
            </a:r>
            <a:r>
              <a:rPr lang="en-US" dirty="0" smtClean="0"/>
              <a:t>, convert people</a:t>
            </a:r>
            <a:r>
              <a:rPr lang="en-US" baseline="0" dirty="0" smtClean="0"/>
              <a:t> from command line</a:t>
            </a:r>
            <a:endParaRPr lang="en-US" dirty="0"/>
          </a:p>
        </p:txBody>
      </p:sp>
      <p:sp>
        <p:nvSpPr>
          <p:cNvPr id="4" name="Slide Number Placeholder 3"/>
          <p:cNvSpPr>
            <a:spLocks noGrp="1"/>
          </p:cNvSpPr>
          <p:nvPr>
            <p:ph type="sldNum" sz="quarter" idx="10"/>
          </p:nvPr>
        </p:nvSpPr>
        <p:spPr/>
        <p:txBody>
          <a:bodyPr/>
          <a:lstStyle/>
          <a:p>
            <a:pPr>
              <a:defRPr/>
            </a:pPr>
            <a:fld id="{CE2FECC4-DAC2-40AD-A553-8B55346ACC9D}" type="slidenum">
              <a:rPr lang="en-US" smtClean="0"/>
              <a:pPr>
                <a:defRPr/>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Galaxy’s design provides many of our requirements out of the box, sharing to promote publishing, Cloud allows for fast startup</a:t>
            </a:r>
            <a:endParaRPr lang="en-US" dirty="0"/>
          </a:p>
        </p:txBody>
      </p:sp>
      <p:sp>
        <p:nvSpPr>
          <p:cNvPr id="4" name="Slide Number Placeholder 3"/>
          <p:cNvSpPr>
            <a:spLocks noGrp="1"/>
          </p:cNvSpPr>
          <p:nvPr>
            <p:ph type="sldNum" sz="quarter" idx="10"/>
          </p:nvPr>
        </p:nvSpPr>
        <p:spPr/>
        <p:txBody>
          <a:bodyPr/>
          <a:lstStyle/>
          <a:p>
            <a:pPr>
              <a:defRPr/>
            </a:pPr>
            <a:fld id="{CE2FECC4-DAC2-40AD-A553-8B55346ACC9D}" type="slidenum">
              <a:rPr lang="en-US" smtClean="0"/>
              <a:pPr>
                <a:defRPr/>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Linking demotes sharing, manipulation of files becomes costly like # lines, Tweak all knobs and then forget about it – pick your level of detail, running</a:t>
            </a:r>
            <a:r>
              <a:rPr lang="en-US" baseline="0" dirty="0" smtClean="0"/>
              <a:t> out of storage space, clean up</a:t>
            </a:r>
            <a:endParaRPr lang="en-US" dirty="0"/>
          </a:p>
        </p:txBody>
      </p:sp>
      <p:sp>
        <p:nvSpPr>
          <p:cNvPr id="4" name="Slide Number Placeholder 3"/>
          <p:cNvSpPr>
            <a:spLocks noGrp="1"/>
          </p:cNvSpPr>
          <p:nvPr>
            <p:ph type="sldNum" sz="quarter" idx="10"/>
          </p:nvPr>
        </p:nvSpPr>
        <p:spPr/>
        <p:txBody>
          <a:bodyPr/>
          <a:lstStyle/>
          <a:p>
            <a:pPr>
              <a:defRPr/>
            </a:pPr>
            <a:fld id="{CE2FECC4-DAC2-40AD-A553-8B55346ACC9D}" type="slidenum">
              <a:rPr lang="en-US" smtClean="0"/>
              <a:pPr>
                <a:defRPr/>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Isilon</a:t>
            </a:r>
            <a:r>
              <a:rPr lang="en-US" dirty="0" smtClean="0"/>
              <a:t> is optimal</a:t>
            </a:r>
            <a:endParaRPr lang="en-US" dirty="0"/>
          </a:p>
        </p:txBody>
      </p:sp>
      <p:sp>
        <p:nvSpPr>
          <p:cNvPr id="4" name="Slide Number Placeholder 3"/>
          <p:cNvSpPr>
            <a:spLocks noGrp="1"/>
          </p:cNvSpPr>
          <p:nvPr>
            <p:ph type="sldNum" sz="quarter" idx="10"/>
          </p:nvPr>
        </p:nvSpPr>
        <p:spPr/>
        <p:txBody>
          <a:bodyPr/>
          <a:lstStyle/>
          <a:p>
            <a:pPr>
              <a:defRPr/>
            </a:pPr>
            <a:fld id="{CE2FECC4-DAC2-40AD-A553-8B55346ACC9D}" type="slidenum">
              <a:rPr lang="en-US" smtClean="0"/>
              <a:pPr>
                <a:defRPr/>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CE2FECC4-DAC2-40AD-A553-8B55346ACC9D}" type="slidenum">
              <a:rPr lang="en-US" smtClean="0"/>
              <a:pPr>
                <a:defRPr/>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CE2FECC4-DAC2-40AD-A553-8B55346ACC9D}" type="slidenum">
              <a:rPr lang="en-US" smtClean="0"/>
              <a:pPr>
                <a:defRPr/>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CE2FECC4-DAC2-40AD-A553-8B55346ACC9D}" type="slidenum">
              <a:rPr lang="en-US" smtClean="0"/>
              <a:pPr>
                <a:defRPr/>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Promote</a:t>
            </a:r>
            <a:r>
              <a:rPr lang="en-US" baseline="0" dirty="0" smtClean="0"/>
              <a:t> 3</a:t>
            </a:r>
            <a:r>
              <a:rPr lang="en-US" baseline="30000" dirty="0" smtClean="0"/>
              <a:t>rd</a:t>
            </a:r>
            <a:r>
              <a:rPr lang="en-US" baseline="0" dirty="0" smtClean="0"/>
              <a:t> party tool extensions to these workflows, capital expense should not be a barrier</a:t>
            </a:r>
            <a:endParaRPr lang="en-US" dirty="0"/>
          </a:p>
        </p:txBody>
      </p:sp>
      <p:sp>
        <p:nvSpPr>
          <p:cNvPr id="4" name="Slide Number Placeholder 3"/>
          <p:cNvSpPr>
            <a:spLocks noGrp="1"/>
          </p:cNvSpPr>
          <p:nvPr>
            <p:ph type="sldNum" sz="quarter" idx="10"/>
          </p:nvPr>
        </p:nvSpPr>
        <p:spPr/>
        <p:txBody>
          <a:bodyPr/>
          <a:lstStyle/>
          <a:p>
            <a:pPr>
              <a:defRPr/>
            </a:pPr>
            <a:fld id="{CE2FECC4-DAC2-40AD-A553-8B55346ACC9D}" type="slidenum">
              <a:rPr lang="en-US" smtClean="0"/>
              <a:pPr>
                <a:defRPr/>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7.jpeg"/><Relationship Id="rId5" Type="http://schemas.openxmlformats.org/officeDocument/2006/relationships/image" Target="../media/image9.jpeg"/><Relationship Id="rId4" Type="http://schemas.openxmlformats.org/officeDocument/2006/relationships/image" Target="../media/image4.jpe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7" name="Picture 7" descr="DNA-Seq_only2"/>
          <p:cNvPicPr>
            <a:picLocks noChangeAspect="1" noChangeArrowheads="1"/>
          </p:cNvPicPr>
          <p:nvPr userDrawn="1"/>
        </p:nvPicPr>
        <p:blipFill>
          <a:blip r:embed="rId2" cstate="print"/>
          <a:srcRect l="4537" t="8926" r="1938" b="21623"/>
          <a:stretch>
            <a:fillRect/>
          </a:stretch>
        </p:blipFill>
        <p:spPr bwMode="auto">
          <a:xfrm>
            <a:off x="0" y="467314"/>
            <a:ext cx="9144000" cy="2853402"/>
          </a:xfrm>
          <a:prstGeom prst="rect">
            <a:avLst/>
          </a:prstGeom>
          <a:noFill/>
          <a:ln w="9525">
            <a:noFill/>
            <a:miter lim="800000"/>
            <a:headEnd/>
            <a:tailEnd/>
          </a:ln>
        </p:spPr>
      </p:pic>
      <p:sp>
        <p:nvSpPr>
          <p:cNvPr id="5" name="Rectangle 4"/>
          <p:cNvSpPr>
            <a:spLocks noChangeArrowheads="1"/>
          </p:cNvSpPr>
          <p:nvPr userDrawn="1"/>
        </p:nvSpPr>
        <p:spPr bwMode="auto">
          <a:xfrm rot="10800000">
            <a:off x="0" y="4772025"/>
            <a:ext cx="7053263" cy="1677988"/>
          </a:xfrm>
          <a:prstGeom prst="rect">
            <a:avLst/>
          </a:prstGeom>
          <a:gradFill rotWithShape="1">
            <a:gsLst>
              <a:gs pos="0">
                <a:schemeClr val="bg1">
                  <a:gamma/>
                  <a:tint val="0"/>
                  <a:invGamma/>
                </a:schemeClr>
              </a:gs>
              <a:gs pos="100000">
                <a:schemeClr val="bg1">
                  <a:alpha val="0"/>
                </a:schemeClr>
              </a:gs>
            </a:gsLst>
            <a:lin ang="5400000" scaled="1"/>
          </a:gradFill>
          <a:ln w="12700" algn="ctr">
            <a:noFill/>
            <a:miter lim="800000"/>
            <a:headEnd/>
            <a:tailEnd/>
          </a:ln>
          <a:effectLst/>
        </p:spPr>
        <p:txBody>
          <a:bodyPr wrap="none" anchor="ctr"/>
          <a:lstStyle/>
          <a:p>
            <a:pPr>
              <a:defRPr/>
            </a:pPr>
            <a:endParaRPr lang="en-US"/>
          </a:p>
        </p:txBody>
      </p:sp>
      <p:pic>
        <p:nvPicPr>
          <p:cNvPr id="7" name="Picture 3" descr="ILLUMINA_LOGO_RGB_new"/>
          <p:cNvPicPr>
            <a:picLocks noChangeAspect="1" noChangeArrowheads="1"/>
          </p:cNvPicPr>
          <p:nvPr userDrawn="1"/>
        </p:nvPicPr>
        <p:blipFill>
          <a:blip r:embed="rId3" cstate="print"/>
          <a:srcRect/>
          <a:stretch>
            <a:fillRect/>
          </a:stretch>
        </p:blipFill>
        <p:spPr bwMode="auto">
          <a:xfrm>
            <a:off x="7816850" y="5969000"/>
            <a:ext cx="1106488" cy="250825"/>
          </a:xfrm>
          <a:prstGeom prst="rect">
            <a:avLst/>
          </a:prstGeom>
          <a:noFill/>
          <a:ln w="9525">
            <a:noFill/>
            <a:miter lim="800000"/>
            <a:headEnd/>
            <a:tailEnd/>
          </a:ln>
        </p:spPr>
      </p:pic>
      <p:sp>
        <p:nvSpPr>
          <p:cNvPr id="10" name="Text Box 6"/>
          <p:cNvSpPr txBox="1">
            <a:spLocks noChangeArrowheads="1"/>
          </p:cNvSpPr>
          <p:nvPr userDrawn="1"/>
        </p:nvSpPr>
        <p:spPr bwMode="auto">
          <a:xfrm>
            <a:off x="122237" y="5902325"/>
            <a:ext cx="7220259" cy="461665"/>
          </a:xfrm>
          <a:prstGeom prst="rect">
            <a:avLst/>
          </a:prstGeom>
          <a:noFill/>
          <a:ln w="9525">
            <a:noFill/>
            <a:miter lim="800000"/>
            <a:headEnd/>
            <a:tailEnd/>
          </a:ln>
          <a:effectLst/>
        </p:spPr>
        <p:txBody>
          <a:bodyPr wrap="square">
            <a:spAutoFit/>
          </a:bodyPr>
          <a:lstStyle/>
          <a:p>
            <a:r>
              <a:rPr lang="en-US" sz="600" kern="1200" dirty="0" smtClean="0">
                <a:solidFill>
                  <a:schemeClr val="tx1"/>
                </a:solidFill>
                <a:latin typeface="Arial" charset="0"/>
                <a:ea typeface="+mn-ea"/>
                <a:cs typeface="+mn-cs"/>
              </a:rPr>
              <a:t>© 2011 Illumina, Inc. All rights reserved.</a:t>
            </a:r>
          </a:p>
          <a:p>
            <a:r>
              <a:rPr lang="en-US" sz="600" kern="1200" dirty="0" smtClean="0">
                <a:solidFill>
                  <a:schemeClr val="tx1"/>
                </a:solidFill>
                <a:effectLst/>
                <a:latin typeface="Arial" charset="0"/>
                <a:ea typeface="+mn-ea"/>
                <a:cs typeface="+mn-cs"/>
              </a:rPr>
              <a:t>Illumina, </a:t>
            </a:r>
            <a:r>
              <a:rPr lang="en-US" sz="600" kern="1200" dirty="0" err="1" smtClean="0">
                <a:solidFill>
                  <a:schemeClr val="tx1"/>
                </a:solidFill>
                <a:effectLst/>
                <a:latin typeface="Arial" charset="0"/>
                <a:ea typeface="+mn-ea"/>
                <a:cs typeface="+mn-cs"/>
              </a:rPr>
              <a:t>illuminaDx</a:t>
            </a:r>
            <a:r>
              <a:rPr lang="en-US" sz="600" kern="1200" dirty="0" smtClean="0">
                <a:solidFill>
                  <a:schemeClr val="tx1"/>
                </a:solidFill>
                <a:effectLst/>
                <a:latin typeface="Arial" charset="0"/>
                <a:ea typeface="+mn-ea"/>
                <a:cs typeface="+mn-cs"/>
              </a:rPr>
              <a:t>, </a:t>
            </a:r>
            <a:r>
              <a:rPr lang="en-US" sz="600" kern="1200" dirty="0" err="1" smtClean="0">
                <a:solidFill>
                  <a:schemeClr val="tx1"/>
                </a:solidFill>
                <a:effectLst/>
                <a:latin typeface="Arial" charset="0"/>
                <a:ea typeface="+mn-ea"/>
                <a:cs typeface="+mn-cs"/>
              </a:rPr>
              <a:t>BeadArray</a:t>
            </a:r>
            <a:r>
              <a:rPr lang="en-US" sz="600" kern="1200" dirty="0" smtClean="0">
                <a:solidFill>
                  <a:schemeClr val="tx1"/>
                </a:solidFill>
                <a:effectLst/>
                <a:latin typeface="Arial" charset="0"/>
                <a:ea typeface="+mn-ea"/>
                <a:cs typeface="+mn-cs"/>
              </a:rPr>
              <a:t>, BeadXpress, </a:t>
            </a:r>
            <a:r>
              <a:rPr lang="en-US" sz="600" kern="1200" dirty="0" err="1" smtClean="0">
                <a:solidFill>
                  <a:schemeClr val="tx1"/>
                </a:solidFill>
                <a:effectLst/>
                <a:latin typeface="Arial" charset="0"/>
                <a:ea typeface="+mn-ea"/>
                <a:cs typeface="+mn-cs"/>
              </a:rPr>
              <a:t>cBot</a:t>
            </a:r>
            <a:r>
              <a:rPr lang="en-US" sz="600" kern="1200" dirty="0" smtClean="0">
                <a:solidFill>
                  <a:schemeClr val="tx1"/>
                </a:solidFill>
                <a:effectLst/>
                <a:latin typeface="Arial" charset="0"/>
                <a:ea typeface="+mn-ea"/>
                <a:cs typeface="+mn-cs"/>
              </a:rPr>
              <a:t>, </a:t>
            </a:r>
            <a:r>
              <a:rPr lang="en-US" sz="600" kern="1200" dirty="0" err="1" smtClean="0">
                <a:solidFill>
                  <a:schemeClr val="tx1"/>
                </a:solidFill>
                <a:effectLst/>
                <a:latin typeface="Arial" charset="0"/>
                <a:ea typeface="+mn-ea"/>
                <a:cs typeface="+mn-cs"/>
              </a:rPr>
              <a:t>CSPro</a:t>
            </a:r>
            <a:r>
              <a:rPr lang="en-US" sz="600" kern="1200" dirty="0" smtClean="0">
                <a:solidFill>
                  <a:schemeClr val="tx1"/>
                </a:solidFill>
                <a:effectLst/>
                <a:latin typeface="Arial" charset="0"/>
                <a:ea typeface="+mn-ea"/>
                <a:cs typeface="+mn-cs"/>
              </a:rPr>
              <a:t>, DASL, Eco, Genetic Energy, </a:t>
            </a:r>
            <a:r>
              <a:rPr lang="en-US" sz="600" kern="1200" dirty="0" err="1" smtClean="0">
                <a:solidFill>
                  <a:schemeClr val="tx1"/>
                </a:solidFill>
                <a:effectLst/>
                <a:latin typeface="Arial" charset="0"/>
                <a:ea typeface="+mn-ea"/>
                <a:cs typeface="+mn-cs"/>
              </a:rPr>
              <a:t>GAIIx</a:t>
            </a:r>
            <a:r>
              <a:rPr lang="en-US" sz="600" kern="1200" dirty="0" smtClean="0">
                <a:solidFill>
                  <a:schemeClr val="tx1"/>
                </a:solidFill>
                <a:effectLst/>
                <a:latin typeface="Arial" charset="0"/>
                <a:ea typeface="+mn-ea"/>
                <a:cs typeface="+mn-cs"/>
              </a:rPr>
              <a:t>, Genome Analyzer, </a:t>
            </a:r>
            <a:r>
              <a:rPr lang="en-US" sz="600" kern="1200" dirty="0" err="1" smtClean="0">
                <a:solidFill>
                  <a:schemeClr val="tx1"/>
                </a:solidFill>
                <a:effectLst/>
                <a:latin typeface="Arial" charset="0"/>
                <a:ea typeface="+mn-ea"/>
                <a:cs typeface="+mn-cs"/>
              </a:rPr>
              <a:t>GenomeStudio</a:t>
            </a:r>
            <a:r>
              <a:rPr lang="en-US" sz="600" kern="1200" dirty="0" smtClean="0">
                <a:solidFill>
                  <a:schemeClr val="tx1"/>
                </a:solidFill>
                <a:effectLst/>
                <a:latin typeface="Arial" charset="0"/>
                <a:ea typeface="+mn-ea"/>
                <a:cs typeface="+mn-cs"/>
              </a:rPr>
              <a:t>, </a:t>
            </a:r>
            <a:r>
              <a:rPr lang="en-US" sz="600" kern="1200" dirty="0" err="1" smtClean="0">
                <a:solidFill>
                  <a:schemeClr val="tx1"/>
                </a:solidFill>
                <a:effectLst/>
                <a:latin typeface="Arial" charset="0"/>
                <a:ea typeface="+mn-ea"/>
                <a:cs typeface="+mn-cs"/>
              </a:rPr>
              <a:t>GoldenGate</a:t>
            </a:r>
            <a:r>
              <a:rPr lang="en-US" sz="600" kern="1200" dirty="0" smtClean="0">
                <a:solidFill>
                  <a:schemeClr val="tx1"/>
                </a:solidFill>
                <a:effectLst/>
                <a:latin typeface="Arial" charset="0"/>
                <a:ea typeface="+mn-ea"/>
                <a:cs typeface="+mn-cs"/>
              </a:rPr>
              <a:t>, HiScan, </a:t>
            </a:r>
            <a:r>
              <a:rPr lang="en-US" sz="600" kern="1200" dirty="0" err="1" smtClean="0">
                <a:solidFill>
                  <a:schemeClr val="tx1"/>
                </a:solidFill>
                <a:effectLst/>
                <a:latin typeface="Arial" charset="0"/>
                <a:ea typeface="+mn-ea"/>
                <a:cs typeface="+mn-cs"/>
              </a:rPr>
              <a:t>HiSeq</a:t>
            </a:r>
            <a:r>
              <a:rPr lang="en-US" sz="600" kern="1200" dirty="0" smtClean="0">
                <a:solidFill>
                  <a:schemeClr val="tx1"/>
                </a:solidFill>
                <a:effectLst/>
                <a:latin typeface="Arial" charset="0"/>
                <a:ea typeface="+mn-ea"/>
                <a:cs typeface="+mn-cs"/>
              </a:rPr>
              <a:t>, Infinium, </a:t>
            </a:r>
            <a:r>
              <a:rPr lang="en-US" sz="600" kern="1200" dirty="0" err="1" smtClean="0">
                <a:solidFill>
                  <a:schemeClr val="tx1"/>
                </a:solidFill>
                <a:effectLst/>
                <a:latin typeface="Arial" charset="0"/>
                <a:ea typeface="+mn-ea"/>
                <a:cs typeface="+mn-cs"/>
              </a:rPr>
              <a:t>iSelect</a:t>
            </a:r>
            <a:r>
              <a:rPr lang="en-US" sz="600" kern="1200" dirty="0" smtClean="0">
                <a:solidFill>
                  <a:schemeClr val="tx1"/>
                </a:solidFill>
                <a:effectLst/>
                <a:latin typeface="Arial" charset="0"/>
                <a:ea typeface="+mn-ea"/>
                <a:cs typeface="+mn-cs"/>
              </a:rPr>
              <a:t>, MiSeq, </a:t>
            </a:r>
            <a:r>
              <a:rPr lang="en-US" sz="600" kern="1200" dirty="0" err="1" smtClean="0">
                <a:solidFill>
                  <a:schemeClr val="tx1"/>
                </a:solidFill>
                <a:effectLst/>
                <a:latin typeface="Arial" charset="0"/>
                <a:ea typeface="+mn-ea"/>
                <a:cs typeface="+mn-cs"/>
              </a:rPr>
              <a:t>Nextera</a:t>
            </a:r>
            <a:r>
              <a:rPr lang="en-US" sz="600" kern="1200" dirty="0" smtClean="0">
                <a:solidFill>
                  <a:schemeClr val="tx1"/>
                </a:solidFill>
                <a:effectLst/>
                <a:latin typeface="Arial" charset="0"/>
                <a:ea typeface="+mn-ea"/>
                <a:cs typeface="+mn-cs"/>
              </a:rPr>
              <a:t>, </a:t>
            </a:r>
            <a:r>
              <a:rPr lang="en-US" sz="600" kern="1200" dirty="0" err="1" smtClean="0">
                <a:solidFill>
                  <a:schemeClr val="tx1"/>
                </a:solidFill>
                <a:effectLst/>
                <a:latin typeface="Arial" charset="0"/>
                <a:ea typeface="+mn-ea"/>
                <a:cs typeface="+mn-cs"/>
              </a:rPr>
              <a:t>Sentrix</a:t>
            </a:r>
            <a:r>
              <a:rPr lang="en-US" sz="600" kern="1200" dirty="0" smtClean="0">
                <a:solidFill>
                  <a:schemeClr val="tx1"/>
                </a:solidFill>
                <a:effectLst/>
                <a:latin typeface="Arial" charset="0"/>
                <a:ea typeface="+mn-ea"/>
                <a:cs typeface="+mn-cs"/>
              </a:rPr>
              <a:t>, </a:t>
            </a:r>
            <a:r>
              <a:rPr lang="en-US" sz="600" kern="1200" dirty="0" err="1" smtClean="0">
                <a:solidFill>
                  <a:schemeClr val="tx1"/>
                </a:solidFill>
                <a:effectLst/>
                <a:latin typeface="Arial" charset="0"/>
                <a:ea typeface="+mn-ea"/>
                <a:cs typeface="+mn-cs"/>
              </a:rPr>
              <a:t>Solexa</a:t>
            </a:r>
            <a:r>
              <a:rPr lang="en-US" sz="600" kern="1200" dirty="0" smtClean="0">
                <a:solidFill>
                  <a:schemeClr val="tx1"/>
                </a:solidFill>
                <a:effectLst/>
                <a:latin typeface="Arial" charset="0"/>
                <a:ea typeface="+mn-ea"/>
                <a:cs typeface="+mn-cs"/>
              </a:rPr>
              <a:t>, </a:t>
            </a:r>
            <a:r>
              <a:rPr lang="en-US" sz="600" kern="1200" dirty="0" err="1" smtClean="0">
                <a:solidFill>
                  <a:schemeClr val="tx1"/>
                </a:solidFill>
                <a:effectLst/>
                <a:latin typeface="Arial" charset="0"/>
                <a:ea typeface="+mn-ea"/>
                <a:cs typeface="+mn-cs"/>
              </a:rPr>
              <a:t>TruSeq</a:t>
            </a:r>
            <a:r>
              <a:rPr lang="en-US" sz="600" kern="1200" dirty="0" smtClean="0">
                <a:solidFill>
                  <a:schemeClr val="tx1"/>
                </a:solidFill>
                <a:effectLst/>
                <a:latin typeface="Arial" charset="0"/>
                <a:ea typeface="+mn-ea"/>
                <a:cs typeface="+mn-cs"/>
              </a:rPr>
              <a:t>, </a:t>
            </a:r>
            <a:r>
              <a:rPr lang="en-US" sz="600" kern="1200" dirty="0" err="1" smtClean="0">
                <a:solidFill>
                  <a:schemeClr val="tx1"/>
                </a:solidFill>
                <a:effectLst/>
                <a:latin typeface="Arial" charset="0"/>
                <a:ea typeface="+mn-ea"/>
                <a:cs typeface="+mn-cs"/>
              </a:rPr>
              <a:t>VeraCode</a:t>
            </a:r>
            <a:r>
              <a:rPr lang="en-US" sz="600" kern="1200" dirty="0" smtClean="0">
                <a:solidFill>
                  <a:schemeClr val="tx1"/>
                </a:solidFill>
                <a:effectLst/>
                <a:latin typeface="Arial" charset="0"/>
                <a:ea typeface="+mn-ea"/>
                <a:cs typeface="+mn-cs"/>
              </a:rPr>
              <a:t>, the pumpkin orange color, and the Genetic Energy streaming bases design are trademarks or registered trademarks of Illumina, Inc. All other brands and names contained herein are the property of their respective owners.  </a:t>
            </a:r>
            <a:endParaRPr lang="en-US" sz="600" dirty="0">
              <a:effectLst/>
            </a:endParaRPr>
          </a:p>
        </p:txBody>
      </p:sp>
      <p:pic>
        <p:nvPicPr>
          <p:cNvPr id="12" name="Picture 11" descr="seqBar.jpg"/>
          <p:cNvPicPr>
            <a:picLocks noChangeAspect="1"/>
          </p:cNvPicPr>
          <p:nvPr userDrawn="1"/>
        </p:nvPicPr>
        <p:blipFill>
          <a:blip r:embed="rId4" cstate="print"/>
          <a:stretch>
            <a:fillRect/>
          </a:stretch>
        </p:blipFill>
        <p:spPr>
          <a:xfrm>
            <a:off x="0" y="6438900"/>
            <a:ext cx="9144000" cy="419100"/>
          </a:xfrm>
          <a:prstGeom prst="rect">
            <a:avLst/>
          </a:prstGeom>
        </p:spPr>
      </p:pic>
      <p:pic>
        <p:nvPicPr>
          <p:cNvPr id="9" name="Picture 3" descr="ILLUMINA_LOGO_RGB_new"/>
          <p:cNvPicPr>
            <a:picLocks noChangeAspect="1" noChangeArrowheads="1"/>
          </p:cNvPicPr>
          <p:nvPr userDrawn="1"/>
        </p:nvPicPr>
        <p:blipFill>
          <a:blip r:embed="rId3" cstate="print"/>
          <a:srcRect/>
          <a:stretch>
            <a:fillRect/>
          </a:stretch>
        </p:blipFill>
        <p:spPr bwMode="auto">
          <a:xfrm>
            <a:off x="7816850" y="5969000"/>
            <a:ext cx="1106488" cy="250825"/>
          </a:xfrm>
          <a:prstGeom prst="rect">
            <a:avLst/>
          </a:prstGeom>
          <a:noFill/>
          <a:ln w="9525">
            <a:noFill/>
            <a:miter lim="800000"/>
            <a:headEnd/>
            <a:tailEnd/>
          </a:ln>
        </p:spPr>
      </p:pic>
      <p:sp>
        <p:nvSpPr>
          <p:cNvPr id="11" name="Title 10"/>
          <p:cNvSpPr>
            <a:spLocks noGrp="1" noChangeArrowheads="1"/>
          </p:cNvSpPr>
          <p:nvPr>
            <p:ph type="ctrTitle"/>
          </p:nvPr>
        </p:nvSpPr>
        <p:spPr>
          <a:xfrm>
            <a:off x="397920" y="3210128"/>
            <a:ext cx="6810276" cy="1617426"/>
          </a:xfrm>
          <a:prstGeom prst="rect">
            <a:avLst/>
          </a:prstGeom>
        </p:spPr>
        <p:txBody>
          <a:bodyPr anchor="ctr" anchorCtr="0"/>
          <a:lstStyle>
            <a:lvl1pPr algn="l">
              <a:defRPr sz="3600" b="0"/>
            </a:lvl1pPr>
          </a:lstStyle>
          <a:p>
            <a:r>
              <a:rPr lang="en-US" smtClean="0"/>
              <a:t>Click to edit Master title style</a:t>
            </a:r>
            <a:endParaRPr lang="en-US" dirty="0"/>
          </a:p>
        </p:txBody>
      </p:sp>
      <p:sp>
        <p:nvSpPr>
          <p:cNvPr id="13" name="Rectangle 11"/>
          <p:cNvSpPr>
            <a:spLocks noGrp="1" noChangeArrowheads="1"/>
          </p:cNvSpPr>
          <p:nvPr>
            <p:ph type="subTitle" idx="1"/>
          </p:nvPr>
        </p:nvSpPr>
        <p:spPr>
          <a:xfrm>
            <a:off x="397920" y="4936280"/>
            <a:ext cx="4294187" cy="1060450"/>
          </a:xfrm>
        </p:spPr>
        <p:txBody>
          <a:bodyPr anchor="t" anchorCtr="0"/>
          <a:lstStyle>
            <a:lvl1pPr marL="0" indent="0" algn="l">
              <a:spcBef>
                <a:spcPct val="0"/>
              </a:spcBef>
              <a:buFontTx/>
              <a:buNone/>
              <a:defRPr/>
            </a:lvl1pPr>
          </a:lstStyle>
          <a:p>
            <a:r>
              <a:rPr lang="en-US" smtClean="0"/>
              <a:t>Click to edit Master subtitle style</a:t>
            </a:r>
            <a:endParaRPr lang="en-US" dirty="0"/>
          </a:p>
        </p:txBody>
      </p:sp>
      <p:sp>
        <p:nvSpPr>
          <p:cNvPr id="14" name="Rounded Rectangle 13"/>
          <p:cNvSpPr/>
          <p:nvPr userDrawn="1"/>
        </p:nvSpPr>
        <p:spPr bwMode="auto">
          <a:xfrm>
            <a:off x="7085119" y="740804"/>
            <a:ext cx="1616120" cy="1227890"/>
          </a:xfrm>
          <a:prstGeom prst="roundRect">
            <a:avLst>
              <a:gd name="adj" fmla="val 7143"/>
            </a:avLst>
          </a:prstGeom>
          <a:blipFill>
            <a:blip r:embed="rId5" cstate="print"/>
            <a:stretch>
              <a:fillRect/>
            </a:stretch>
          </a:blipFill>
          <a:ln w="12700" cap="flat" cmpd="sng" algn="ctr">
            <a:noFill/>
            <a:prstDash val="solid"/>
            <a:round/>
            <a:headEnd type="none" w="med" len="med"/>
            <a:tailEnd type="none" w="med" len="med"/>
          </a:ln>
          <a:effectLst>
            <a:outerShdw blurRad="107950" dist="12700" dir="5400000" algn="ctr">
              <a:srgbClr val="000000"/>
            </a:outerShdw>
            <a:reflection blurRad="6350" stA="52000" endA="300" endPos="35000" dir="5400000" sy="-100000" algn="bl" rotWithShape="0"/>
          </a:effectLst>
          <a:scene3d>
            <a:camera prst="isometricLeftDown">
              <a:rot lat="2100000" lon="1200000" rev="0"/>
            </a:camera>
            <a:lightRig rig="soft" dir="t">
              <a:rot lat="0" lon="0" rev="0"/>
            </a:lightRig>
          </a:scene3d>
          <a:sp3d contourW="44450" prstMaterial="matte">
            <a:bevelT w="63500" h="63500" prst="artDeco"/>
            <a:contourClr>
              <a:srgbClr val="FFFFFF"/>
            </a:contourClr>
          </a:sp3d>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p:txBody>
      </p:sp>
      <p:sp>
        <p:nvSpPr>
          <p:cNvPr id="15" name="Rounded Rectangle 14"/>
          <p:cNvSpPr/>
          <p:nvPr userDrawn="1"/>
        </p:nvSpPr>
        <p:spPr bwMode="auto">
          <a:xfrm>
            <a:off x="5746937" y="654177"/>
            <a:ext cx="1616120" cy="1227890"/>
          </a:xfrm>
          <a:prstGeom prst="roundRect">
            <a:avLst>
              <a:gd name="adj" fmla="val 7143"/>
            </a:avLst>
          </a:prstGeom>
          <a:blipFill>
            <a:blip r:embed="rId6" cstate="print"/>
            <a:stretch>
              <a:fillRect/>
            </a:stretch>
          </a:blipFill>
          <a:ln w="12700" cap="flat" cmpd="sng" algn="ctr">
            <a:noFill/>
            <a:prstDash val="solid"/>
            <a:round/>
            <a:headEnd type="none" w="med" len="med"/>
            <a:tailEnd type="none" w="med" len="med"/>
          </a:ln>
          <a:effectLst>
            <a:outerShdw blurRad="107950" dist="12700" dir="5400000" algn="ctr">
              <a:srgbClr val="000000"/>
            </a:outerShdw>
            <a:reflection blurRad="6350" stA="52000" endA="300" endPos="35000" dir="5400000" sy="-100000" algn="bl" rotWithShape="0"/>
          </a:effectLst>
          <a:scene3d>
            <a:camera prst="isometricLeftDown">
              <a:rot lat="2100000" lon="1200000" rev="0"/>
            </a:camera>
            <a:lightRig rig="soft" dir="t">
              <a:rot lat="0" lon="0" rev="0"/>
            </a:lightRig>
          </a:scene3d>
          <a:sp3d contourW="44450" prstMaterial="matte">
            <a:bevelT w="63500" h="63500" prst="artDeco"/>
            <a:contourClr>
              <a:srgbClr val="FFFFFF"/>
            </a:contourClr>
          </a:sp3d>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p:txBody>
      </p:sp>
      <p:sp>
        <p:nvSpPr>
          <p:cNvPr id="16" name="Rounded Rectangle 15"/>
          <p:cNvSpPr/>
          <p:nvPr userDrawn="1"/>
        </p:nvSpPr>
        <p:spPr bwMode="auto">
          <a:xfrm>
            <a:off x="4408755" y="673428"/>
            <a:ext cx="1616120" cy="1227890"/>
          </a:xfrm>
          <a:prstGeom prst="roundRect">
            <a:avLst>
              <a:gd name="adj" fmla="val 7143"/>
            </a:avLst>
          </a:prstGeom>
          <a:blipFill>
            <a:blip r:embed="rId7" cstate="print"/>
            <a:stretch>
              <a:fillRect/>
            </a:stretch>
          </a:blipFill>
          <a:ln w="12700" cap="flat" cmpd="sng" algn="ctr">
            <a:noFill/>
            <a:prstDash val="solid"/>
            <a:round/>
            <a:headEnd type="none" w="med" len="med"/>
            <a:tailEnd type="none" w="med" len="med"/>
          </a:ln>
          <a:effectLst>
            <a:outerShdw blurRad="107950" dist="12700" dir="5400000" algn="ctr">
              <a:srgbClr val="000000"/>
            </a:outerShdw>
            <a:reflection blurRad="6350" stA="52000" endA="300" endPos="35000" dir="5400000" sy="-100000" algn="bl" rotWithShape="0"/>
          </a:effectLst>
          <a:scene3d>
            <a:camera prst="isometricLeftDown">
              <a:rot lat="2100000" lon="1200000" rev="0"/>
            </a:camera>
            <a:lightRig rig="soft" dir="t">
              <a:rot lat="0" lon="0" rev="0"/>
            </a:lightRig>
          </a:scene3d>
          <a:sp3d contourW="44450" prstMaterial="matte">
            <a:bevelT w="63500" h="63500" prst="artDeco"/>
            <a:contourClr>
              <a:srgbClr val="FFFFFF"/>
            </a:contourClr>
          </a:sp3d>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p:txBody>
      </p:sp>
    </p:spTree>
  </p:cSld>
  <p:clrMapOvr>
    <a:masterClrMapping/>
  </p:clrMapOvr>
  <p:transition spd="med">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Slide">
    <p:spTree>
      <p:nvGrpSpPr>
        <p:cNvPr id="1" name=""/>
        <p:cNvGrpSpPr/>
        <p:nvPr/>
      </p:nvGrpSpPr>
      <p:grpSpPr>
        <a:xfrm>
          <a:off x="0" y="0"/>
          <a:ext cx="0" cy="0"/>
          <a:chOff x="0" y="0"/>
          <a:chExt cx="0" cy="0"/>
        </a:xfrm>
      </p:grpSpPr>
      <p:pic>
        <p:nvPicPr>
          <p:cNvPr id="5" name="Picture 7" descr="DNA-Seq_only2"/>
          <p:cNvPicPr>
            <a:picLocks noChangeAspect="1" noChangeArrowheads="1"/>
          </p:cNvPicPr>
          <p:nvPr userDrawn="1"/>
        </p:nvPicPr>
        <p:blipFill>
          <a:blip r:embed="rId2" cstate="print"/>
          <a:srcRect t="1222" b="21623"/>
          <a:stretch>
            <a:fillRect/>
          </a:stretch>
        </p:blipFill>
        <p:spPr bwMode="auto">
          <a:xfrm>
            <a:off x="0" y="0"/>
            <a:ext cx="9144000" cy="3409950"/>
          </a:xfrm>
          <a:prstGeom prst="rect">
            <a:avLst/>
          </a:prstGeom>
          <a:noFill/>
          <a:ln w="9525">
            <a:noFill/>
            <a:miter lim="800000"/>
            <a:headEnd/>
            <a:tailEnd/>
          </a:ln>
        </p:spPr>
      </p:pic>
      <p:sp>
        <p:nvSpPr>
          <p:cNvPr id="6" name="Rectangle 10"/>
          <p:cNvSpPr>
            <a:spLocks noGrp="1" noChangeArrowheads="1"/>
          </p:cNvSpPr>
          <p:nvPr>
            <p:ph type="ctrTitle" hasCustomPrompt="1"/>
          </p:nvPr>
        </p:nvSpPr>
        <p:spPr>
          <a:xfrm>
            <a:off x="469900" y="3602038"/>
            <a:ext cx="8257241" cy="2330450"/>
          </a:xfrm>
          <a:prstGeom prst="rect">
            <a:avLst/>
          </a:prstGeom>
        </p:spPr>
        <p:txBody>
          <a:bodyPr anchor="t"/>
          <a:lstStyle>
            <a:lvl1pPr algn="l">
              <a:defRPr sz="3200" b="0" baseline="0"/>
            </a:lvl1pPr>
          </a:lstStyle>
          <a:p>
            <a:r>
              <a:rPr lang="en-US" dirty="0" smtClean="0"/>
              <a:t>Click to edit section title</a:t>
            </a:r>
            <a:endParaRPr lang="en-US" dirty="0"/>
          </a:p>
        </p:txBody>
      </p:sp>
    </p:spTree>
  </p:cSld>
  <p:clrMapOvr>
    <a:masterClrMapping/>
  </p:clrMapOvr>
  <p:transition spd="med">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2"/>
          <p:cNvSpPr>
            <a:spLocks noGrp="1" noChangeArrowheads="1"/>
          </p:cNvSpPr>
          <p:nvPr>
            <p:ph type="title"/>
          </p:nvPr>
        </p:nvSpPr>
        <p:spPr bwMode="auto">
          <a:xfrm>
            <a:off x="205591" y="239749"/>
            <a:ext cx="8601075" cy="9080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endParaRPr lang="en-US" dirty="0" smtClean="0"/>
          </a:p>
        </p:txBody>
      </p:sp>
    </p:spTree>
  </p:cSld>
  <p:clrMapOvr>
    <a:masterClrMapping/>
  </p:clrMapOvr>
  <p:transition spd="med">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0312" y="1435608"/>
            <a:ext cx="3973512" cy="4546600"/>
          </a:xfrm>
        </p:spPr>
        <p:txBody>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21200" y="1435608"/>
            <a:ext cx="3975100" cy="4546600"/>
          </a:xfrm>
        </p:spPr>
        <p:txBody>
          <a:bodyPr/>
          <a:lstStyle>
            <a:lvl1pPr>
              <a:defRPr sz="18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spd="med">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5" name="Rectangle 3"/>
          <p:cNvSpPr>
            <a:spLocks noChangeArrowheads="1"/>
          </p:cNvSpPr>
          <p:nvPr userDrawn="1"/>
        </p:nvSpPr>
        <p:spPr bwMode="auto">
          <a:xfrm rot="10800000">
            <a:off x="0" y="4772025"/>
            <a:ext cx="7053263" cy="1677988"/>
          </a:xfrm>
          <a:prstGeom prst="rect">
            <a:avLst/>
          </a:prstGeom>
          <a:gradFill rotWithShape="1">
            <a:gsLst>
              <a:gs pos="0">
                <a:schemeClr val="bg1">
                  <a:gamma/>
                  <a:tint val="0"/>
                  <a:invGamma/>
                </a:schemeClr>
              </a:gs>
              <a:gs pos="100000">
                <a:schemeClr val="bg1">
                  <a:alpha val="0"/>
                </a:schemeClr>
              </a:gs>
            </a:gsLst>
            <a:lin ang="5400000" scaled="1"/>
          </a:gradFill>
          <a:ln w="12700" algn="ctr">
            <a:noFill/>
            <a:miter lim="800000"/>
            <a:headEnd/>
            <a:tailEnd/>
          </a:ln>
          <a:effectLst/>
        </p:spPr>
        <p:txBody>
          <a:bodyPr wrap="none" anchor="ctr"/>
          <a:lstStyle/>
          <a:p>
            <a:pPr>
              <a:defRPr/>
            </a:pPr>
            <a:endParaRPr lang="en-US"/>
          </a:p>
        </p:txBody>
      </p:sp>
      <p:pic>
        <p:nvPicPr>
          <p:cNvPr id="7" name="Picture 5" descr="ILLUMINA_LOGO_RGB_new"/>
          <p:cNvPicPr>
            <a:picLocks noChangeAspect="1" noChangeArrowheads="1"/>
          </p:cNvPicPr>
          <p:nvPr userDrawn="1"/>
        </p:nvPicPr>
        <p:blipFill>
          <a:blip r:embed="rId2" cstate="print"/>
          <a:srcRect/>
          <a:stretch>
            <a:fillRect/>
          </a:stretch>
        </p:blipFill>
        <p:spPr bwMode="auto">
          <a:xfrm>
            <a:off x="7816850" y="5969000"/>
            <a:ext cx="1106488" cy="250825"/>
          </a:xfrm>
          <a:prstGeom prst="rect">
            <a:avLst/>
          </a:prstGeom>
          <a:noFill/>
          <a:ln w="9525">
            <a:noFill/>
            <a:miter lim="800000"/>
            <a:headEnd/>
            <a:tailEnd/>
          </a:ln>
        </p:spPr>
      </p:pic>
      <p:pic>
        <p:nvPicPr>
          <p:cNvPr id="15" name="Picture 14" descr="seqBar.jpg"/>
          <p:cNvPicPr>
            <a:picLocks noChangeAspect="1"/>
          </p:cNvPicPr>
          <p:nvPr userDrawn="1"/>
        </p:nvPicPr>
        <p:blipFill>
          <a:blip r:embed="rId3" cstate="print"/>
          <a:stretch>
            <a:fillRect/>
          </a:stretch>
        </p:blipFill>
        <p:spPr>
          <a:xfrm>
            <a:off x="0" y="6438900"/>
            <a:ext cx="9144000" cy="419100"/>
          </a:xfrm>
          <a:prstGeom prst="rect">
            <a:avLst/>
          </a:prstGeom>
        </p:spPr>
      </p:pic>
      <p:sp>
        <p:nvSpPr>
          <p:cNvPr id="9" name="Rectangle 10"/>
          <p:cNvSpPr>
            <a:spLocks noGrp="1" noChangeArrowheads="1"/>
          </p:cNvSpPr>
          <p:nvPr>
            <p:ph type="ctrTitle"/>
          </p:nvPr>
        </p:nvSpPr>
        <p:spPr>
          <a:xfrm>
            <a:off x="397920" y="3210128"/>
            <a:ext cx="6810276" cy="1617426"/>
          </a:xfrm>
          <a:prstGeom prst="rect">
            <a:avLst/>
          </a:prstGeom>
        </p:spPr>
        <p:txBody>
          <a:bodyPr anchor="ctr" anchorCtr="0"/>
          <a:lstStyle>
            <a:lvl1pPr algn="l">
              <a:defRPr sz="3600" b="0"/>
            </a:lvl1pPr>
          </a:lstStyle>
          <a:p>
            <a:r>
              <a:rPr lang="en-US" smtClean="0"/>
              <a:t>Click to edit Master title style</a:t>
            </a:r>
            <a:endParaRPr lang="en-US" dirty="0"/>
          </a:p>
        </p:txBody>
      </p:sp>
      <p:sp>
        <p:nvSpPr>
          <p:cNvPr id="13" name="Rectangle 11"/>
          <p:cNvSpPr>
            <a:spLocks noGrp="1" noChangeArrowheads="1"/>
          </p:cNvSpPr>
          <p:nvPr>
            <p:ph type="subTitle" idx="1"/>
          </p:nvPr>
        </p:nvSpPr>
        <p:spPr>
          <a:xfrm>
            <a:off x="397920" y="4936280"/>
            <a:ext cx="4294187" cy="1060450"/>
          </a:xfrm>
        </p:spPr>
        <p:txBody>
          <a:bodyPr anchor="t" anchorCtr="0"/>
          <a:lstStyle>
            <a:lvl1pPr marL="0" indent="0" algn="l">
              <a:spcBef>
                <a:spcPct val="0"/>
              </a:spcBef>
              <a:buFontTx/>
              <a:buNone/>
              <a:defRPr/>
            </a:lvl1pPr>
          </a:lstStyle>
          <a:p>
            <a:r>
              <a:rPr lang="en-US" smtClean="0"/>
              <a:t>Click to edit Master subtitle style</a:t>
            </a:r>
            <a:endParaRPr lang="en-US" dirty="0"/>
          </a:p>
        </p:txBody>
      </p:sp>
      <p:pic>
        <p:nvPicPr>
          <p:cNvPr id="16" name="Picture 7" descr="DNA-Seq_only2"/>
          <p:cNvPicPr>
            <a:picLocks noChangeAspect="1" noChangeArrowheads="1"/>
          </p:cNvPicPr>
          <p:nvPr userDrawn="1"/>
        </p:nvPicPr>
        <p:blipFill>
          <a:blip r:embed="rId4" cstate="print"/>
          <a:srcRect l="2710" t="8926" b="21623"/>
          <a:stretch>
            <a:fillRect/>
          </a:stretch>
        </p:blipFill>
        <p:spPr bwMode="auto">
          <a:xfrm>
            <a:off x="0" y="727196"/>
            <a:ext cx="9144000" cy="2853402"/>
          </a:xfrm>
          <a:prstGeom prst="rect">
            <a:avLst/>
          </a:prstGeom>
          <a:noFill/>
          <a:ln w="9525">
            <a:noFill/>
            <a:miter lim="800000"/>
            <a:headEnd/>
            <a:tailEnd/>
          </a:ln>
        </p:spPr>
      </p:pic>
      <p:sp>
        <p:nvSpPr>
          <p:cNvPr id="17" name="Rounded Rectangle 16"/>
          <p:cNvSpPr/>
          <p:nvPr userDrawn="1"/>
        </p:nvSpPr>
        <p:spPr bwMode="auto">
          <a:xfrm>
            <a:off x="7279684" y="423512"/>
            <a:ext cx="1486877" cy="1129694"/>
          </a:xfrm>
          <a:prstGeom prst="roundRect">
            <a:avLst>
              <a:gd name="adj" fmla="val 7143"/>
            </a:avLst>
          </a:prstGeom>
          <a:blipFill>
            <a:blip r:embed="rId5" cstate="print"/>
            <a:stretch>
              <a:fillRect/>
            </a:stretch>
          </a:blipFill>
          <a:ln w="12700" cap="flat" cmpd="sng" algn="ctr">
            <a:noFill/>
            <a:prstDash val="solid"/>
            <a:round/>
            <a:headEnd type="none" w="med" len="med"/>
            <a:tailEnd type="none" w="med" len="me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p:txBody>
      </p:sp>
      <p:sp>
        <p:nvSpPr>
          <p:cNvPr id="18" name="Rounded Rectangle 17"/>
          <p:cNvSpPr/>
          <p:nvPr userDrawn="1"/>
        </p:nvSpPr>
        <p:spPr bwMode="auto">
          <a:xfrm>
            <a:off x="5296609" y="423512"/>
            <a:ext cx="1486877" cy="1129694"/>
          </a:xfrm>
          <a:prstGeom prst="roundRect">
            <a:avLst>
              <a:gd name="adj" fmla="val 7143"/>
            </a:avLst>
          </a:prstGeom>
          <a:blipFill>
            <a:blip r:embed="rId6" cstate="print"/>
            <a:stretch>
              <a:fillRect/>
            </a:stretch>
          </a:blipFill>
          <a:ln w="12700" cap="flat" cmpd="sng" algn="ctr">
            <a:noFill/>
            <a:prstDash val="solid"/>
            <a:round/>
            <a:headEnd type="none" w="med" len="med"/>
            <a:tailEnd type="none" w="med" len="me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p:txBody>
      </p:sp>
      <p:sp>
        <p:nvSpPr>
          <p:cNvPr id="19" name="Rounded Rectangle 18"/>
          <p:cNvSpPr/>
          <p:nvPr userDrawn="1"/>
        </p:nvSpPr>
        <p:spPr bwMode="auto">
          <a:xfrm>
            <a:off x="3313533" y="423512"/>
            <a:ext cx="1486877" cy="1129694"/>
          </a:xfrm>
          <a:prstGeom prst="roundRect">
            <a:avLst>
              <a:gd name="adj" fmla="val 7143"/>
            </a:avLst>
          </a:prstGeom>
          <a:blipFill>
            <a:blip r:embed="rId7" cstate="print"/>
            <a:stretch>
              <a:fillRect/>
            </a:stretch>
          </a:blipFill>
          <a:ln w="12700" cap="flat" cmpd="sng" algn="ctr">
            <a:noFill/>
            <a:prstDash val="solid"/>
            <a:round/>
            <a:headEnd type="none" w="med" len="med"/>
            <a:tailEnd type="none" w="med" len="me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p:txBody>
      </p:sp>
      <p:sp>
        <p:nvSpPr>
          <p:cNvPr id="12" name="Text Box 6"/>
          <p:cNvSpPr txBox="1">
            <a:spLocks noChangeArrowheads="1"/>
          </p:cNvSpPr>
          <p:nvPr userDrawn="1"/>
        </p:nvSpPr>
        <p:spPr bwMode="auto">
          <a:xfrm>
            <a:off x="122237" y="5902325"/>
            <a:ext cx="7220259" cy="461665"/>
          </a:xfrm>
          <a:prstGeom prst="rect">
            <a:avLst/>
          </a:prstGeom>
          <a:noFill/>
          <a:ln w="9525">
            <a:noFill/>
            <a:miter lim="800000"/>
            <a:headEnd/>
            <a:tailEnd/>
          </a:ln>
          <a:effectLst/>
        </p:spPr>
        <p:txBody>
          <a:bodyPr wrap="square">
            <a:spAutoFit/>
          </a:bodyPr>
          <a:lstStyle/>
          <a:p>
            <a:r>
              <a:rPr lang="en-US" sz="600" kern="1200" dirty="0" smtClean="0">
                <a:solidFill>
                  <a:schemeClr val="tx1"/>
                </a:solidFill>
                <a:latin typeface="Arial" charset="0"/>
                <a:ea typeface="+mn-ea"/>
                <a:cs typeface="+mn-cs"/>
              </a:rPr>
              <a:t>© 2011 Illumina, Inc. All rights reserved.</a:t>
            </a:r>
          </a:p>
          <a:p>
            <a:r>
              <a:rPr lang="en-US" sz="600" kern="1200" dirty="0" smtClean="0">
                <a:solidFill>
                  <a:schemeClr val="tx1"/>
                </a:solidFill>
                <a:effectLst/>
                <a:latin typeface="Arial" charset="0"/>
                <a:ea typeface="+mn-ea"/>
                <a:cs typeface="+mn-cs"/>
              </a:rPr>
              <a:t>Illumina, </a:t>
            </a:r>
            <a:r>
              <a:rPr lang="en-US" sz="600" kern="1200" dirty="0" err="1" smtClean="0">
                <a:solidFill>
                  <a:schemeClr val="tx1"/>
                </a:solidFill>
                <a:effectLst/>
                <a:latin typeface="Arial" charset="0"/>
                <a:ea typeface="+mn-ea"/>
                <a:cs typeface="+mn-cs"/>
              </a:rPr>
              <a:t>illuminaDx</a:t>
            </a:r>
            <a:r>
              <a:rPr lang="en-US" sz="600" kern="1200" dirty="0" smtClean="0">
                <a:solidFill>
                  <a:schemeClr val="tx1"/>
                </a:solidFill>
                <a:effectLst/>
                <a:latin typeface="Arial" charset="0"/>
                <a:ea typeface="+mn-ea"/>
                <a:cs typeface="+mn-cs"/>
              </a:rPr>
              <a:t>, </a:t>
            </a:r>
            <a:r>
              <a:rPr lang="en-US" sz="600" kern="1200" dirty="0" err="1" smtClean="0">
                <a:solidFill>
                  <a:schemeClr val="tx1"/>
                </a:solidFill>
                <a:effectLst/>
                <a:latin typeface="Arial" charset="0"/>
                <a:ea typeface="+mn-ea"/>
                <a:cs typeface="+mn-cs"/>
              </a:rPr>
              <a:t>BeadArray</a:t>
            </a:r>
            <a:r>
              <a:rPr lang="en-US" sz="600" kern="1200" dirty="0" smtClean="0">
                <a:solidFill>
                  <a:schemeClr val="tx1"/>
                </a:solidFill>
                <a:effectLst/>
                <a:latin typeface="Arial" charset="0"/>
                <a:ea typeface="+mn-ea"/>
                <a:cs typeface="+mn-cs"/>
              </a:rPr>
              <a:t>, BeadXpress, </a:t>
            </a:r>
            <a:r>
              <a:rPr lang="en-US" sz="600" kern="1200" dirty="0" err="1" smtClean="0">
                <a:solidFill>
                  <a:schemeClr val="tx1"/>
                </a:solidFill>
                <a:effectLst/>
                <a:latin typeface="Arial" charset="0"/>
                <a:ea typeface="+mn-ea"/>
                <a:cs typeface="+mn-cs"/>
              </a:rPr>
              <a:t>cBot</a:t>
            </a:r>
            <a:r>
              <a:rPr lang="en-US" sz="600" kern="1200" dirty="0" smtClean="0">
                <a:solidFill>
                  <a:schemeClr val="tx1"/>
                </a:solidFill>
                <a:effectLst/>
                <a:latin typeface="Arial" charset="0"/>
                <a:ea typeface="+mn-ea"/>
                <a:cs typeface="+mn-cs"/>
              </a:rPr>
              <a:t>, </a:t>
            </a:r>
            <a:r>
              <a:rPr lang="en-US" sz="600" kern="1200" dirty="0" err="1" smtClean="0">
                <a:solidFill>
                  <a:schemeClr val="tx1"/>
                </a:solidFill>
                <a:effectLst/>
                <a:latin typeface="Arial" charset="0"/>
                <a:ea typeface="+mn-ea"/>
                <a:cs typeface="+mn-cs"/>
              </a:rPr>
              <a:t>CSPro</a:t>
            </a:r>
            <a:r>
              <a:rPr lang="en-US" sz="600" kern="1200" dirty="0" smtClean="0">
                <a:solidFill>
                  <a:schemeClr val="tx1"/>
                </a:solidFill>
                <a:effectLst/>
                <a:latin typeface="Arial" charset="0"/>
                <a:ea typeface="+mn-ea"/>
                <a:cs typeface="+mn-cs"/>
              </a:rPr>
              <a:t>, DASL, Eco, Genetic Energy, </a:t>
            </a:r>
            <a:r>
              <a:rPr lang="en-US" sz="600" kern="1200" dirty="0" err="1" smtClean="0">
                <a:solidFill>
                  <a:schemeClr val="tx1"/>
                </a:solidFill>
                <a:effectLst/>
                <a:latin typeface="Arial" charset="0"/>
                <a:ea typeface="+mn-ea"/>
                <a:cs typeface="+mn-cs"/>
              </a:rPr>
              <a:t>GAIIx</a:t>
            </a:r>
            <a:r>
              <a:rPr lang="en-US" sz="600" kern="1200" dirty="0" smtClean="0">
                <a:solidFill>
                  <a:schemeClr val="tx1"/>
                </a:solidFill>
                <a:effectLst/>
                <a:latin typeface="Arial" charset="0"/>
                <a:ea typeface="+mn-ea"/>
                <a:cs typeface="+mn-cs"/>
              </a:rPr>
              <a:t>, Genome Analyzer, </a:t>
            </a:r>
            <a:r>
              <a:rPr lang="en-US" sz="600" kern="1200" dirty="0" err="1" smtClean="0">
                <a:solidFill>
                  <a:schemeClr val="tx1"/>
                </a:solidFill>
                <a:effectLst/>
                <a:latin typeface="Arial" charset="0"/>
                <a:ea typeface="+mn-ea"/>
                <a:cs typeface="+mn-cs"/>
              </a:rPr>
              <a:t>GenomeStudio</a:t>
            </a:r>
            <a:r>
              <a:rPr lang="en-US" sz="600" kern="1200" dirty="0" smtClean="0">
                <a:solidFill>
                  <a:schemeClr val="tx1"/>
                </a:solidFill>
                <a:effectLst/>
                <a:latin typeface="Arial" charset="0"/>
                <a:ea typeface="+mn-ea"/>
                <a:cs typeface="+mn-cs"/>
              </a:rPr>
              <a:t>, </a:t>
            </a:r>
            <a:r>
              <a:rPr lang="en-US" sz="600" kern="1200" dirty="0" err="1" smtClean="0">
                <a:solidFill>
                  <a:schemeClr val="tx1"/>
                </a:solidFill>
                <a:effectLst/>
                <a:latin typeface="Arial" charset="0"/>
                <a:ea typeface="+mn-ea"/>
                <a:cs typeface="+mn-cs"/>
              </a:rPr>
              <a:t>GoldenGate</a:t>
            </a:r>
            <a:r>
              <a:rPr lang="en-US" sz="600" kern="1200" dirty="0" smtClean="0">
                <a:solidFill>
                  <a:schemeClr val="tx1"/>
                </a:solidFill>
                <a:effectLst/>
                <a:latin typeface="Arial" charset="0"/>
                <a:ea typeface="+mn-ea"/>
                <a:cs typeface="+mn-cs"/>
              </a:rPr>
              <a:t>, HiScan, </a:t>
            </a:r>
            <a:r>
              <a:rPr lang="en-US" sz="600" kern="1200" dirty="0" err="1" smtClean="0">
                <a:solidFill>
                  <a:schemeClr val="tx1"/>
                </a:solidFill>
                <a:effectLst/>
                <a:latin typeface="Arial" charset="0"/>
                <a:ea typeface="+mn-ea"/>
                <a:cs typeface="+mn-cs"/>
              </a:rPr>
              <a:t>HiSeq</a:t>
            </a:r>
            <a:r>
              <a:rPr lang="en-US" sz="600" kern="1200" dirty="0" smtClean="0">
                <a:solidFill>
                  <a:schemeClr val="tx1"/>
                </a:solidFill>
                <a:effectLst/>
                <a:latin typeface="Arial" charset="0"/>
                <a:ea typeface="+mn-ea"/>
                <a:cs typeface="+mn-cs"/>
              </a:rPr>
              <a:t>, Infinium, </a:t>
            </a:r>
            <a:r>
              <a:rPr lang="en-US" sz="600" kern="1200" dirty="0" err="1" smtClean="0">
                <a:solidFill>
                  <a:schemeClr val="tx1"/>
                </a:solidFill>
                <a:effectLst/>
                <a:latin typeface="Arial" charset="0"/>
                <a:ea typeface="+mn-ea"/>
                <a:cs typeface="+mn-cs"/>
              </a:rPr>
              <a:t>iSelect</a:t>
            </a:r>
            <a:r>
              <a:rPr lang="en-US" sz="600" kern="1200" dirty="0" smtClean="0">
                <a:solidFill>
                  <a:schemeClr val="tx1"/>
                </a:solidFill>
                <a:effectLst/>
                <a:latin typeface="Arial" charset="0"/>
                <a:ea typeface="+mn-ea"/>
                <a:cs typeface="+mn-cs"/>
              </a:rPr>
              <a:t>, MiSeq, </a:t>
            </a:r>
            <a:r>
              <a:rPr lang="en-US" sz="600" kern="1200" dirty="0" err="1" smtClean="0">
                <a:solidFill>
                  <a:schemeClr val="tx1"/>
                </a:solidFill>
                <a:effectLst/>
                <a:latin typeface="Arial" charset="0"/>
                <a:ea typeface="+mn-ea"/>
                <a:cs typeface="+mn-cs"/>
              </a:rPr>
              <a:t>Nextera</a:t>
            </a:r>
            <a:r>
              <a:rPr lang="en-US" sz="600" kern="1200" dirty="0" smtClean="0">
                <a:solidFill>
                  <a:schemeClr val="tx1"/>
                </a:solidFill>
                <a:effectLst/>
                <a:latin typeface="Arial" charset="0"/>
                <a:ea typeface="+mn-ea"/>
                <a:cs typeface="+mn-cs"/>
              </a:rPr>
              <a:t>, </a:t>
            </a:r>
            <a:r>
              <a:rPr lang="en-US" sz="600" kern="1200" dirty="0" err="1" smtClean="0">
                <a:solidFill>
                  <a:schemeClr val="tx1"/>
                </a:solidFill>
                <a:effectLst/>
                <a:latin typeface="Arial" charset="0"/>
                <a:ea typeface="+mn-ea"/>
                <a:cs typeface="+mn-cs"/>
              </a:rPr>
              <a:t>Sentrix</a:t>
            </a:r>
            <a:r>
              <a:rPr lang="en-US" sz="600" kern="1200" dirty="0" smtClean="0">
                <a:solidFill>
                  <a:schemeClr val="tx1"/>
                </a:solidFill>
                <a:effectLst/>
                <a:latin typeface="Arial" charset="0"/>
                <a:ea typeface="+mn-ea"/>
                <a:cs typeface="+mn-cs"/>
              </a:rPr>
              <a:t>, </a:t>
            </a:r>
            <a:r>
              <a:rPr lang="en-US" sz="600" kern="1200" dirty="0" err="1" smtClean="0">
                <a:solidFill>
                  <a:schemeClr val="tx1"/>
                </a:solidFill>
                <a:effectLst/>
                <a:latin typeface="Arial" charset="0"/>
                <a:ea typeface="+mn-ea"/>
                <a:cs typeface="+mn-cs"/>
              </a:rPr>
              <a:t>Solexa</a:t>
            </a:r>
            <a:r>
              <a:rPr lang="en-US" sz="600" kern="1200" dirty="0" smtClean="0">
                <a:solidFill>
                  <a:schemeClr val="tx1"/>
                </a:solidFill>
                <a:effectLst/>
                <a:latin typeface="Arial" charset="0"/>
                <a:ea typeface="+mn-ea"/>
                <a:cs typeface="+mn-cs"/>
              </a:rPr>
              <a:t>, </a:t>
            </a:r>
            <a:r>
              <a:rPr lang="en-US" sz="600" kern="1200" dirty="0" err="1" smtClean="0">
                <a:solidFill>
                  <a:schemeClr val="tx1"/>
                </a:solidFill>
                <a:effectLst/>
                <a:latin typeface="Arial" charset="0"/>
                <a:ea typeface="+mn-ea"/>
                <a:cs typeface="+mn-cs"/>
              </a:rPr>
              <a:t>TruSeq</a:t>
            </a:r>
            <a:r>
              <a:rPr lang="en-US" sz="600" kern="1200" dirty="0" smtClean="0">
                <a:solidFill>
                  <a:schemeClr val="tx1"/>
                </a:solidFill>
                <a:effectLst/>
                <a:latin typeface="Arial" charset="0"/>
                <a:ea typeface="+mn-ea"/>
                <a:cs typeface="+mn-cs"/>
              </a:rPr>
              <a:t>, </a:t>
            </a:r>
            <a:r>
              <a:rPr lang="en-US" sz="600" kern="1200" dirty="0" err="1" smtClean="0">
                <a:solidFill>
                  <a:schemeClr val="tx1"/>
                </a:solidFill>
                <a:effectLst/>
                <a:latin typeface="Arial" charset="0"/>
                <a:ea typeface="+mn-ea"/>
                <a:cs typeface="+mn-cs"/>
              </a:rPr>
              <a:t>VeraCode</a:t>
            </a:r>
            <a:r>
              <a:rPr lang="en-US" sz="600" kern="1200" dirty="0" smtClean="0">
                <a:solidFill>
                  <a:schemeClr val="tx1"/>
                </a:solidFill>
                <a:effectLst/>
                <a:latin typeface="Arial" charset="0"/>
                <a:ea typeface="+mn-ea"/>
                <a:cs typeface="+mn-cs"/>
              </a:rPr>
              <a:t>, the pumpkin orange color, and the Genetic Energy streaming bases design are trademarks or registered trademarks of Illumina, Inc. All other brands and names contained herein are the property of their respective owners.  </a:t>
            </a:r>
            <a:endParaRPr lang="en-US" sz="600" dirty="0">
              <a:effectLst/>
            </a:endParaRPr>
          </a:p>
        </p:txBody>
      </p:sp>
    </p:spTree>
  </p:cSld>
  <p:clrMapOvr>
    <a:masterClrMapping/>
  </p:clrMapOvr>
  <p:transition spd="med">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Slide">
    <p:spTree>
      <p:nvGrpSpPr>
        <p:cNvPr id="1" name=""/>
        <p:cNvGrpSpPr/>
        <p:nvPr/>
      </p:nvGrpSpPr>
      <p:grpSpPr>
        <a:xfrm>
          <a:off x="0" y="0"/>
          <a:ext cx="0" cy="0"/>
          <a:chOff x="0" y="0"/>
          <a:chExt cx="0" cy="0"/>
        </a:xfrm>
      </p:grpSpPr>
      <p:pic>
        <p:nvPicPr>
          <p:cNvPr id="5" name="Picture 7" descr="DNA-Seq_only2"/>
          <p:cNvPicPr>
            <a:picLocks noChangeAspect="1" noChangeArrowheads="1"/>
          </p:cNvPicPr>
          <p:nvPr userDrawn="1"/>
        </p:nvPicPr>
        <p:blipFill>
          <a:blip r:embed="rId2" cstate="print"/>
          <a:srcRect t="1222" b="21623"/>
          <a:stretch>
            <a:fillRect/>
          </a:stretch>
        </p:blipFill>
        <p:spPr bwMode="auto">
          <a:xfrm>
            <a:off x="0" y="0"/>
            <a:ext cx="9144000" cy="3409950"/>
          </a:xfrm>
          <a:prstGeom prst="rect">
            <a:avLst/>
          </a:prstGeom>
          <a:noFill/>
          <a:ln w="9525">
            <a:noFill/>
            <a:miter lim="800000"/>
            <a:headEnd/>
            <a:tailEnd/>
          </a:ln>
        </p:spPr>
      </p:pic>
      <p:sp>
        <p:nvSpPr>
          <p:cNvPr id="6" name="Rectangle 10"/>
          <p:cNvSpPr>
            <a:spLocks noGrp="1" noChangeArrowheads="1"/>
          </p:cNvSpPr>
          <p:nvPr>
            <p:ph type="ctrTitle" hasCustomPrompt="1"/>
          </p:nvPr>
        </p:nvSpPr>
        <p:spPr>
          <a:xfrm>
            <a:off x="469900" y="3602038"/>
            <a:ext cx="8257241" cy="2330450"/>
          </a:xfrm>
          <a:prstGeom prst="rect">
            <a:avLst/>
          </a:prstGeom>
        </p:spPr>
        <p:txBody>
          <a:bodyPr anchor="t"/>
          <a:lstStyle>
            <a:lvl1pPr algn="l">
              <a:defRPr sz="3200" b="0" baseline="0"/>
            </a:lvl1pPr>
          </a:lstStyle>
          <a:p>
            <a:r>
              <a:rPr lang="en-US" dirty="0" smtClean="0"/>
              <a:t>Click to edit section title</a:t>
            </a:r>
            <a:endParaRPr lang="en-US" dirty="0"/>
          </a:p>
        </p:txBody>
      </p:sp>
    </p:spTree>
  </p:cSld>
  <p:clrMapOvr>
    <a:masterClrMapping/>
  </p:clrMapOvr>
  <p:transition spd="med">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210312" y="1435608"/>
            <a:ext cx="8595360" cy="488289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0312" y="1435608"/>
            <a:ext cx="3973512" cy="4546600"/>
          </a:xfrm>
        </p:spPr>
        <p:txBody>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521200" y="1435608"/>
            <a:ext cx="3975100" cy="4546600"/>
          </a:xfrm>
        </p:spPr>
        <p:txBody>
          <a:bodyPr/>
          <a:lstStyle>
            <a:lvl1pPr>
              <a:defRPr sz="18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spd="med">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4" name="Picture 13" descr="seqBar.jpg"/>
          <p:cNvPicPr>
            <a:picLocks noChangeAspect="1"/>
          </p:cNvPicPr>
          <p:nvPr/>
        </p:nvPicPr>
        <p:blipFill>
          <a:blip r:embed="rId6" cstate="print"/>
          <a:stretch>
            <a:fillRect/>
          </a:stretch>
        </p:blipFill>
        <p:spPr>
          <a:xfrm>
            <a:off x="0" y="6438900"/>
            <a:ext cx="9144000" cy="419100"/>
          </a:xfrm>
          <a:prstGeom prst="rect">
            <a:avLst/>
          </a:prstGeom>
        </p:spPr>
      </p:pic>
      <p:sp>
        <p:nvSpPr>
          <p:cNvPr id="1027" name="Rectangle 3"/>
          <p:cNvSpPr>
            <a:spLocks noGrp="1" noChangeArrowheads="1"/>
          </p:cNvSpPr>
          <p:nvPr>
            <p:ph type="body" idx="1"/>
          </p:nvPr>
        </p:nvSpPr>
        <p:spPr bwMode="auto">
          <a:xfrm>
            <a:off x="210312" y="1435608"/>
            <a:ext cx="8595360" cy="48828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930820" name="Text Box 4"/>
          <p:cNvSpPr txBox="1">
            <a:spLocks noChangeArrowheads="1"/>
          </p:cNvSpPr>
          <p:nvPr/>
        </p:nvSpPr>
        <p:spPr bwMode="auto">
          <a:xfrm>
            <a:off x="136525" y="6547909"/>
            <a:ext cx="819150" cy="244475"/>
          </a:xfrm>
          <a:prstGeom prst="rect">
            <a:avLst/>
          </a:prstGeom>
          <a:noFill/>
          <a:ln w="9525">
            <a:noFill/>
            <a:miter lim="800000"/>
            <a:headEnd/>
            <a:tailEnd/>
          </a:ln>
          <a:effectLst/>
        </p:spPr>
        <p:txBody>
          <a:bodyPr>
            <a:spAutoFit/>
          </a:bodyPr>
          <a:lstStyle/>
          <a:p>
            <a:pPr>
              <a:defRPr/>
            </a:pPr>
            <a:fld id="{5073B0C2-833C-4049-9244-41733BBAE632}" type="slidenum">
              <a:rPr lang="en-US" sz="1000"/>
              <a:pPr>
                <a:defRPr/>
              </a:pPr>
              <a:t>‹#›</a:t>
            </a:fld>
            <a:endParaRPr lang="en-US" sz="1000" dirty="0"/>
          </a:p>
        </p:txBody>
      </p:sp>
      <p:sp>
        <p:nvSpPr>
          <p:cNvPr id="15" name="Rectangle 14"/>
          <p:cNvSpPr>
            <a:spLocks noChangeArrowheads="1"/>
          </p:cNvSpPr>
          <p:nvPr/>
        </p:nvSpPr>
        <p:spPr bwMode="auto">
          <a:xfrm rot="5400000">
            <a:off x="7324723" y="6315087"/>
            <a:ext cx="466725" cy="619122"/>
          </a:xfrm>
          <a:prstGeom prst="rect">
            <a:avLst/>
          </a:prstGeom>
          <a:gradFill rotWithShape="1">
            <a:gsLst>
              <a:gs pos="0">
                <a:schemeClr val="bg1">
                  <a:gamma/>
                  <a:tint val="0"/>
                  <a:invGamma/>
                </a:schemeClr>
              </a:gs>
              <a:gs pos="100000">
                <a:schemeClr val="bg1">
                  <a:alpha val="0"/>
                </a:schemeClr>
              </a:gs>
            </a:gsLst>
            <a:lin ang="5400000" scaled="1"/>
          </a:gradFill>
          <a:ln w="12700" algn="ctr">
            <a:noFill/>
            <a:miter lim="800000"/>
            <a:headEnd/>
            <a:tailEnd/>
          </a:ln>
          <a:effectLst/>
        </p:spPr>
        <p:txBody>
          <a:bodyPr wrap="none" anchor="ctr"/>
          <a:lstStyle/>
          <a:p>
            <a:pPr>
              <a:defRPr/>
            </a:pPr>
            <a:endParaRPr lang="en-US"/>
          </a:p>
        </p:txBody>
      </p:sp>
      <p:sp>
        <p:nvSpPr>
          <p:cNvPr id="16" name="Rectangle 15"/>
          <p:cNvSpPr>
            <a:spLocks noChangeArrowheads="1"/>
          </p:cNvSpPr>
          <p:nvPr/>
        </p:nvSpPr>
        <p:spPr bwMode="auto">
          <a:xfrm rot="16200000">
            <a:off x="8591551" y="6305550"/>
            <a:ext cx="466725" cy="638173"/>
          </a:xfrm>
          <a:prstGeom prst="rect">
            <a:avLst/>
          </a:prstGeom>
          <a:gradFill rotWithShape="1">
            <a:gsLst>
              <a:gs pos="60000">
                <a:schemeClr val="bg1">
                  <a:gamma/>
                  <a:tint val="0"/>
                  <a:invGamma/>
                </a:schemeClr>
              </a:gs>
              <a:gs pos="100000">
                <a:schemeClr val="bg1">
                  <a:alpha val="0"/>
                </a:schemeClr>
              </a:gs>
            </a:gsLst>
            <a:lin ang="5400000" scaled="1"/>
          </a:gradFill>
          <a:ln w="12700" algn="ctr">
            <a:noFill/>
            <a:miter lim="800000"/>
            <a:headEnd/>
            <a:tailEnd/>
          </a:ln>
          <a:effectLst/>
        </p:spPr>
        <p:txBody>
          <a:bodyPr wrap="none" anchor="ctr"/>
          <a:lstStyle/>
          <a:p>
            <a:pPr>
              <a:defRPr/>
            </a:pPr>
            <a:endParaRPr lang="en-US" dirty="0"/>
          </a:p>
        </p:txBody>
      </p:sp>
      <p:sp>
        <p:nvSpPr>
          <p:cNvPr id="17" name="Rectangle 16"/>
          <p:cNvSpPr>
            <a:spLocks noChangeArrowheads="1"/>
          </p:cNvSpPr>
          <p:nvPr/>
        </p:nvSpPr>
        <p:spPr bwMode="auto">
          <a:xfrm rot="5400000">
            <a:off x="8129586" y="6091238"/>
            <a:ext cx="466725" cy="1066799"/>
          </a:xfrm>
          <a:prstGeom prst="rect">
            <a:avLst/>
          </a:prstGeom>
          <a:solidFill>
            <a:schemeClr val="bg1"/>
          </a:solidFill>
          <a:ln w="12700" algn="ctr">
            <a:noFill/>
            <a:miter lim="800000"/>
            <a:headEnd/>
            <a:tailEnd/>
          </a:ln>
          <a:effectLst/>
        </p:spPr>
        <p:txBody>
          <a:bodyPr wrap="none" anchor="ctr"/>
          <a:lstStyle/>
          <a:p>
            <a:pPr>
              <a:defRPr/>
            </a:pPr>
            <a:endParaRPr lang="en-US"/>
          </a:p>
        </p:txBody>
      </p:sp>
      <p:pic>
        <p:nvPicPr>
          <p:cNvPr id="18" name="Picture 8" descr="ILLUMINA_LOGO_RGB_new"/>
          <p:cNvPicPr>
            <a:picLocks noChangeAspect="1" noChangeArrowheads="1"/>
          </p:cNvPicPr>
          <p:nvPr/>
        </p:nvPicPr>
        <p:blipFill>
          <a:blip r:embed="rId7" cstate="print"/>
          <a:srcRect/>
          <a:stretch>
            <a:fillRect/>
          </a:stretch>
        </p:blipFill>
        <p:spPr bwMode="auto">
          <a:xfrm>
            <a:off x="7854950" y="6550025"/>
            <a:ext cx="914400" cy="207282"/>
          </a:xfrm>
          <a:prstGeom prst="rect">
            <a:avLst/>
          </a:prstGeom>
          <a:noFill/>
          <a:ln w="9525">
            <a:noFill/>
            <a:miter lim="800000"/>
            <a:headEnd/>
            <a:tailEnd/>
          </a:ln>
        </p:spPr>
      </p:pic>
      <p:sp>
        <p:nvSpPr>
          <p:cNvPr id="11" name="Rectangle 2"/>
          <p:cNvSpPr>
            <a:spLocks noGrp="1" noChangeArrowheads="1"/>
          </p:cNvSpPr>
          <p:nvPr>
            <p:ph type="title"/>
          </p:nvPr>
        </p:nvSpPr>
        <p:spPr bwMode="auto">
          <a:xfrm>
            <a:off x="205591" y="239749"/>
            <a:ext cx="8601075" cy="9080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endParaRPr lang="en-US" dirty="0" smtClean="0"/>
          </a:p>
        </p:txBody>
      </p:sp>
    </p:spTree>
  </p:cSld>
  <p:clrMap bg1="lt1" tx1="dk1" bg2="lt2" tx2="dk2" accent1="accent1" accent2="accent2" accent3="accent3" accent4="accent4" accent5="accent5" accent6="accent6" hlink="hlink" folHlink="folHlink"/>
  <p:sldLayoutIdLst>
    <p:sldLayoutId id="2147483733" r:id="rId1"/>
    <p:sldLayoutId id="2147483729" r:id="rId2"/>
    <p:sldLayoutId id="2147483739" r:id="rId3"/>
    <p:sldLayoutId id="2147483744" r:id="rId4"/>
  </p:sldLayoutIdLst>
  <p:transition spd="med">
    <p:wipe dir="r"/>
  </p:transition>
  <p:timing>
    <p:tnLst>
      <p:par>
        <p:cTn id="1" dur="indefinite" restart="never" nodeType="tmRoot"/>
      </p:par>
    </p:tnLst>
  </p:timing>
  <p:txStyles>
    <p:titleStyle>
      <a:lvl1pPr algn="l" rtl="0" eaLnBrk="1" fontAlgn="base" hangingPunct="1">
        <a:spcBef>
          <a:spcPct val="0"/>
        </a:spcBef>
        <a:spcAft>
          <a:spcPct val="0"/>
        </a:spcAft>
        <a:defRPr sz="2400" b="1">
          <a:solidFill>
            <a:schemeClr val="tx1"/>
          </a:solidFill>
          <a:latin typeface="+mj-lt"/>
          <a:ea typeface="+mj-ea"/>
          <a:cs typeface="+mj-cs"/>
        </a:defRPr>
      </a:lvl1pPr>
      <a:lvl2pPr algn="l" rtl="0" eaLnBrk="1" fontAlgn="base" hangingPunct="1">
        <a:spcBef>
          <a:spcPct val="0"/>
        </a:spcBef>
        <a:spcAft>
          <a:spcPct val="0"/>
        </a:spcAft>
        <a:defRPr sz="2400" b="1">
          <a:solidFill>
            <a:schemeClr val="tx1"/>
          </a:solidFill>
          <a:latin typeface="Arial" charset="0"/>
        </a:defRPr>
      </a:lvl2pPr>
      <a:lvl3pPr algn="l" rtl="0" eaLnBrk="1" fontAlgn="base" hangingPunct="1">
        <a:spcBef>
          <a:spcPct val="0"/>
        </a:spcBef>
        <a:spcAft>
          <a:spcPct val="0"/>
        </a:spcAft>
        <a:defRPr sz="2400" b="1">
          <a:solidFill>
            <a:schemeClr val="tx1"/>
          </a:solidFill>
          <a:latin typeface="Arial" charset="0"/>
        </a:defRPr>
      </a:lvl3pPr>
      <a:lvl4pPr algn="l" rtl="0" eaLnBrk="1" fontAlgn="base" hangingPunct="1">
        <a:spcBef>
          <a:spcPct val="0"/>
        </a:spcBef>
        <a:spcAft>
          <a:spcPct val="0"/>
        </a:spcAft>
        <a:defRPr sz="2400" b="1">
          <a:solidFill>
            <a:schemeClr val="tx1"/>
          </a:solidFill>
          <a:latin typeface="Arial" charset="0"/>
        </a:defRPr>
      </a:lvl4pPr>
      <a:lvl5pPr algn="l" rtl="0" eaLnBrk="1" fontAlgn="base" hangingPunct="1">
        <a:spcBef>
          <a:spcPct val="0"/>
        </a:spcBef>
        <a:spcAft>
          <a:spcPct val="0"/>
        </a:spcAft>
        <a:defRPr sz="2400" b="1">
          <a:solidFill>
            <a:schemeClr val="tx1"/>
          </a:solidFill>
          <a:latin typeface="Arial" charset="0"/>
        </a:defRPr>
      </a:lvl5pPr>
      <a:lvl6pPr marL="457200" algn="l" rtl="0" eaLnBrk="1" fontAlgn="base" hangingPunct="1">
        <a:spcBef>
          <a:spcPct val="0"/>
        </a:spcBef>
        <a:spcAft>
          <a:spcPct val="0"/>
        </a:spcAft>
        <a:defRPr sz="2400" b="1">
          <a:solidFill>
            <a:schemeClr val="tx1"/>
          </a:solidFill>
          <a:latin typeface="Arial" charset="0"/>
        </a:defRPr>
      </a:lvl6pPr>
      <a:lvl7pPr marL="914400" algn="l" rtl="0" eaLnBrk="1" fontAlgn="base" hangingPunct="1">
        <a:spcBef>
          <a:spcPct val="0"/>
        </a:spcBef>
        <a:spcAft>
          <a:spcPct val="0"/>
        </a:spcAft>
        <a:defRPr sz="2400" b="1">
          <a:solidFill>
            <a:schemeClr val="tx1"/>
          </a:solidFill>
          <a:latin typeface="Arial" charset="0"/>
        </a:defRPr>
      </a:lvl7pPr>
      <a:lvl8pPr marL="1371600" algn="l" rtl="0" eaLnBrk="1" fontAlgn="base" hangingPunct="1">
        <a:spcBef>
          <a:spcPct val="0"/>
        </a:spcBef>
        <a:spcAft>
          <a:spcPct val="0"/>
        </a:spcAft>
        <a:defRPr sz="2400" b="1">
          <a:solidFill>
            <a:schemeClr val="tx1"/>
          </a:solidFill>
          <a:latin typeface="Arial" charset="0"/>
        </a:defRPr>
      </a:lvl8pPr>
      <a:lvl9pPr marL="1828800" algn="l" rtl="0" eaLnBrk="1" fontAlgn="base" hangingPunct="1">
        <a:spcBef>
          <a:spcPct val="0"/>
        </a:spcBef>
        <a:spcAft>
          <a:spcPct val="0"/>
        </a:spcAft>
        <a:defRPr sz="2400" b="1">
          <a:solidFill>
            <a:schemeClr val="tx1"/>
          </a:solidFill>
          <a:latin typeface="Arial" charset="0"/>
        </a:defRPr>
      </a:lvl9pPr>
    </p:titleStyle>
    <p:bodyStyle>
      <a:lvl1pPr marL="234950" indent="-234950" algn="l" rtl="0" eaLnBrk="1" fontAlgn="base" hangingPunct="1">
        <a:spcBef>
          <a:spcPct val="50000"/>
        </a:spcBef>
        <a:spcAft>
          <a:spcPct val="0"/>
        </a:spcAft>
        <a:buClr>
          <a:srgbClr val="F89D21"/>
        </a:buClr>
        <a:buSzPct val="60000"/>
        <a:buBlip>
          <a:blip r:embed="rId8"/>
        </a:buBlip>
        <a:defRPr>
          <a:solidFill>
            <a:schemeClr val="tx1"/>
          </a:solidFill>
          <a:latin typeface="+mn-lt"/>
          <a:ea typeface="+mn-ea"/>
          <a:cs typeface="+mn-cs"/>
        </a:defRPr>
      </a:lvl1pPr>
      <a:lvl2pPr marL="692150" indent="-234950" algn="l" rtl="0" eaLnBrk="1" fontAlgn="base" hangingPunct="1">
        <a:spcBef>
          <a:spcPct val="20000"/>
        </a:spcBef>
        <a:spcAft>
          <a:spcPct val="0"/>
        </a:spcAft>
        <a:buClr>
          <a:schemeClr val="tx1"/>
        </a:buClr>
        <a:buFont typeface="Arial" charset="0"/>
        <a:buChar char="–"/>
        <a:defRPr sz="1600">
          <a:solidFill>
            <a:schemeClr val="tx1"/>
          </a:solidFill>
          <a:latin typeface="+mn-lt"/>
        </a:defRPr>
      </a:lvl2pPr>
      <a:lvl3pPr marL="1149350" indent="-234950" algn="l" rtl="0" eaLnBrk="1" fontAlgn="base" hangingPunct="1">
        <a:spcBef>
          <a:spcPct val="20000"/>
        </a:spcBef>
        <a:spcAft>
          <a:spcPct val="0"/>
        </a:spcAft>
        <a:buClr>
          <a:schemeClr val="tx1"/>
        </a:buClr>
        <a:buSzPct val="80000"/>
        <a:buFont typeface="Wingdings" pitchFamily="2" charset="2"/>
        <a:buChar char="§"/>
        <a:defRPr sz="1400">
          <a:solidFill>
            <a:schemeClr val="tx1"/>
          </a:solidFill>
          <a:latin typeface="+mn-lt"/>
        </a:defRPr>
      </a:lvl3pPr>
      <a:lvl4pPr marL="1606550" indent="-234950" algn="l" rtl="0" eaLnBrk="1" fontAlgn="base" hangingPunct="1">
        <a:spcBef>
          <a:spcPct val="20000"/>
        </a:spcBef>
        <a:spcAft>
          <a:spcPct val="0"/>
        </a:spcAft>
        <a:buClr>
          <a:schemeClr val="tx1"/>
        </a:buClr>
        <a:buSzPct val="80000"/>
        <a:buFont typeface="Arial" charset="0"/>
        <a:buChar char="–"/>
        <a:defRPr sz="1200">
          <a:solidFill>
            <a:schemeClr val="tx1"/>
          </a:solidFill>
          <a:latin typeface="+mn-lt"/>
        </a:defRPr>
      </a:lvl4pPr>
      <a:lvl5pPr marL="20637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5pPr>
      <a:lvl6pPr marL="25209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6pPr>
      <a:lvl7pPr marL="29781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7pPr>
      <a:lvl8pPr marL="34353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8pPr>
      <a:lvl9pPr marL="3892550" indent="-234950" algn="l" rtl="0" eaLnBrk="1" fontAlgn="base" hangingPunct="1">
        <a:spcBef>
          <a:spcPct val="20000"/>
        </a:spcBef>
        <a:spcAft>
          <a:spcPct val="0"/>
        </a:spcAft>
        <a:buClr>
          <a:srgbClr val="535353"/>
        </a:buClr>
        <a:buFont typeface="Arial" charset="0"/>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1" name="Rectangle 3"/>
          <p:cNvSpPr>
            <a:spLocks noGrp="1" noChangeArrowheads="1"/>
          </p:cNvSpPr>
          <p:nvPr>
            <p:ph type="body" idx="1"/>
          </p:nvPr>
        </p:nvSpPr>
        <p:spPr bwMode="auto">
          <a:xfrm>
            <a:off x="210312" y="1435608"/>
            <a:ext cx="8595360" cy="48828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3" name="Picture 12" descr="seqBar.jpg"/>
          <p:cNvPicPr>
            <a:picLocks noChangeAspect="1"/>
          </p:cNvPicPr>
          <p:nvPr/>
        </p:nvPicPr>
        <p:blipFill>
          <a:blip r:embed="rId6" cstate="print"/>
          <a:stretch>
            <a:fillRect/>
          </a:stretch>
        </p:blipFill>
        <p:spPr>
          <a:xfrm>
            <a:off x="0" y="6438900"/>
            <a:ext cx="9144000" cy="419100"/>
          </a:xfrm>
          <a:prstGeom prst="rect">
            <a:avLst/>
          </a:prstGeom>
        </p:spPr>
      </p:pic>
      <p:sp>
        <p:nvSpPr>
          <p:cNvPr id="14" name="Text Box 4"/>
          <p:cNvSpPr txBox="1">
            <a:spLocks noChangeArrowheads="1"/>
          </p:cNvSpPr>
          <p:nvPr/>
        </p:nvSpPr>
        <p:spPr bwMode="auto">
          <a:xfrm>
            <a:off x="136525" y="6547909"/>
            <a:ext cx="819150" cy="244475"/>
          </a:xfrm>
          <a:prstGeom prst="rect">
            <a:avLst/>
          </a:prstGeom>
          <a:noFill/>
          <a:ln w="9525">
            <a:noFill/>
            <a:miter lim="800000"/>
            <a:headEnd/>
            <a:tailEnd/>
          </a:ln>
          <a:effectLst/>
        </p:spPr>
        <p:txBody>
          <a:bodyPr>
            <a:spAutoFit/>
          </a:bodyPr>
          <a:lstStyle/>
          <a:p>
            <a:pPr>
              <a:defRPr/>
            </a:pPr>
            <a:fld id="{5073B0C2-833C-4049-9244-41733BBAE632}" type="slidenum">
              <a:rPr lang="en-US" sz="1000"/>
              <a:pPr>
                <a:defRPr/>
              </a:pPr>
              <a:t>‹#›</a:t>
            </a:fld>
            <a:endParaRPr lang="en-US" sz="1000" dirty="0"/>
          </a:p>
        </p:txBody>
      </p:sp>
      <p:sp>
        <p:nvSpPr>
          <p:cNvPr id="15" name="Rectangle 14"/>
          <p:cNvSpPr>
            <a:spLocks noChangeArrowheads="1"/>
          </p:cNvSpPr>
          <p:nvPr/>
        </p:nvSpPr>
        <p:spPr bwMode="auto">
          <a:xfrm rot="5400000">
            <a:off x="7324723" y="6315087"/>
            <a:ext cx="466725" cy="619122"/>
          </a:xfrm>
          <a:prstGeom prst="rect">
            <a:avLst/>
          </a:prstGeom>
          <a:gradFill rotWithShape="1">
            <a:gsLst>
              <a:gs pos="0">
                <a:schemeClr val="bg1">
                  <a:gamma/>
                  <a:tint val="0"/>
                  <a:invGamma/>
                </a:schemeClr>
              </a:gs>
              <a:gs pos="100000">
                <a:schemeClr val="bg1">
                  <a:alpha val="0"/>
                </a:schemeClr>
              </a:gs>
            </a:gsLst>
            <a:lin ang="5400000" scaled="1"/>
          </a:gradFill>
          <a:ln w="12700" algn="ctr">
            <a:noFill/>
            <a:miter lim="800000"/>
            <a:headEnd/>
            <a:tailEnd/>
          </a:ln>
          <a:effectLst/>
        </p:spPr>
        <p:txBody>
          <a:bodyPr wrap="none" anchor="ctr"/>
          <a:lstStyle/>
          <a:p>
            <a:pPr>
              <a:defRPr/>
            </a:pPr>
            <a:endParaRPr lang="en-US"/>
          </a:p>
        </p:txBody>
      </p:sp>
      <p:sp>
        <p:nvSpPr>
          <p:cNvPr id="16" name="Rectangle 15"/>
          <p:cNvSpPr>
            <a:spLocks noChangeArrowheads="1"/>
          </p:cNvSpPr>
          <p:nvPr/>
        </p:nvSpPr>
        <p:spPr bwMode="auto">
          <a:xfrm rot="16200000">
            <a:off x="8591551" y="6305550"/>
            <a:ext cx="466725" cy="638173"/>
          </a:xfrm>
          <a:prstGeom prst="rect">
            <a:avLst/>
          </a:prstGeom>
          <a:gradFill rotWithShape="1">
            <a:gsLst>
              <a:gs pos="60000">
                <a:schemeClr val="bg1">
                  <a:gamma/>
                  <a:tint val="0"/>
                  <a:invGamma/>
                </a:schemeClr>
              </a:gs>
              <a:gs pos="100000">
                <a:schemeClr val="bg1">
                  <a:alpha val="0"/>
                </a:schemeClr>
              </a:gs>
            </a:gsLst>
            <a:lin ang="5400000" scaled="1"/>
          </a:gradFill>
          <a:ln w="12700" algn="ctr">
            <a:noFill/>
            <a:miter lim="800000"/>
            <a:headEnd/>
            <a:tailEnd/>
          </a:ln>
          <a:effectLst/>
        </p:spPr>
        <p:txBody>
          <a:bodyPr wrap="none" anchor="ctr"/>
          <a:lstStyle/>
          <a:p>
            <a:pPr>
              <a:defRPr/>
            </a:pPr>
            <a:endParaRPr lang="en-US" dirty="0"/>
          </a:p>
        </p:txBody>
      </p:sp>
      <p:sp>
        <p:nvSpPr>
          <p:cNvPr id="17" name="Rectangle 16"/>
          <p:cNvSpPr>
            <a:spLocks noChangeArrowheads="1"/>
          </p:cNvSpPr>
          <p:nvPr/>
        </p:nvSpPr>
        <p:spPr bwMode="auto">
          <a:xfrm rot="5400000">
            <a:off x="8129586" y="6091238"/>
            <a:ext cx="466725" cy="1066799"/>
          </a:xfrm>
          <a:prstGeom prst="rect">
            <a:avLst/>
          </a:prstGeom>
          <a:solidFill>
            <a:schemeClr val="bg1"/>
          </a:solidFill>
          <a:ln w="12700" algn="ctr">
            <a:noFill/>
            <a:miter lim="800000"/>
            <a:headEnd/>
            <a:tailEnd/>
          </a:ln>
          <a:effectLst/>
        </p:spPr>
        <p:txBody>
          <a:bodyPr wrap="none" anchor="ctr"/>
          <a:lstStyle/>
          <a:p>
            <a:pPr>
              <a:defRPr/>
            </a:pPr>
            <a:endParaRPr lang="en-US"/>
          </a:p>
        </p:txBody>
      </p:sp>
      <p:pic>
        <p:nvPicPr>
          <p:cNvPr id="18" name="Picture 8" descr="ILLUMINA_LOGO_RGB_new"/>
          <p:cNvPicPr>
            <a:picLocks noChangeAspect="1" noChangeArrowheads="1"/>
          </p:cNvPicPr>
          <p:nvPr/>
        </p:nvPicPr>
        <p:blipFill>
          <a:blip r:embed="rId7" cstate="print"/>
          <a:srcRect/>
          <a:stretch>
            <a:fillRect/>
          </a:stretch>
        </p:blipFill>
        <p:spPr bwMode="auto">
          <a:xfrm>
            <a:off x="7854950" y="6550025"/>
            <a:ext cx="914400" cy="207282"/>
          </a:xfrm>
          <a:prstGeom prst="rect">
            <a:avLst/>
          </a:prstGeom>
          <a:noFill/>
          <a:ln w="9525">
            <a:noFill/>
            <a:miter lim="800000"/>
            <a:headEnd/>
            <a:tailEnd/>
          </a:ln>
        </p:spPr>
      </p:pic>
      <p:sp>
        <p:nvSpPr>
          <p:cNvPr id="11" name="Rectangle 2"/>
          <p:cNvSpPr>
            <a:spLocks noGrp="1" noChangeArrowheads="1"/>
          </p:cNvSpPr>
          <p:nvPr>
            <p:ph type="title"/>
          </p:nvPr>
        </p:nvSpPr>
        <p:spPr bwMode="auto">
          <a:xfrm>
            <a:off x="205591" y="239749"/>
            <a:ext cx="8601075" cy="9080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title style</a:t>
            </a:r>
          </a:p>
        </p:txBody>
      </p:sp>
    </p:spTree>
  </p:cSld>
  <p:clrMap bg1="lt1" tx1="dk1" bg2="lt2" tx2="dk2" accent1="accent1" accent2="accent2" accent3="accent3" accent4="accent4" accent5="accent5" accent6="accent6" hlink="hlink" folHlink="folHlink"/>
  <p:sldLayoutIdLst>
    <p:sldLayoutId id="2147483736" r:id="rId1"/>
    <p:sldLayoutId id="2147483743" r:id="rId2"/>
    <p:sldLayoutId id="2147483745" r:id="rId3"/>
    <p:sldLayoutId id="2147483746" r:id="rId4"/>
  </p:sldLayoutIdLst>
  <p:transition spd="med">
    <p:wipe dir="r"/>
  </p:transition>
  <p:timing>
    <p:tnLst>
      <p:par>
        <p:cTn id="1" dur="indefinite" restart="never" nodeType="tmRoot"/>
      </p:par>
    </p:tnLst>
  </p:timing>
  <p:txStyles>
    <p:title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Arial" charset="0"/>
        </a:defRPr>
      </a:lvl2pPr>
      <a:lvl3pPr algn="l" rtl="0" eaLnBrk="0" fontAlgn="base" hangingPunct="0">
        <a:spcBef>
          <a:spcPct val="0"/>
        </a:spcBef>
        <a:spcAft>
          <a:spcPct val="0"/>
        </a:spcAft>
        <a:defRPr sz="2400" b="1">
          <a:solidFill>
            <a:schemeClr val="tx1"/>
          </a:solidFill>
          <a:latin typeface="Arial" charset="0"/>
        </a:defRPr>
      </a:lvl3pPr>
      <a:lvl4pPr algn="l" rtl="0" eaLnBrk="0" fontAlgn="base" hangingPunct="0">
        <a:spcBef>
          <a:spcPct val="0"/>
        </a:spcBef>
        <a:spcAft>
          <a:spcPct val="0"/>
        </a:spcAft>
        <a:defRPr sz="2400" b="1">
          <a:solidFill>
            <a:schemeClr val="tx1"/>
          </a:solidFill>
          <a:latin typeface="Arial" charset="0"/>
        </a:defRPr>
      </a:lvl4pPr>
      <a:lvl5pPr algn="l" rtl="0" eaLnBrk="0" fontAlgn="base" hangingPunct="0">
        <a:spcBef>
          <a:spcPct val="0"/>
        </a:spcBef>
        <a:spcAft>
          <a:spcPct val="0"/>
        </a:spcAft>
        <a:defRPr sz="2400" b="1">
          <a:solidFill>
            <a:schemeClr val="tx1"/>
          </a:solidFill>
          <a:latin typeface="Arial" charset="0"/>
        </a:defRPr>
      </a:lvl5pPr>
      <a:lvl6pPr marL="457200" algn="l" rtl="0" fontAlgn="base">
        <a:spcBef>
          <a:spcPct val="0"/>
        </a:spcBef>
        <a:spcAft>
          <a:spcPct val="0"/>
        </a:spcAft>
        <a:defRPr sz="2400" b="1">
          <a:solidFill>
            <a:schemeClr val="tx1"/>
          </a:solidFill>
          <a:latin typeface="Arial" charset="0"/>
        </a:defRPr>
      </a:lvl6pPr>
      <a:lvl7pPr marL="914400" algn="l" rtl="0" fontAlgn="base">
        <a:spcBef>
          <a:spcPct val="0"/>
        </a:spcBef>
        <a:spcAft>
          <a:spcPct val="0"/>
        </a:spcAft>
        <a:defRPr sz="2400" b="1">
          <a:solidFill>
            <a:schemeClr val="tx1"/>
          </a:solidFill>
          <a:latin typeface="Arial" charset="0"/>
        </a:defRPr>
      </a:lvl7pPr>
      <a:lvl8pPr marL="1371600" algn="l" rtl="0" fontAlgn="base">
        <a:spcBef>
          <a:spcPct val="0"/>
        </a:spcBef>
        <a:spcAft>
          <a:spcPct val="0"/>
        </a:spcAft>
        <a:defRPr sz="2400" b="1">
          <a:solidFill>
            <a:schemeClr val="tx1"/>
          </a:solidFill>
          <a:latin typeface="Arial" charset="0"/>
        </a:defRPr>
      </a:lvl8pPr>
      <a:lvl9pPr marL="1828800" algn="l" rtl="0" fontAlgn="base">
        <a:spcBef>
          <a:spcPct val="0"/>
        </a:spcBef>
        <a:spcAft>
          <a:spcPct val="0"/>
        </a:spcAft>
        <a:defRPr sz="2400" b="1">
          <a:solidFill>
            <a:schemeClr val="tx1"/>
          </a:solidFill>
          <a:latin typeface="Arial" charset="0"/>
        </a:defRPr>
      </a:lvl9pPr>
    </p:titleStyle>
    <p:bodyStyle>
      <a:lvl1pPr marL="234950" indent="-234950" algn="l" rtl="0" eaLnBrk="0" fontAlgn="base" hangingPunct="0">
        <a:spcBef>
          <a:spcPct val="50000"/>
        </a:spcBef>
        <a:spcAft>
          <a:spcPct val="0"/>
        </a:spcAft>
        <a:buClr>
          <a:srgbClr val="F89D21"/>
        </a:buClr>
        <a:buSzPct val="60000"/>
        <a:buBlip>
          <a:blip r:embed="rId8"/>
        </a:buBlip>
        <a:defRPr>
          <a:solidFill>
            <a:schemeClr val="tx1"/>
          </a:solidFill>
          <a:latin typeface="+mn-lt"/>
          <a:ea typeface="+mn-ea"/>
          <a:cs typeface="+mn-cs"/>
        </a:defRPr>
      </a:lvl1pPr>
      <a:lvl2pPr marL="692150" indent="-234950" algn="l" rtl="0" eaLnBrk="0" fontAlgn="base" hangingPunct="0">
        <a:spcBef>
          <a:spcPct val="20000"/>
        </a:spcBef>
        <a:spcAft>
          <a:spcPct val="0"/>
        </a:spcAft>
        <a:buClr>
          <a:schemeClr val="tx1"/>
        </a:buClr>
        <a:buFont typeface="Arial" charset="0"/>
        <a:buChar char="–"/>
        <a:defRPr sz="1600">
          <a:solidFill>
            <a:schemeClr val="tx1"/>
          </a:solidFill>
          <a:latin typeface="+mn-lt"/>
        </a:defRPr>
      </a:lvl2pPr>
      <a:lvl3pPr marL="1149350" indent="-234950" algn="l" rtl="0" eaLnBrk="0" fontAlgn="base" hangingPunct="0">
        <a:spcBef>
          <a:spcPct val="20000"/>
        </a:spcBef>
        <a:spcAft>
          <a:spcPct val="0"/>
        </a:spcAft>
        <a:buClr>
          <a:schemeClr val="tx1"/>
        </a:buClr>
        <a:buSzPct val="80000"/>
        <a:buFont typeface="Wingdings" pitchFamily="2" charset="2"/>
        <a:buChar char="§"/>
        <a:defRPr sz="1400">
          <a:solidFill>
            <a:schemeClr val="tx1"/>
          </a:solidFill>
          <a:latin typeface="+mn-lt"/>
        </a:defRPr>
      </a:lvl3pPr>
      <a:lvl4pPr marL="1606550" indent="-234950" algn="l" rtl="0" eaLnBrk="0" fontAlgn="base" hangingPunct="0">
        <a:spcBef>
          <a:spcPct val="20000"/>
        </a:spcBef>
        <a:spcAft>
          <a:spcPct val="0"/>
        </a:spcAft>
        <a:buClr>
          <a:schemeClr val="tx1"/>
        </a:buClr>
        <a:buSzPct val="80000"/>
        <a:buFont typeface="Arial" charset="0"/>
        <a:buChar char="–"/>
        <a:defRPr sz="1200">
          <a:solidFill>
            <a:schemeClr val="tx1"/>
          </a:solidFill>
          <a:latin typeface="+mn-lt"/>
        </a:defRPr>
      </a:lvl4pPr>
      <a:lvl5pPr marL="2063750" indent="-234950" algn="l" rtl="0" eaLnBrk="0" fontAlgn="base" hangingPunct="0">
        <a:spcBef>
          <a:spcPct val="20000"/>
        </a:spcBef>
        <a:spcAft>
          <a:spcPct val="0"/>
        </a:spcAft>
        <a:buClr>
          <a:srgbClr val="535353"/>
        </a:buClr>
        <a:buFont typeface="Arial" charset="0"/>
        <a:buChar char="-"/>
        <a:defRPr sz="1200">
          <a:solidFill>
            <a:schemeClr val="tx1"/>
          </a:solidFill>
          <a:latin typeface="+mn-lt"/>
        </a:defRPr>
      </a:lvl5pPr>
      <a:lvl6pPr marL="2520950" indent="-234950" algn="l" rtl="0" fontAlgn="base">
        <a:spcBef>
          <a:spcPct val="20000"/>
        </a:spcBef>
        <a:spcAft>
          <a:spcPct val="0"/>
        </a:spcAft>
        <a:buClr>
          <a:srgbClr val="535353"/>
        </a:buClr>
        <a:buFont typeface="Arial" charset="0"/>
        <a:buChar char="-"/>
        <a:defRPr sz="1200">
          <a:solidFill>
            <a:schemeClr val="tx1"/>
          </a:solidFill>
          <a:latin typeface="+mn-lt"/>
        </a:defRPr>
      </a:lvl6pPr>
      <a:lvl7pPr marL="2978150" indent="-234950" algn="l" rtl="0" fontAlgn="base">
        <a:spcBef>
          <a:spcPct val="20000"/>
        </a:spcBef>
        <a:spcAft>
          <a:spcPct val="0"/>
        </a:spcAft>
        <a:buClr>
          <a:srgbClr val="535353"/>
        </a:buClr>
        <a:buFont typeface="Arial" charset="0"/>
        <a:buChar char="-"/>
        <a:defRPr sz="1200">
          <a:solidFill>
            <a:schemeClr val="tx1"/>
          </a:solidFill>
          <a:latin typeface="+mn-lt"/>
        </a:defRPr>
      </a:lvl7pPr>
      <a:lvl8pPr marL="3435350" indent="-234950" algn="l" rtl="0" fontAlgn="base">
        <a:spcBef>
          <a:spcPct val="20000"/>
        </a:spcBef>
        <a:spcAft>
          <a:spcPct val="0"/>
        </a:spcAft>
        <a:buClr>
          <a:srgbClr val="535353"/>
        </a:buClr>
        <a:buFont typeface="Arial" charset="0"/>
        <a:buChar char="-"/>
        <a:defRPr sz="1200">
          <a:solidFill>
            <a:schemeClr val="tx1"/>
          </a:solidFill>
          <a:latin typeface="+mn-lt"/>
        </a:defRPr>
      </a:lvl8pPr>
      <a:lvl9pPr marL="3892550" indent="-234950" algn="l" rtl="0" fontAlgn="base">
        <a:spcBef>
          <a:spcPct val="20000"/>
        </a:spcBef>
        <a:spcAft>
          <a:spcPct val="0"/>
        </a:spcAft>
        <a:buClr>
          <a:srgbClr val="535353"/>
        </a:buClr>
        <a:buFont typeface="Arial" charset="0"/>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9.jpe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264569" y="2466975"/>
            <a:ext cx="8736555" cy="1970054"/>
          </a:xfrm>
        </p:spPr>
        <p:txBody>
          <a:bodyPr/>
          <a:lstStyle/>
          <a:p>
            <a:r>
              <a:rPr lang="en-US" dirty="0" smtClean="0"/>
              <a:t>Galaxy for High Throughput Sequencing</a:t>
            </a:r>
            <a:endParaRPr lang="en-US" dirty="0"/>
          </a:p>
        </p:txBody>
      </p:sp>
    </p:spTree>
  </p:cSld>
  <p:clrMapOvr>
    <a:masterClrMapping/>
  </p:clrMapOvr>
  <p:transition spd="med">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1026" name="Picture 2" descr="C:\Documents and Settings\khaden\My Documents\Galaxy\nowakeworflow.png"/>
          <p:cNvPicPr>
            <a:picLocks noChangeAspect="1" noChangeArrowheads="1"/>
          </p:cNvPicPr>
          <p:nvPr/>
        </p:nvPicPr>
        <p:blipFill>
          <a:blip r:embed="rId2" cstate="print"/>
          <a:srcRect/>
          <a:stretch>
            <a:fillRect/>
          </a:stretch>
        </p:blipFill>
        <p:spPr bwMode="auto">
          <a:xfrm>
            <a:off x="435934" y="911645"/>
            <a:ext cx="7434337" cy="5443708"/>
          </a:xfrm>
          <a:prstGeom prst="rect">
            <a:avLst/>
          </a:prstGeom>
          <a:noFill/>
        </p:spPr>
      </p:pic>
    </p:spTree>
  </p:cSld>
  <p:clrMapOvr>
    <a:masterClrMapping/>
  </p:clrMapOvr>
  <p:transition spd="med">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Mock-up of a Simplified and Stylized GUI</a:t>
            </a: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404037" y="709724"/>
            <a:ext cx="8362043" cy="5637914"/>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illumina.com/Images/company/mission_vision.jpg"/>
          <p:cNvPicPr>
            <a:picLocks noChangeAspect="1" noChangeArrowheads="1"/>
          </p:cNvPicPr>
          <p:nvPr/>
        </p:nvPicPr>
        <p:blipFill>
          <a:blip r:embed="rId3" cstate="print"/>
          <a:srcRect/>
          <a:stretch>
            <a:fillRect/>
          </a:stretch>
        </p:blipFill>
        <p:spPr bwMode="auto">
          <a:xfrm>
            <a:off x="5082363" y="4629059"/>
            <a:ext cx="4061637" cy="1624655"/>
          </a:xfrm>
          <a:prstGeom prst="rect">
            <a:avLst/>
          </a:prstGeom>
          <a:noFill/>
        </p:spPr>
      </p:pic>
      <p:sp>
        <p:nvSpPr>
          <p:cNvPr id="2" name="Content Placeholder 1"/>
          <p:cNvSpPr>
            <a:spLocks noGrp="1"/>
          </p:cNvSpPr>
          <p:nvPr>
            <p:ph idx="1"/>
          </p:nvPr>
        </p:nvSpPr>
        <p:spPr>
          <a:xfrm>
            <a:off x="210312" y="882502"/>
            <a:ext cx="8595360" cy="4178596"/>
          </a:xfrm>
        </p:spPr>
        <p:txBody>
          <a:bodyPr/>
          <a:lstStyle/>
          <a:p>
            <a:r>
              <a:rPr lang="en-US" dirty="0" smtClean="0"/>
              <a:t>Set of recommended workflows</a:t>
            </a:r>
          </a:p>
          <a:p>
            <a:pPr lvl="1"/>
            <a:r>
              <a:rPr lang="en-US" dirty="0" smtClean="0"/>
              <a:t>Used for common sequencing applications</a:t>
            </a:r>
          </a:p>
          <a:p>
            <a:pPr lvl="1"/>
            <a:r>
              <a:rPr lang="en-US" dirty="0" smtClean="0"/>
              <a:t>Highly optimized for performance</a:t>
            </a:r>
          </a:p>
          <a:p>
            <a:r>
              <a:rPr lang="en-US" dirty="0" smtClean="0"/>
              <a:t>Promote availability and easy integration of third party tools</a:t>
            </a:r>
          </a:p>
          <a:p>
            <a:r>
              <a:rPr lang="en-US" dirty="0" smtClean="0"/>
              <a:t>Ability to process locally or in the Cloud (location agnostic)</a:t>
            </a:r>
          </a:p>
          <a:p>
            <a:r>
              <a:rPr lang="en-US" dirty="0" smtClean="0"/>
              <a:t>Modular workflows with reduced coupling between components – plug and play</a:t>
            </a:r>
          </a:p>
          <a:p>
            <a:r>
              <a:rPr lang="en-US" dirty="0" smtClean="0"/>
              <a:t>Data playground – sample data sets and performance numbers</a:t>
            </a:r>
          </a:p>
          <a:p>
            <a:r>
              <a:rPr lang="en-US" dirty="0" smtClean="0"/>
              <a:t>Allow Galaxy users to create their own end-to-end analysis workflows with the CASAVA tool set</a:t>
            </a:r>
          </a:p>
          <a:p>
            <a:r>
              <a:rPr lang="en-US" dirty="0" smtClean="0"/>
              <a:t>Help our customers get the most out of Galaxy</a:t>
            </a:r>
          </a:p>
          <a:p>
            <a:r>
              <a:rPr lang="en-US" dirty="0" smtClean="0"/>
              <a:t>Support the open source community</a:t>
            </a:r>
          </a:p>
          <a:p>
            <a:pPr>
              <a:buNone/>
            </a:pPr>
            <a:endParaRPr lang="en-US" dirty="0" smtClean="0"/>
          </a:p>
        </p:txBody>
      </p:sp>
      <p:sp>
        <p:nvSpPr>
          <p:cNvPr id="3" name="Title 2"/>
          <p:cNvSpPr>
            <a:spLocks noGrp="1"/>
          </p:cNvSpPr>
          <p:nvPr>
            <p:ph type="title"/>
          </p:nvPr>
        </p:nvSpPr>
        <p:spPr/>
        <p:txBody>
          <a:bodyPr/>
          <a:lstStyle/>
          <a:p>
            <a:r>
              <a:rPr lang="en-US" dirty="0" err="1" smtClean="0"/>
              <a:t>Illumina’s</a:t>
            </a:r>
            <a:r>
              <a:rPr lang="en-US" dirty="0" smtClean="0"/>
              <a:t> Vision</a:t>
            </a:r>
            <a:endParaRPr lang="en-US" dirty="0"/>
          </a:p>
        </p:txBody>
      </p:sp>
    </p:spTree>
  </p:cSld>
  <p:clrMapOvr>
    <a:masterClrMapping/>
  </p:clrMapOvr>
  <p:transition spd="med">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0312" y="691117"/>
            <a:ext cx="8625344" cy="5627388"/>
          </a:xfrm>
        </p:spPr>
        <p:txBody>
          <a:bodyPr/>
          <a:lstStyle/>
          <a:p>
            <a:r>
              <a:rPr lang="en-US" dirty="0" smtClean="0"/>
              <a:t>Galaxy is an attractive workflow engine candidate </a:t>
            </a:r>
          </a:p>
          <a:p>
            <a:pPr lvl="1"/>
            <a:r>
              <a:rPr lang="en-US" dirty="0" smtClean="0"/>
              <a:t>engineers </a:t>
            </a:r>
            <a:r>
              <a:rPr lang="en-US" smtClean="0"/>
              <a:t>tend to focus </a:t>
            </a:r>
            <a:r>
              <a:rPr lang="en-US" dirty="0" smtClean="0"/>
              <a:t>on risk</a:t>
            </a:r>
          </a:p>
          <a:p>
            <a:r>
              <a:rPr lang="en-US" dirty="0" smtClean="0"/>
              <a:t>A large number of useful workflows already exist and new ones are rapidly being added</a:t>
            </a:r>
          </a:p>
          <a:p>
            <a:r>
              <a:rPr lang="en-US" dirty="0" smtClean="0"/>
              <a:t>We have found that adding new workflows is straightforward</a:t>
            </a:r>
          </a:p>
          <a:p>
            <a:r>
              <a:rPr lang="en-US" dirty="0" smtClean="0"/>
              <a:t>Our usage of CASAVA in Galaxy demonstrates the feasibility of running very large data sets efficiently</a:t>
            </a:r>
          </a:p>
          <a:p>
            <a:r>
              <a:rPr lang="en-US" dirty="0" smtClean="0"/>
              <a:t>Key challenges to relying on Galaxy for our secondary analysis still exist and will need to be resolved in the short term</a:t>
            </a:r>
          </a:p>
          <a:p>
            <a:r>
              <a:rPr lang="en-US" dirty="0" smtClean="0"/>
              <a:t>We see great potential in the tool and look forward to working with the Galaxy community to create:</a:t>
            </a:r>
          </a:p>
          <a:p>
            <a:pPr lvl="1"/>
            <a:r>
              <a:rPr lang="en-US" dirty="0" smtClean="0"/>
              <a:t>Modular workflows</a:t>
            </a:r>
          </a:p>
          <a:p>
            <a:pPr lvl="1"/>
            <a:r>
              <a:rPr lang="en-US" dirty="0" smtClean="0"/>
              <a:t>Efficient analysis in the Cloud</a:t>
            </a:r>
            <a:endParaRPr lang="en-US" dirty="0"/>
          </a:p>
        </p:txBody>
      </p:sp>
      <p:sp>
        <p:nvSpPr>
          <p:cNvPr id="3" name="Title 2"/>
          <p:cNvSpPr>
            <a:spLocks noGrp="1"/>
          </p:cNvSpPr>
          <p:nvPr>
            <p:ph type="title"/>
          </p:nvPr>
        </p:nvSpPr>
        <p:spPr>
          <a:xfrm>
            <a:off x="205591" y="239749"/>
            <a:ext cx="8601075" cy="547060"/>
          </a:xfrm>
        </p:spPr>
        <p:txBody>
          <a:bodyPr/>
          <a:lstStyle/>
          <a:p>
            <a:r>
              <a:rPr lang="en-US" dirty="0" smtClean="0"/>
              <a:t>Conclusion</a:t>
            </a:r>
            <a:endParaRPr lang="en-US" dirty="0"/>
          </a:p>
        </p:txBody>
      </p:sp>
      <p:pic>
        <p:nvPicPr>
          <p:cNvPr id="4" name="Picture 8" descr="http://t3.gstatic.com/images?q=tbn:ANd9GcROocYRM7JDlGr7ssIiHof1XLc68HyQguBc5o5jBJApN1BQO0R11A"/>
          <p:cNvPicPr>
            <a:picLocks noChangeAspect="1" noChangeArrowheads="1"/>
          </p:cNvPicPr>
          <p:nvPr/>
        </p:nvPicPr>
        <p:blipFill>
          <a:blip r:embed="rId3" cstate="print"/>
          <a:srcRect/>
          <a:stretch>
            <a:fillRect/>
          </a:stretch>
        </p:blipFill>
        <p:spPr bwMode="auto">
          <a:xfrm>
            <a:off x="4281008" y="4261920"/>
            <a:ext cx="2466975" cy="1847851"/>
          </a:xfrm>
          <a:prstGeom prst="rect">
            <a:avLst/>
          </a:prstGeom>
          <a:noFill/>
        </p:spPr>
      </p:pic>
    </p:spTree>
  </p:cSld>
  <p:clrMapOvr>
    <a:masterClrMapping/>
  </p:clrMapOvr>
  <p:transition spd="med">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72140" y="829341"/>
            <a:ext cx="4040372" cy="5533360"/>
          </a:xfrm>
        </p:spPr>
        <p:txBody>
          <a:bodyPr/>
          <a:lstStyle/>
          <a:p>
            <a:pPr lvl="2"/>
            <a:r>
              <a:rPr lang="en-US" dirty="0" smtClean="0"/>
              <a:t>Galaxy Development team</a:t>
            </a:r>
          </a:p>
          <a:p>
            <a:pPr lvl="2"/>
            <a:r>
              <a:rPr lang="en-US" dirty="0" smtClean="0"/>
              <a:t>Galaxy Community</a:t>
            </a:r>
          </a:p>
          <a:p>
            <a:pPr lvl="2"/>
            <a:r>
              <a:rPr lang="en-US" dirty="0" smtClean="0"/>
              <a:t>Illumina</a:t>
            </a:r>
          </a:p>
          <a:p>
            <a:pPr lvl="3"/>
            <a:r>
              <a:rPr lang="en-US" dirty="0" smtClean="0"/>
              <a:t>Bioinformatics</a:t>
            </a:r>
          </a:p>
          <a:p>
            <a:pPr lvl="4"/>
            <a:r>
              <a:rPr lang="en-US" dirty="0" smtClean="0"/>
              <a:t>Semyon Kruglyak</a:t>
            </a:r>
          </a:p>
          <a:p>
            <a:pPr lvl="4"/>
            <a:r>
              <a:rPr lang="en-US" dirty="0" smtClean="0"/>
              <a:t>Jean Lozach</a:t>
            </a:r>
          </a:p>
          <a:p>
            <a:pPr lvl="4"/>
            <a:r>
              <a:rPr lang="en-US" dirty="0" smtClean="0"/>
              <a:t>Eric Allen</a:t>
            </a:r>
          </a:p>
          <a:p>
            <a:pPr lvl="4"/>
            <a:r>
              <a:rPr lang="en-US" dirty="0" smtClean="0"/>
              <a:t>Tobias Wohlfrom</a:t>
            </a:r>
          </a:p>
          <a:p>
            <a:pPr lvl="3"/>
            <a:r>
              <a:rPr lang="en-US" dirty="0" smtClean="0"/>
              <a:t>Services</a:t>
            </a:r>
          </a:p>
          <a:p>
            <a:pPr lvl="4"/>
            <a:r>
              <a:rPr lang="en-US" dirty="0" smtClean="0"/>
              <a:t>Brad Sickler</a:t>
            </a:r>
          </a:p>
          <a:p>
            <a:pPr lvl="3"/>
            <a:r>
              <a:rPr lang="en-US" dirty="0" smtClean="0"/>
              <a:t>Software</a:t>
            </a:r>
          </a:p>
          <a:p>
            <a:pPr lvl="4"/>
            <a:r>
              <a:rPr lang="en-US" dirty="0" smtClean="0"/>
              <a:t>Francisco Garcia</a:t>
            </a:r>
          </a:p>
          <a:p>
            <a:pPr lvl="4"/>
            <a:r>
              <a:rPr lang="en-US" dirty="0" smtClean="0"/>
              <a:t>Steve Burgett</a:t>
            </a:r>
          </a:p>
          <a:p>
            <a:pPr lvl="4"/>
            <a:r>
              <a:rPr lang="en-US" dirty="0" smtClean="0"/>
              <a:t>Mauricio Varea</a:t>
            </a:r>
          </a:p>
          <a:p>
            <a:pPr lvl="4"/>
            <a:r>
              <a:rPr lang="en-US" dirty="0" smtClean="0"/>
              <a:t>Come Racy</a:t>
            </a:r>
          </a:p>
          <a:p>
            <a:pPr lvl="4"/>
            <a:r>
              <a:rPr lang="en-US" dirty="0" smtClean="0"/>
              <a:t>John Duddy</a:t>
            </a:r>
          </a:p>
          <a:p>
            <a:pPr lvl="3">
              <a:defRPr/>
            </a:pPr>
            <a:r>
              <a:rPr lang="en-US" dirty="0" smtClean="0"/>
              <a:t>Marketing</a:t>
            </a:r>
          </a:p>
          <a:p>
            <a:pPr lvl="4">
              <a:buFont typeface="Wingdings" pitchFamily="2" charset="2"/>
              <a:buChar char="§"/>
              <a:defRPr/>
            </a:pPr>
            <a:r>
              <a:rPr lang="en-US" dirty="0" smtClean="0"/>
              <a:t>Jordan Stockton</a:t>
            </a:r>
          </a:p>
          <a:p>
            <a:pPr lvl="4">
              <a:buFont typeface="Wingdings" pitchFamily="2" charset="2"/>
              <a:buChar char="§"/>
              <a:defRPr/>
            </a:pPr>
            <a:r>
              <a:rPr lang="en-US" dirty="0" smtClean="0"/>
              <a:t>Dipesh Risal</a:t>
            </a:r>
          </a:p>
          <a:p>
            <a:pPr lvl="3"/>
            <a:r>
              <a:rPr lang="en-US" dirty="0" smtClean="0"/>
              <a:t>Project Management</a:t>
            </a:r>
          </a:p>
          <a:p>
            <a:pPr lvl="4"/>
            <a:r>
              <a:rPr lang="en-US" dirty="0" smtClean="0"/>
              <a:t>Scott Kirk</a:t>
            </a:r>
          </a:p>
          <a:p>
            <a:endParaRPr lang="en-US" dirty="0"/>
          </a:p>
        </p:txBody>
      </p:sp>
      <p:sp>
        <p:nvSpPr>
          <p:cNvPr id="3" name="Title 2"/>
          <p:cNvSpPr>
            <a:spLocks noGrp="1"/>
          </p:cNvSpPr>
          <p:nvPr>
            <p:ph type="title"/>
          </p:nvPr>
        </p:nvSpPr>
        <p:spPr>
          <a:xfrm>
            <a:off x="205591" y="239749"/>
            <a:ext cx="8601075" cy="472632"/>
          </a:xfrm>
        </p:spPr>
        <p:txBody>
          <a:bodyPr/>
          <a:lstStyle/>
          <a:p>
            <a:r>
              <a:rPr lang="en-US" dirty="0" smtClean="0"/>
              <a:t>Contributors</a:t>
            </a:r>
            <a:endParaRPr lang="en-US" dirty="0"/>
          </a:p>
        </p:txBody>
      </p:sp>
      <p:sp>
        <p:nvSpPr>
          <p:cNvPr id="4" name="Content Placeholder 1"/>
          <p:cNvSpPr txBox="1">
            <a:spLocks/>
          </p:cNvSpPr>
          <p:nvPr/>
        </p:nvSpPr>
        <p:spPr bwMode="auto">
          <a:xfrm>
            <a:off x="4715637" y="1447800"/>
            <a:ext cx="3894963" cy="49850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34950" marR="0" lvl="0" indent="-234950" algn="l" defTabSz="914400" rtl="0" eaLnBrk="1" fontAlgn="base" latinLnBrk="0" hangingPunct="1">
              <a:lnSpc>
                <a:spcPct val="100000"/>
              </a:lnSpc>
              <a:spcBef>
                <a:spcPct val="50000"/>
              </a:spcBef>
              <a:spcAft>
                <a:spcPct val="0"/>
              </a:spcAft>
              <a:buClr>
                <a:srgbClr val="F89D21"/>
              </a:buClr>
              <a:buSzPct val="60000"/>
              <a:buFontTx/>
              <a:buBlip>
                <a:blip r:embed="rId3"/>
              </a:buBlip>
              <a:tabLst/>
              <a:defRPr/>
            </a:pPr>
            <a:endParaRPr kumimoji="0" lang="en-US" sz="1800" b="0" i="0" u="none" strike="noStrike" kern="0" cap="none" spc="0" normalizeH="0" baseline="0" noProof="0" dirty="0">
              <a:ln>
                <a:noFill/>
              </a:ln>
              <a:solidFill>
                <a:schemeClr val="tx1"/>
              </a:solidFill>
              <a:effectLst/>
              <a:uLnTx/>
              <a:uFillTx/>
              <a:latin typeface="+mn-lt"/>
              <a:ea typeface="+mn-ea"/>
              <a:cs typeface="+mn-cs"/>
            </a:endParaRPr>
          </a:p>
        </p:txBody>
      </p:sp>
      <p:pic>
        <p:nvPicPr>
          <p:cNvPr id="4098" name="Picture 2" descr="http://t2.gstatic.com/images?q=tbn:ANd9GcTAhkobFpTPRNOUcEwGm54raanx4_r5EVHhQ3ZNRQ0CARa7Th2q"/>
          <p:cNvPicPr>
            <a:picLocks noChangeAspect="1" noChangeArrowheads="1"/>
          </p:cNvPicPr>
          <p:nvPr/>
        </p:nvPicPr>
        <p:blipFill>
          <a:blip r:embed="rId4" cstate="print"/>
          <a:srcRect/>
          <a:stretch>
            <a:fillRect/>
          </a:stretch>
        </p:blipFill>
        <p:spPr bwMode="auto">
          <a:xfrm>
            <a:off x="4940226" y="615690"/>
            <a:ext cx="3055148" cy="3180133"/>
          </a:xfrm>
          <a:prstGeom prst="rect">
            <a:avLst/>
          </a:prstGeom>
          <a:noFill/>
        </p:spPr>
      </p:pic>
      <p:pic>
        <p:nvPicPr>
          <p:cNvPr id="4100" name="Picture 4" descr="http://t1.gstatic.com/images?q=tbn:ANd9GcTd9NUUzl7npFVaxs3k5WuDDDcYZvWUEhOVNmv6fuU_YpyiEqgQ"/>
          <p:cNvPicPr>
            <a:picLocks noChangeAspect="1" noChangeArrowheads="1"/>
          </p:cNvPicPr>
          <p:nvPr/>
        </p:nvPicPr>
        <p:blipFill>
          <a:blip r:embed="rId5" cstate="print"/>
          <a:srcRect/>
          <a:stretch>
            <a:fillRect/>
          </a:stretch>
        </p:blipFill>
        <p:spPr bwMode="auto">
          <a:xfrm>
            <a:off x="5376160" y="4119193"/>
            <a:ext cx="2545095" cy="1908823"/>
          </a:xfrm>
          <a:prstGeom prst="rect">
            <a:avLst/>
          </a:prstGeom>
          <a:noFill/>
        </p:spPr>
      </p:pic>
    </p:spTree>
  </p:cSld>
  <p:clrMapOvr>
    <a:masterClrMapping/>
  </p:clrMapOvr>
  <p:transition spd="med">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0312" y="1435608"/>
            <a:ext cx="8595360" cy="3763713"/>
          </a:xfrm>
        </p:spPr>
        <p:txBody>
          <a:bodyPr/>
          <a:lstStyle/>
          <a:p>
            <a:r>
              <a:rPr lang="en-US" dirty="0" smtClean="0"/>
              <a:t>Introduction: Speaker – Kirt Haden, Illumina, Software Engineering</a:t>
            </a:r>
          </a:p>
          <a:p>
            <a:r>
              <a:rPr lang="en-US" dirty="0" smtClean="0"/>
              <a:t>Key Requirements</a:t>
            </a:r>
          </a:p>
          <a:p>
            <a:r>
              <a:rPr lang="en-US" dirty="0" smtClean="0"/>
              <a:t>Why Galaxy?</a:t>
            </a:r>
          </a:p>
          <a:p>
            <a:r>
              <a:rPr lang="en-US" dirty="0" smtClean="0"/>
              <a:t>Significant Challenges</a:t>
            </a:r>
          </a:p>
          <a:p>
            <a:r>
              <a:rPr lang="en-US" dirty="0" smtClean="0"/>
              <a:t>System Architecture</a:t>
            </a:r>
          </a:p>
          <a:p>
            <a:r>
              <a:rPr lang="en-US" dirty="0" smtClean="0"/>
              <a:t>Ideas and Solutions</a:t>
            </a:r>
          </a:p>
          <a:p>
            <a:r>
              <a:rPr lang="en-US" dirty="0" smtClean="0"/>
              <a:t>Experiences with Galaxy</a:t>
            </a:r>
          </a:p>
          <a:p>
            <a:r>
              <a:rPr lang="en-US" dirty="0" err="1" smtClean="0"/>
              <a:t>Illumina’s</a:t>
            </a:r>
            <a:r>
              <a:rPr lang="en-US" dirty="0" smtClean="0"/>
              <a:t> Vision</a:t>
            </a:r>
          </a:p>
          <a:p>
            <a:r>
              <a:rPr lang="en-US" dirty="0" smtClean="0"/>
              <a:t>Conclusion</a:t>
            </a:r>
            <a:endParaRPr lang="en-US" dirty="0"/>
          </a:p>
        </p:txBody>
      </p:sp>
      <p:sp>
        <p:nvSpPr>
          <p:cNvPr id="3" name="Title 2"/>
          <p:cNvSpPr>
            <a:spLocks noGrp="1"/>
          </p:cNvSpPr>
          <p:nvPr>
            <p:ph type="title"/>
          </p:nvPr>
        </p:nvSpPr>
        <p:spPr/>
        <p:txBody>
          <a:bodyPr/>
          <a:lstStyle/>
          <a:p>
            <a:r>
              <a:rPr lang="en-US" dirty="0" smtClean="0"/>
              <a:t>Agenda: Galaxy for High Throughput Sequencing</a:t>
            </a:r>
            <a:endParaRPr lang="en-US" dirty="0"/>
          </a:p>
        </p:txBody>
      </p:sp>
      <p:pic>
        <p:nvPicPr>
          <p:cNvPr id="23554" name="Picture 2" descr="http://t0.gstatic.com/images?q=tbn:ANd9GcTxQ8sN3KHkIcN0MnghrTdEfAwzD-MpIWlsJY3TtnzR0CH_fsd3wA"/>
          <p:cNvPicPr>
            <a:picLocks noChangeAspect="1" noChangeArrowheads="1"/>
          </p:cNvPicPr>
          <p:nvPr/>
        </p:nvPicPr>
        <p:blipFill>
          <a:blip r:embed="rId2" cstate="print"/>
          <a:srcRect/>
          <a:stretch>
            <a:fillRect/>
          </a:stretch>
        </p:blipFill>
        <p:spPr bwMode="auto">
          <a:xfrm>
            <a:off x="3026365" y="2107019"/>
            <a:ext cx="2609850" cy="1752600"/>
          </a:xfrm>
          <a:prstGeom prst="rect">
            <a:avLst/>
          </a:prstGeom>
          <a:noFill/>
        </p:spPr>
      </p:pic>
      <p:pic>
        <p:nvPicPr>
          <p:cNvPr id="23556" name="Picture 4" descr="http://t0.gstatic.com/images?q=tbn:ANd9GcRieCZZ3EJvecjAwI8qExvv6sp7ijqBQrjPikceL-3kl1RD5Otdvg"/>
          <p:cNvPicPr>
            <a:picLocks noChangeAspect="1" noChangeArrowheads="1"/>
          </p:cNvPicPr>
          <p:nvPr/>
        </p:nvPicPr>
        <p:blipFill>
          <a:blip r:embed="rId3" cstate="print"/>
          <a:srcRect/>
          <a:stretch>
            <a:fillRect/>
          </a:stretch>
        </p:blipFill>
        <p:spPr bwMode="auto">
          <a:xfrm>
            <a:off x="6481948" y="2114918"/>
            <a:ext cx="2333625" cy="1952625"/>
          </a:xfrm>
          <a:prstGeom prst="rect">
            <a:avLst/>
          </a:prstGeom>
          <a:noFill/>
        </p:spPr>
      </p:pic>
      <p:pic>
        <p:nvPicPr>
          <p:cNvPr id="23566" name="Picture 14" descr="HiSeq 2000"/>
          <p:cNvPicPr>
            <a:picLocks noChangeAspect="1" noChangeArrowheads="1"/>
          </p:cNvPicPr>
          <p:nvPr/>
        </p:nvPicPr>
        <p:blipFill>
          <a:blip r:embed="rId4" cstate="print"/>
          <a:srcRect/>
          <a:stretch>
            <a:fillRect/>
          </a:stretch>
        </p:blipFill>
        <p:spPr bwMode="auto">
          <a:xfrm>
            <a:off x="1654765" y="5273748"/>
            <a:ext cx="1428750" cy="952500"/>
          </a:xfrm>
          <a:prstGeom prst="rect">
            <a:avLst/>
          </a:prstGeom>
          <a:noFill/>
        </p:spPr>
      </p:pic>
      <p:pic>
        <p:nvPicPr>
          <p:cNvPr id="23569" name="Picture 17"/>
          <p:cNvPicPr>
            <a:picLocks noChangeAspect="1" noChangeArrowheads="1"/>
          </p:cNvPicPr>
          <p:nvPr/>
        </p:nvPicPr>
        <p:blipFill>
          <a:blip r:embed="rId5" cstate="print"/>
          <a:srcRect/>
          <a:stretch>
            <a:fillRect/>
          </a:stretch>
        </p:blipFill>
        <p:spPr bwMode="auto">
          <a:xfrm>
            <a:off x="4710224" y="4599892"/>
            <a:ext cx="1737316" cy="1416032"/>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210312" y="925033"/>
            <a:ext cx="6987930" cy="3072810"/>
          </a:xfrm>
        </p:spPr>
        <p:txBody>
          <a:bodyPr/>
          <a:lstStyle/>
          <a:p>
            <a:r>
              <a:rPr lang="en-US" dirty="0" smtClean="0"/>
              <a:t>Analysis of up to 100TB of sequencing data per month</a:t>
            </a:r>
          </a:p>
          <a:p>
            <a:r>
              <a:rPr lang="en-US" dirty="0" smtClean="0"/>
              <a:t>Ease of use – no informatics background required</a:t>
            </a:r>
          </a:p>
          <a:p>
            <a:r>
              <a:rPr lang="en-US" dirty="0" smtClean="0"/>
              <a:t>Parallel processing that results in equal or better performance to existing workflows</a:t>
            </a:r>
          </a:p>
          <a:p>
            <a:r>
              <a:rPr lang="en-US" dirty="0" smtClean="0"/>
              <a:t>Reproducibility of analysis across institutions – ability to share workflows</a:t>
            </a:r>
          </a:p>
          <a:p>
            <a:r>
              <a:rPr lang="en-US" dirty="0" smtClean="0"/>
              <a:t>Customization and easy integration of workflows</a:t>
            </a:r>
          </a:p>
          <a:p>
            <a:r>
              <a:rPr lang="en-US" dirty="0" smtClean="0"/>
              <a:t>Automation of workflows – offline and online</a:t>
            </a:r>
          </a:p>
        </p:txBody>
      </p:sp>
      <p:sp>
        <p:nvSpPr>
          <p:cNvPr id="6" name="Title 5"/>
          <p:cNvSpPr>
            <a:spLocks noGrp="1"/>
          </p:cNvSpPr>
          <p:nvPr>
            <p:ph type="title"/>
          </p:nvPr>
        </p:nvSpPr>
        <p:spPr/>
        <p:txBody>
          <a:bodyPr/>
          <a:lstStyle/>
          <a:p>
            <a:r>
              <a:rPr lang="en-US" dirty="0" smtClean="0"/>
              <a:t>Key Requirements</a:t>
            </a:r>
            <a:endParaRPr lang="en-US" dirty="0"/>
          </a:p>
        </p:txBody>
      </p:sp>
      <p:pic>
        <p:nvPicPr>
          <p:cNvPr id="22531" name="Picture 3"/>
          <p:cNvPicPr>
            <a:picLocks noChangeAspect="1" noChangeArrowheads="1"/>
          </p:cNvPicPr>
          <p:nvPr/>
        </p:nvPicPr>
        <p:blipFill>
          <a:blip r:embed="rId3" cstate="print"/>
          <a:srcRect/>
          <a:stretch>
            <a:fillRect/>
          </a:stretch>
        </p:blipFill>
        <p:spPr bwMode="auto">
          <a:xfrm>
            <a:off x="889589" y="4221125"/>
            <a:ext cx="2714847" cy="2036135"/>
          </a:xfrm>
          <a:prstGeom prst="rect">
            <a:avLst/>
          </a:prstGeom>
          <a:noFill/>
          <a:ln w="9525">
            <a:noFill/>
            <a:miter lim="800000"/>
            <a:headEnd/>
            <a:tailEnd/>
          </a:ln>
        </p:spPr>
      </p:pic>
      <p:pic>
        <p:nvPicPr>
          <p:cNvPr id="22532" name="Picture 4"/>
          <p:cNvPicPr>
            <a:picLocks noChangeAspect="1" noChangeArrowheads="1"/>
          </p:cNvPicPr>
          <p:nvPr/>
        </p:nvPicPr>
        <p:blipFill>
          <a:blip r:embed="rId4" cstate="print"/>
          <a:srcRect/>
          <a:stretch>
            <a:fillRect/>
          </a:stretch>
        </p:blipFill>
        <p:spPr bwMode="auto">
          <a:xfrm>
            <a:off x="5388492" y="3550721"/>
            <a:ext cx="3619500" cy="2733675"/>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6568" y="850605"/>
            <a:ext cx="4912242" cy="5007935"/>
          </a:xfrm>
        </p:spPr>
        <p:txBody>
          <a:bodyPr/>
          <a:lstStyle/>
          <a:p>
            <a:r>
              <a:rPr lang="en-US" dirty="0" smtClean="0"/>
              <a:t>Ease of use and distribution</a:t>
            </a:r>
          </a:p>
          <a:p>
            <a:r>
              <a:rPr lang="en-US" dirty="0" smtClean="0"/>
              <a:t>Tool integration</a:t>
            </a:r>
          </a:p>
          <a:p>
            <a:r>
              <a:rPr lang="en-US" dirty="0" smtClean="0"/>
              <a:t>Availability of sequencing workflows</a:t>
            </a:r>
          </a:p>
          <a:p>
            <a:r>
              <a:rPr lang="en-US" dirty="0" smtClean="0"/>
              <a:t>Data and workflow sharing	</a:t>
            </a:r>
          </a:p>
          <a:p>
            <a:r>
              <a:rPr lang="en-US" dirty="0" smtClean="0"/>
              <a:t>Tracking history</a:t>
            </a:r>
          </a:p>
          <a:p>
            <a:r>
              <a:rPr lang="en-US" dirty="0" smtClean="0"/>
              <a:t>DRMAA integration</a:t>
            </a:r>
          </a:p>
          <a:p>
            <a:r>
              <a:rPr lang="en-US" dirty="0" smtClean="0"/>
              <a:t>API support </a:t>
            </a:r>
          </a:p>
          <a:p>
            <a:pPr lvl="1"/>
            <a:r>
              <a:rPr lang="en-US" dirty="0" smtClean="0"/>
              <a:t>Ability to automate repetitive tasks</a:t>
            </a:r>
          </a:p>
          <a:p>
            <a:r>
              <a:rPr lang="en-US" dirty="0" smtClean="0">
                <a:solidFill>
                  <a:srgbClr val="4D4D4F"/>
                </a:solidFill>
              </a:rPr>
              <a:t>Ability to modify the presentation layer</a:t>
            </a:r>
          </a:p>
          <a:p>
            <a:pPr lvl="1"/>
            <a:r>
              <a:rPr lang="en-US" dirty="0" smtClean="0">
                <a:solidFill>
                  <a:srgbClr val="4D4D4F"/>
                </a:solidFill>
              </a:rPr>
              <a:t>Customization for specialized roles and reduce complexity</a:t>
            </a:r>
          </a:p>
          <a:p>
            <a:r>
              <a:rPr lang="en-US" dirty="0" smtClean="0"/>
              <a:t>Cloud implementation</a:t>
            </a:r>
          </a:p>
          <a:p>
            <a:r>
              <a:rPr lang="en-US" dirty="0" smtClean="0"/>
              <a:t>Community supported</a:t>
            </a:r>
          </a:p>
          <a:p>
            <a:pPr lvl="1"/>
            <a:endParaRPr lang="en-US" dirty="0"/>
          </a:p>
        </p:txBody>
      </p:sp>
      <p:sp>
        <p:nvSpPr>
          <p:cNvPr id="3" name="Title 2"/>
          <p:cNvSpPr>
            <a:spLocks noGrp="1"/>
          </p:cNvSpPr>
          <p:nvPr>
            <p:ph type="title"/>
          </p:nvPr>
        </p:nvSpPr>
        <p:spPr>
          <a:xfrm>
            <a:off x="205591" y="239749"/>
            <a:ext cx="8601075" cy="557693"/>
          </a:xfrm>
        </p:spPr>
        <p:txBody>
          <a:bodyPr/>
          <a:lstStyle/>
          <a:p>
            <a:r>
              <a:rPr lang="en-US" dirty="0" smtClean="0"/>
              <a:t>Why Galaxy?</a:t>
            </a:r>
            <a:endParaRPr lang="en-US" dirty="0"/>
          </a:p>
        </p:txBody>
      </p:sp>
      <p:pic>
        <p:nvPicPr>
          <p:cNvPr id="20482" name="Picture 2" descr="http://t0.gstatic.com/images?q=tbn:ANd9GcQW9beNvjsFPSQewgQLnvRsyB6NV-GtktV0l10grkdM2o7t001Mfg"/>
          <p:cNvPicPr>
            <a:picLocks noChangeAspect="1" noChangeArrowheads="1"/>
          </p:cNvPicPr>
          <p:nvPr/>
        </p:nvPicPr>
        <p:blipFill>
          <a:blip r:embed="rId3" cstate="print"/>
          <a:srcRect/>
          <a:stretch>
            <a:fillRect/>
          </a:stretch>
        </p:blipFill>
        <p:spPr bwMode="auto">
          <a:xfrm>
            <a:off x="5188688" y="280546"/>
            <a:ext cx="2546572" cy="702743"/>
          </a:xfrm>
          <a:prstGeom prst="rect">
            <a:avLst/>
          </a:prstGeom>
          <a:noFill/>
        </p:spPr>
      </p:pic>
      <p:pic>
        <p:nvPicPr>
          <p:cNvPr id="20483" name="Picture 3"/>
          <p:cNvPicPr>
            <a:picLocks noChangeAspect="1" noChangeArrowheads="1"/>
          </p:cNvPicPr>
          <p:nvPr/>
        </p:nvPicPr>
        <p:blipFill>
          <a:blip r:embed="rId4" cstate="print"/>
          <a:srcRect/>
          <a:stretch>
            <a:fillRect/>
          </a:stretch>
        </p:blipFill>
        <p:spPr bwMode="auto">
          <a:xfrm>
            <a:off x="5309016" y="3274827"/>
            <a:ext cx="3367891" cy="3080083"/>
          </a:xfrm>
          <a:prstGeom prst="rect">
            <a:avLst/>
          </a:prstGeom>
          <a:noFill/>
          <a:ln w="9525">
            <a:noFill/>
            <a:miter lim="800000"/>
            <a:headEnd/>
            <a:tailEnd/>
          </a:ln>
        </p:spPr>
      </p:pic>
      <p:pic>
        <p:nvPicPr>
          <p:cNvPr id="20484" name="Picture 4"/>
          <p:cNvPicPr>
            <a:picLocks noChangeAspect="1" noChangeArrowheads="1"/>
          </p:cNvPicPr>
          <p:nvPr/>
        </p:nvPicPr>
        <p:blipFill>
          <a:blip r:embed="rId5" cstate="print"/>
          <a:srcRect/>
          <a:stretch>
            <a:fillRect/>
          </a:stretch>
        </p:blipFill>
        <p:spPr bwMode="auto">
          <a:xfrm>
            <a:off x="5199321" y="1111545"/>
            <a:ext cx="3521001" cy="2047231"/>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0312" y="808075"/>
            <a:ext cx="8933688" cy="5510430"/>
          </a:xfrm>
        </p:spPr>
        <p:txBody>
          <a:bodyPr/>
          <a:lstStyle/>
          <a:p>
            <a:r>
              <a:rPr lang="en-US" dirty="0" smtClean="0"/>
              <a:t>Big Files</a:t>
            </a:r>
          </a:p>
          <a:p>
            <a:pPr lvl="1"/>
            <a:r>
              <a:rPr lang="en-US" dirty="0" smtClean="0"/>
              <a:t>Dilemma of linking files and keeping control or uploading and passing control to Galaxy</a:t>
            </a:r>
          </a:p>
          <a:p>
            <a:pPr lvl="1"/>
            <a:r>
              <a:rPr lang="en-US" dirty="0" smtClean="0"/>
              <a:t>Scanning entire file, computing meta data is useful but costly for compressed files</a:t>
            </a:r>
          </a:p>
          <a:p>
            <a:pPr lvl="1"/>
            <a:r>
              <a:rPr lang="en-US" dirty="0" smtClean="0"/>
              <a:t>Splitting vs. indexing into large files</a:t>
            </a:r>
          </a:p>
          <a:p>
            <a:r>
              <a:rPr lang="en-US" dirty="0" smtClean="0"/>
              <a:t>Parallelization </a:t>
            </a:r>
            <a:r>
              <a:rPr lang="en-US" dirty="0" smtClean="0"/>
              <a:t>within </a:t>
            </a:r>
            <a:r>
              <a:rPr lang="en-US" dirty="0" smtClean="0"/>
              <a:t>a file</a:t>
            </a:r>
          </a:p>
          <a:p>
            <a:pPr lvl="1"/>
            <a:r>
              <a:rPr lang="en-US" dirty="0" smtClean="0"/>
              <a:t>No easy solution for handling a large input set without creating many small files</a:t>
            </a:r>
          </a:p>
          <a:p>
            <a:r>
              <a:rPr lang="en-US" dirty="0" smtClean="0"/>
              <a:t>Temp files consume vast amounts of storage space, disk space monitoring</a:t>
            </a:r>
          </a:p>
          <a:p>
            <a:r>
              <a:rPr lang="en-US" dirty="0" smtClean="0"/>
              <a:t>Handling tools that produce a variable number of files</a:t>
            </a:r>
          </a:p>
          <a:p>
            <a:pPr lvl="1"/>
            <a:r>
              <a:rPr lang="en-US" dirty="0" smtClean="0"/>
              <a:t>Scatter - gather/ Collections / </a:t>
            </a:r>
            <a:r>
              <a:rPr lang="en-US" dirty="0" err="1" smtClean="0"/>
              <a:t>Demux</a:t>
            </a:r>
            <a:r>
              <a:rPr lang="en-US" dirty="0" smtClean="0"/>
              <a:t> model / Variable number of files</a:t>
            </a:r>
          </a:p>
          <a:p>
            <a:r>
              <a:rPr lang="en-US" dirty="0" smtClean="0"/>
              <a:t>File system caching (file system as communication mechanism)</a:t>
            </a:r>
          </a:p>
          <a:p>
            <a:pPr lvl="1"/>
            <a:r>
              <a:rPr lang="en-US" dirty="0" smtClean="0"/>
              <a:t>Temp directory may not be there when the job </a:t>
            </a:r>
            <a:r>
              <a:rPr lang="en-US" dirty="0" smtClean="0"/>
              <a:t>runs (NTFS V3 </a:t>
            </a:r>
            <a:r>
              <a:rPr lang="en-US" dirty="0" err="1" smtClean="0"/>
              <a:t>vs</a:t>
            </a:r>
            <a:r>
              <a:rPr lang="en-US" dirty="0" smtClean="0"/>
              <a:t> V4 issue?)</a:t>
            </a:r>
            <a:endParaRPr lang="en-US" dirty="0" smtClean="0"/>
          </a:p>
          <a:p>
            <a:pPr lvl="1"/>
            <a:r>
              <a:rPr lang="en-US" dirty="0" smtClean="0"/>
              <a:t>OS write level caching means that output files may not be completely written before they are used by the next process</a:t>
            </a:r>
          </a:p>
          <a:p>
            <a:r>
              <a:rPr lang="en-US" dirty="0" smtClean="0"/>
              <a:t>Too much manual intervention required to handle transient conditions</a:t>
            </a:r>
          </a:p>
          <a:p>
            <a:r>
              <a:rPr lang="en-US" dirty="0" smtClean="0"/>
              <a:t>Organization of results</a:t>
            </a:r>
          </a:p>
          <a:p>
            <a:r>
              <a:rPr lang="en-US" dirty="0" smtClean="0"/>
              <a:t>Complex interface for multiple roles</a:t>
            </a:r>
          </a:p>
          <a:p>
            <a:pPr lvl="1">
              <a:buNone/>
            </a:pPr>
            <a:endParaRPr lang="en-US" dirty="0" smtClean="0"/>
          </a:p>
          <a:p>
            <a:endParaRPr lang="en-US" dirty="0" smtClean="0"/>
          </a:p>
          <a:p>
            <a:endParaRPr lang="en-US" dirty="0"/>
          </a:p>
        </p:txBody>
      </p:sp>
      <p:sp>
        <p:nvSpPr>
          <p:cNvPr id="3" name="Title 2"/>
          <p:cNvSpPr>
            <a:spLocks noGrp="1"/>
          </p:cNvSpPr>
          <p:nvPr>
            <p:ph type="title"/>
          </p:nvPr>
        </p:nvSpPr>
        <p:spPr>
          <a:xfrm>
            <a:off x="205591" y="239749"/>
            <a:ext cx="8601075" cy="525795"/>
          </a:xfrm>
        </p:spPr>
        <p:txBody>
          <a:bodyPr/>
          <a:lstStyle/>
          <a:p>
            <a:r>
              <a:rPr lang="en-US" dirty="0" smtClean="0"/>
              <a:t>Significant Challenges</a:t>
            </a:r>
            <a:endParaRPr lang="en-US" dirty="0"/>
          </a:p>
        </p:txBody>
      </p:sp>
    </p:spTree>
  </p:cSld>
  <p:clrMapOvr>
    <a:masterClrMapping/>
  </p:clrMapOvr>
  <p:transition spd="med">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System Architecture to Support Scalability</a:t>
            </a:r>
            <a:endParaRPr lang="en-US" dirty="0"/>
          </a:p>
        </p:txBody>
      </p:sp>
      <p:pic>
        <p:nvPicPr>
          <p:cNvPr id="2" name="Picture 2"/>
          <p:cNvPicPr>
            <a:picLocks noChangeAspect="1" noChangeArrowheads="1"/>
          </p:cNvPicPr>
          <p:nvPr/>
        </p:nvPicPr>
        <p:blipFill>
          <a:blip r:embed="rId3" cstate="print"/>
          <a:srcRect/>
          <a:stretch>
            <a:fillRect/>
          </a:stretch>
        </p:blipFill>
        <p:spPr bwMode="auto">
          <a:xfrm>
            <a:off x="797441" y="814530"/>
            <a:ext cx="7159256" cy="5577188"/>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illumina.com/landing/idea/images/awards.jpg"/>
          <p:cNvPicPr>
            <a:picLocks noChangeAspect="1" noChangeArrowheads="1"/>
          </p:cNvPicPr>
          <p:nvPr/>
        </p:nvPicPr>
        <p:blipFill>
          <a:blip r:embed="rId3" cstate="print"/>
          <a:srcRect/>
          <a:stretch>
            <a:fillRect/>
          </a:stretch>
        </p:blipFill>
        <p:spPr bwMode="auto">
          <a:xfrm>
            <a:off x="6038850" y="1447763"/>
            <a:ext cx="3105150" cy="2933701"/>
          </a:xfrm>
          <a:prstGeom prst="rect">
            <a:avLst/>
          </a:prstGeom>
          <a:noFill/>
        </p:spPr>
      </p:pic>
      <p:sp>
        <p:nvSpPr>
          <p:cNvPr id="2" name="Content Placeholder 1"/>
          <p:cNvSpPr>
            <a:spLocks noGrp="1"/>
          </p:cNvSpPr>
          <p:nvPr>
            <p:ph idx="1"/>
          </p:nvPr>
        </p:nvSpPr>
        <p:spPr>
          <a:xfrm>
            <a:off x="210312" y="829340"/>
            <a:ext cx="6381874" cy="5489164"/>
          </a:xfrm>
        </p:spPr>
        <p:txBody>
          <a:bodyPr/>
          <a:lstStyle/>
          <a:p>
            <a:r>
              <a:rPr lang="en-US" dirty="0" smtClean="0"/>
              <a:t>Within module parallelization may be a useful strategy</a:t>
            </a:r>
          </a:p>
          <a:p>
            <a:r>
              <a:rPr lang="en-US" dirty="0" smtClean="0"/>
              <a:t>Splitting of FASTQ files (ex. ELAND)</a:t>
            </a:r>
          </a:p>
          <a:p>
            <a:pPr lvl="1"/>
            <a:r>
              <a:rPr lang="en-US" dirty="0" smtClean="0"/>
              <a:t>Changing tools to operate on a subsets of a file</a:t>
            </a:r>
          </a:p>
          <a:p>
            <a:pPr lvl="1"/>
            <a:r>
              <a:rPr lang="en-US" dirty="0" smtClean="0"/>
              <a:t>Allow a set (collection) of files as a primitive</a:t>
            </a:r>
          </a:p>
          <a:p>
            <a:pPr lvl="1"/>
            <a:r>
              <a:rPr lang="en-US" dirty="0" smtClean="0"/>
              <a:t>Parallelization type per input port and use BWA splitting scheme</a:t>
            </a:r>
          </a:p>
          <a:p>
            <a:pPr lvl="1"/>
            <a:r>
              <a:rPr lang="en-US" dirty="0" smtClean="0"/>
              <a:t>Indexing the </a:t>
            </a:r>
            <a:r>
              <a:rPr lang="en-US" dirty="0" err="1" smtClean="0"/>
              <a:t>gzipped</a:t>
            </a:r>
            <a:r>
              <a:rPr lang="en-US" dirty="0" smtClean="0"/>
              <a:t> files</a:t>
            </a:r>
          </a:p>
          <a:p>
            <a:r>
              <a:rPr lang="en-US" dirty="0" smtClean="0"/>
              <a:t>Automatic retry for failed operations to recover from transient events</a:t>
            </a:r>
          </a:p>
          <a:p>
            <a:pPr lvl="1"/>
            <a:r>
              <a:rPr lang="en-US" dirty="0" smtClean="0"/>
              <a:t>This is useful for write caching issue/ transient events</a:t>
            </a:r>
          </a:p>
          <a:p>
            <a:pPr lvl="1"/>
            <a:r>
              <a:rPr lang="en-US" dirty="0" smtClean="0"/>
              <a:t>How do you clean up from a failed operation?</a:t>
            </a:r>
          </a:p>
          <a:p>
            <a:r>
              <a:rPr lang="en-US" dirty="0" smtClean="0">
                <a:solidFill>
                  <a:srgbClr val="4D4D4F"/>
                </a:solidFill>
              </a:rPr>
              <a:t>Enhance separation between user interface and function with API to support alternate presentation layers and more automation</a:t>
            </a:r>
          </a:p>
          <a:p>
            <a:pPr lvl="1"/>
            <a:r>
              <a:rPr lang="en-US" dirty="0" smtClean="0"/>
              <a:t>Allows independent development without a huge investment to support multiple different users requirements</a:t>
            </a:r>
          </a:p>
          <a:p>
            <a:r>
              <a:rPr lang="en-US" dirty="0" smtClean="0"/>
              <a:t>???</a:t>
            </a:r>
          </a:p>
          <a:p>
            <a:endParaRPr lang="en-US" dirty="0"/>
          </a:p>
        </p:txBody>
      </p:sp>
      <p:sp>
        <p:nvSpPr>
          <p:cNvPr id="3" name="Title 2"/>
          <p:cNvSpPr>
            <a:spLocks noGrp="1"/>
          </p:cNvSpPr>
          <p:nvPr>
            <p:ph type="title"/>
          </p:nvPr>
        </p:nvSpPr>
        <p:spPr>
          <a:xfrm>
            <a:off x="205591" y="239749"/>
            <a:ext cx="8601075" cy="547060"/>
          </a:xfrm>
        </p:spPr>
        <p:txBody>
          <a:bodyPr/>
          <a:lstStyle/>
          <a:p>
            <a:r>
              <a:rPr lang="en-US" dirty="0" smtClean="0"/>
              <a:t>Ideas and Solutions</a:t>
            </a:r>
            <a:endParaRPr lang="en-US" dirty="0"/>
          </a:p>
        </p:txBody>
      </p:sp>
    </p:spTree>
  </p:cSld>
  <p:clrMapOvr>
    <a:masterClrMapping/>
  </p:clrMapOvr>
  <p:transition spd="med">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0312" y="988828"/>
            <a:ext cx="5191028" cy="5329676"/>
          </a:xfrm>
        </p:spPr>
        <p:txBody>
          <a:bodyPr/>
          <a:lstStyle/>
          <a:p>
            <a:r>
              <a:rPr lang="en-US" dirty="0" smtClean="0"/>
              <a:t>Custom simplified GUI</a:t>
            </a:r>
          </a:p>
          <a:p>
            <a:r>
              <a:rPr lang="en-US" dirty="0" smtClean="0"/>
              <a:t>Workflows/tools</a:t>
            </a:r>
          </a:p>
          <a:p>
            <a:pPr lvl="1"/>
            <a:r>
              <a:rPr lang="en-US" dirty="0" smtClean="0"/>
              <a:t>DNA </a:t>
            </a:r>
            <a:r>
              <a:rPr lang="en-US" dirty="0" err="1" smtClean="0"/>
              <a:t>Seq</a:t>
            </a:r>
            <a:r>
              <a:rPr lang="en-US" dirty="0" smtClean="0"/>
              <a:t>, RNA </a:t>
            </a:r>
            <a:r>
              <a:rPr lang="en-US" dirty="0" err="1" smtClean="0"/>
              <a:t>Seq</a:t>
            </a:r>
            <a:r>
              <a:rPr lang="en-US" dirty="0" smtClean="0"/>
              <a:t>, </a:t>
            </a:r>
            <a:r>
              <a:rPr lang="en-US" dirty="0" err="1" smtClean="0"/>
              <a:t>Methylation</a:t>
            </a:r>
            <a:r>
              <a:rPr lang="en-US" dirty="0" smtClean="0"/>
              <a:t>, Chip </a:t>
            </a:r>
            <a:r>
              <a:rPr lang="en-US" dirty="0" err="1" smtClean="0"/>
              <a:t>Seq</a:t>
            </a:r>
            <a:r>
              <a:rPr lang="en-US" dirty="0" smtClean="0"/>
              <a:t>, GT (microarrays)</a:t>
            </a:r>
          </a:p>
          <a:p>
            <a:r>
              <a:rPr lang="en-US" dirty="0" smtClean="0"/>
              <a:t>Utilities</a:t>
            </a:r>
          </a:p>
          <a:p>
            <a:pPr lvl="1"/>
            <a:r>
              <a:rPr lang="en-US" dirty="0" smtClean="0"/>
              <a:t>Visualization, </a:t>
            </a:r>
            <a:r>
              <a:rPr lang="en-US" dirty="0" err="1" smtClean="0"/>
              <a:t>BEDtools</a:t>
            </a:r>
            <a:r>
              <a:rPr lang="en-US" dirty="0" smtClean="0"/>
              <a:t>, </a:t>
            </a:r>
            <a:r>
              <a:rPr lang="en-US" dirty="0" err="1" smtClean="0"/>
              <a:t>VCFTools</a:t>
            </a:r>
            <a:r>
              <a:rPr lang="en-US" dirty="0" smtClean="0"/>
              <a:t>, Broad GATK, Google charts</a:t>
            </a:r>
          </a:p>
          <a:p>
            <a:r>
              <a:rPr lang="en-US" dirty="0" smtClean="0"/>
              <a:t>Submissions to Galaxy code base</a:t>
            </a:r>
          </a:p>
          <a:p>
            <a:pPr lvl="1"/>
            <a:r>
              <a:rPr lang="en-US" dirty="0" smtClean="0"/>
              <a:t>Broad IGV</a:t>
            </a:r>
          </a:p>
          <a:p>
            <a:pPr lvl="1"/>
            <a:r>
              <a:rPr lang="en-US" dirty="0" smtClean="0"/>
              <a:t>API changes</a:t>
            </a:r>
          </a:p>
          <a:p>
            <a:pPr lvl="1"/>
            <a:r>
              <a:rPr lang="en-US" dirty="0" smtClean="0"/>
              <a:t>Parallelization</a:t>
            </a:r>
          </a:p>
          <a:p>
            <a:r>
              <a:rPr lang="en-US" dirty="0" smtClean="0"/>
              <a:t>CASAVA in Galaxy</a:t>
            </a:r>
          </a:p>
          <a:p>
            <a:pPr lvl="1"/>
            <a:r>
              <a:rPr lang="en-US" dirty="0" smtClean="0"/>
              <a:t>With and without make, </a:t>
            </a:r>
            <a:r>
              <a:rPr lang="en-US" dirty="0" err="1" smtClean="0"/>
              <a:t>qmake</a:t>
            </a:r>
            <a:endParaRPr lang="en-US" dirty="0"/>
          </a:p>
        </p:txBody>
      </p:sp>
      <p:sp>
        <p:nvSpPr>
          <p:cNvPr id="3" name="Title 2"/>
          <p:cNvSpPr>
            <a:spLocks noGrp="1"/>
          </p:cNvSpPr>
          <p:nvPr>
            <p:ph type="title"/>
          </p:nvPr>
        </p:nvSpPr>
        <p:spPr/>
        <p:txBody>
          <a:bodyPr/>
          <a:lstStyle/>
          <a:p>
            <a:r>
              <a:rPr lang="en-US" dirty="0" smtClean="0"/>
              <a:t>Experiences with Galaxy</a:t>
            </a:r>
            <a:endParaRPr lang="en-US" dirty="0"/>
          </a:p>
        </p:txBody>
      </p:sp>
      <p:pic>
        <p:nvPicPr>
          <p:cNvPr id="12289" name="Picture 1"/>
          <p:cNvPicPr>
            <a:picLocks noChangeAspect="1" noChangeArrowheads="1"/>
          </p:cNvPicPr>
          <p:nvPr/>
        </p:nvPicPr>
        <p:blipFill>
          <a:blip r:embed="rId3" cstate="print"/>
          <a:srcRect/>
          <a:stretch>
            <a:fillRect/>
          </a:stretch>
        </p:blipFill>
        <p:spPr bwMode="auto">
          <a:xfrm>
            <a:off x="5723639" y="1184312"/>
            <a:ext cx="3228975" cy="4276725"/>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CASAVA workflow in Galaxy</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419100" y="1233488"/>
            <a:ext cx="8304213" cy="4391025"/>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theme/theme1.xml><?xml version="1.0" encoding="utf-8"?>
<a:theme xmlns:a="http://schemas.openxmlformats.org/drawingml/2006/main" name="Illumina_Template_EXTERNAL_NON-MARKETING_MS2007">
  <a:themeElements>
    <a:clrScheme name="Illumina Colors">
      <a:dk1>
        <a:srgbClr val="4D4D4F"/>
      </a:dk1>
      <a:lt1>
        <a:srgbClr val="FFFFFF"/>
      </a:lt1>
      <a:dk2>
        <a:srgbClr val="4D4D4F"/>
      </a:dk2>
      <a:lt2>
        <a:srgbClr val="BBBBBB"/>
      </a:lt2>
      <a:accent1>
        <a:srgbClr val="AD73AC"/>
      </a:accent1>
      <a:accent2>
        <a:srgbClr val="7CA8D4"/>
      </a:accent2>
      <a:accent3>
        <a:srgbClr val="B9C980"/>
      </a:accent3>
      <a:accent4>
        <a:srgbClr val="D04C4F"/>
      </a:accent4>
      <a:accent5>
        <a:srgbClr val="D3BCD2"/>
      </a:accent5>
      <a:accent6>
        <a:srgbClr val="A9C1D9"/>
      </a:accent6>
      <a:hlink>
        <a:srgbClr val="B9C980"/>
      </a:hlink>
      <a:folHlink>
        <a:srgbClr val="7CA8D4"/>
      </a:folHlink>
    </a:clrScheme>
    <a:fontScheme name="2_IlluminaTemplateEXTERNAL01_0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Illumina Colors">
        <a:dk1>
          <a:srgbClr val="4D4D4F"/>
        </a:dk1>
        <a:lt1>
          <a:srgbClr val="FFFFFF"/>
        </a:lt1>
        <a:dk2>
          <a:srgbClr val="4D4D4F"/>
        </a:dk2>
        <a:lt2>
          <a:srgbClr val="BBBBBB"/>
        </a:lt2>
        <a:accent1>
          <a:srgbClr val="AD73AC"/>
        </a:accent1>
        <a:accent2>
          <a:srgbClr val="7CA8D4"/>
        </a:accent2>
        <a:accent3>
          <a:srgbClr val="B9C980"/>
        </a:accent3>
        <a:accent4>
          <a:srgbClr val="D04C4F"/>
        </a:accent4>
        <a:accent5>
          <a:srgbClr val="D3BCD2"/>
        </a:accent5>
        <a:accent6>
          <a:srgbClr val="A9C1D9"/>
        </a:accent6>
        <a:hlink>
          <a:srgbClr val="B9C980"/>
        </a:hlink>
        <a:folHlink>
          <a:srgbClr val="7CA8D4"/>
        </a:folHlink>
      </a:clrScheme>
      <a:clrMap bg1="lt1" tx1="dk1" bg2="lt2" tx2="dk2" accent1="accent1" accent2="accent2" accent3="accent3" accent4="accent4" accent5="accent5" accent6="accent6" hlink="hlink" folHlink="folHlink"/>
    </a:extraClrScheme>
    <a:extraClrScheme>
      <a:clrScheme name="Illumina Colors">
        <a:dk1>
          <a:srgbClr val="4D4D4F"/>
        </a:dk1>
        <a:lt1>
          <a:srgbClr val="FFFFFF"/>
        </a:lt1>
        <a:dk2>
          <a:srgbClr val="4D4D4F"/>
        </a:dk2>
        <a:lt2>
          <a:srgbClr val="BBBBBB"/>
        </a:lt2>
        <a:accent1>
          <a:srgbClr val="AD73AC"/>
        </a:accent1>
        <a:accent2>
          <a:srgbClr val="7CA8D4"/>
        </a:accent2>
        <a:accent3>
          <a:srgbClr val="B9C980"/>
        </a:accent3>
        <a:accent4>
          <a:srgbClr val="D04C4F"/>
        </a:accent4>
        <a:accent5>
          <a:srgbClr val="D3BCD2"/>
        </a:accent5>
        <a:accent6>
          <a:srgbClr val="A9C1D9"/>
        </a:accent6>
        <a:hlink>
          <a:srgbClr val="B9C980"/>
        </a:hlink>
        <a:folHlink>
          <a:srgbClr val="7CA8D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IlluminaTemplateEXTERNAL01_08">
  <a:themeElements>
    <a:clrScheme name="Illumina Colors">
      <a:dk1>
        <a:srgbClr val="4D4D4F"/>
      </a:dk1>
      <a:lt1>
        <a:srgbClr val="FFFFFF"/>
      </a:lt1>
      <a:dk2>
        <a:srgbClr val="4D4D4F"/>
      </a:dk2>
      <a:lt2>
        <a:srgbClr val="BBBBBB"/>
      </a:lt2>
      <a:accent1>
        <a:srgbClr val="AD73AC"/>
      </a:accent1>
      <a:accent2>
        <a:srgbClr val="7CA8D4"/>
      </a:accent2>
      <a:accent3>
        <a:srgbClr val="B9C980"/>
      </a:accent3>
      <a:accent4>
        <a:srgbClr val="D04C4F"/>
      </a:accent4>
      <a:accent5>
        <a:srgbClr val="D3BCD2"/>
      </a:accent5>
      <a:accent6>
        <a:srgbClr val="A9C1D9"/>
      </a:accent6>
      <a:hlink>
        <a:srgbClr val="B9C980"/>
      </a:hlink>
      <a:folHlink>
        <a:srgbClr val="7CA8D4"/>
      </a:folHlink>
    </a:clrScheme>
    <a:fontScheme name="3_IlluminaTemplateEXTERNAL01_0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Illumina Colors">
        <a:dk1>
          <a:srgbClr val="4D4D4F"/>
        </a:dk1>
        <a:lt1>
          <a:srgbClr val="FFFFFF"/>
        </a:lt1>
        <a:dk2>
          <a:srgbClr val="4D4D4F"/>
        </a:dk2>
        <a:lt2>
          <a:srgbClr val="BBBBBB"/>
        </a:lt2>
        <a:accent1>
          <a:srgbClr val="AD73AC"/>
        </a:accent1>
        <a:accent2>
          <a:srgbClr val="7CA8D4"/>
        </a:accent2>
        <a:accent3>
          <a:srgbClr val="B9C980"/>
        </a:accent3>
        <a:accent4>
          <a:srgbClr val="D04C4F"/>
        </a:accent4>
        <a:accent5>
          <a:srgbClr val="D3BCD2"/>
        </a:accent5>
        <a:accent6>
          <a:srgbClr val="A9C1D9"/>
        </a:accent6>
        <a:hlink>
          <a:srgbClr val="B9C980"/>
        </a:hlink>
        <a:folHlink>
          <a:srgbClr val="7CA8D4"/>
        </a:folHlink>
      </a:clrScheme>
      <a:clrMap bg1="lt1" tx1="dk1" bg2="lt2" tx2="dk2" accent1="accent1" accent2="accent2" accent3="accent3" accent4="accent4" accent5="accent5" accent6="accent6" hlink="hlink" folHlink="folHlink"/>
    </a:extraClrScheme>
    <a:extraClrScheme>
      <a:clrScheme name="Illumina Colors">
        <a:dk1>
          <a:srgbClr val="4D4D4F"/>
        </a:dk1>
        <a:lt1>
          <a:srgbClr val="FFFFFF"/>
        </a:lt1>
        <a:dk2>
          <a:srgbClr val="4D4D4F"/>
        </a:dk2>
        <a:lt2>
          <a:srgbClr val="BBBBBB"/>
        </a:lt2>
        <a:accent1>
          <a:srgbClr val="AD73AC"/>
        </a:accent1>
        <a:accent2>
          <a:srgbClr val="7CA8D4"/>
        </a:accent2>
        <a:accent3>
          <a:srgbClr val="B9C980"/>
        </a:accent3>
        <a:accent4>
          <a:srgbClr val="D04C4F"/>
        </a:accent4>
        <a:accent5>
          <a:srgbClr val="D3BCD2"/>
        </a:accent5>
        <a:accent6>
          <a:srgbClr val="A9C1D9"/>
        </a:accent6>
        <a:hlink>
          <a:srgbClr val="B9C980"/>
        </a:hlink>
        <a:folHlink>
          <a:srgbClr val="7CA8D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4683</TotalTime>
  <Words>833</Words>
  <Application>Microsoft Office PowerPoint</Application>
  <PresentationFormat>On-screen Show (4:3)</PresentationFormat>
  <Paragraphs>136</Paragraphs>
  <Slides>14</Slides>
  <Notes>11</Notes>
  <HiddenSlides>0</HiddenSlides>
  <MMClips>0</MMClips>
  <ScaleCrop>false</ScaleCrop>
  <HeadingPairs>
    <vt:vector size="4" baseType="variant">
      <vt:variant>
        <vt:lpstr>Theme</vt:lpstr>
      </vt:variant>
      <vt:variant>
        <vt:i4>2</vt:i4>
      </vt:variant>
      <vt:variant>
        <vt:lpstr>Slide Titles</vt:lpstr>
      </vt:variant>
      <vt:variant>
        <vt:i4>14</vt:i4>
      </vt:variant>
    </vt:vector>
  </HeadingPairs>
  <TitlesOfParts>
    <vt:vector size="16" baseType="lpstr">
      <vt:lpstr>Illumina_Template_EXTERNAL_NON-MARKETING_MS2007</vt:lpstr>
      <vt:lpstr>4_IlluminaTemplateEXTERNAL01_08</vt:lpstr>
      <vt:lpstr>Galaxy for High Throughput Sequencing</vt:lpstr>
      <vt:lpstr>Agenda: Galaxy for High Throughput Sequencing</vt:lpstr>
      <vt:lpstr>Key Requirements</vt:lpstr>
      <vt:lpstr>Why Galaxy?</vt:lpstr>
      <vt:lpstr>Significant Challenges</vt:lpstr>
      <vt:lpstr>System Architecture to Support Scalability</vt:lpstr>
      <vt:lpstr>Ideas and Solutions</vt:lpstr>
      <vt:lpstr>Experiences with Galaxy</vt:lpstr>
      <vt:lpstr>CASAVA workflow in Galaxy</vt:lpstr>
      <vt:lpstr>Slide 10</vt:lpstr>
      <vt:lpstr>Mock-up of a Simplified and Stylized GUI</vt:lpstr>
      <vt:lpstr>Illumina’s Vision</vt:lpstr>
      <vt:lpstr>Conclusion</vt:lpstr>
      <vt:lpstr>Contributors</vt:lpstr>
    </vt:vector>
  </TitlesOfParts>
  <Company>Illumina,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mgalligani</dc:creator>
  <cp:lastModifiedBy>khaden</cp:lastModifiedBy>
  <cp:revision>115</cp:revision>
  <dcterms:created xsi:type="dcterms:W3CDTF">2010-03-25T23:49:58Z</dcterms:created>
  <dcterms:modified xsi:type="dcterms:W3CDTF">2011-05-24T21:38:06Z</dcterms:modified>
</cp:coreProperties>
</file>