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6" r:id="rId3"/>
    <p:sldId id="282" r:id="rId4"/>
    <p:sldId id="283" r:id="rId5"/>
    <p:sldId id="284" r:id="rId6"/>
    <p:sldId id="260" r:id="rId7"/>
    <p:sldId id="286" r:id="rId8"/>
    <p:sldId id="289" r:id="rId9"/>
    <p:sldId id="299" r:id="rId10"/>
    <p:sldId id="290" r:id="rId11"/>
    <p:sldId id="291" r:id="rId12"/>
    <p:sldId id="294" r:id="rId13"/>
    <p:sldId id="292" r:id="rId14"/>
    <p:sldId id="293" r:id="rId15"/>
    <p:sldId id="297" r:id="rId16"/>
    <p:sldId id="295" r:id="rId17"/>
    <p:sldId id="298" r:id="rId18"/>
    <p:sldId id="288" r:id="rId19"/>
    <p:sldId id="287" r:id="rId20"/>
    <p:sldId id="28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5089"/>
    <a:srgbClr val="34629D"/>
    <a:srgbClr val="33629D"/>
    <a:srgbClr val="203EA0"/>
    <a:srgbClr val="203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9" d="100"/>
          <a:sy n="79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A8B59-FAA0-2D45-B49F-4E402C932051}" type="datetimeFigureOut">
              <a:rPr lang="en-US" smtClean="0"/>
              <a:t>5/24/11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7B331-11D0-574E-8328-F05DEE7260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08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315EA-E638-AA4A-A201-7CAF0C7F0A9A}" type="datetimeFigureOut">
              <a:rPr lang="en-US" smtClean="0"/>
              <a:t>5/24/11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0AE0A-03F3-D44C-B1A3-3D0411FB9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645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This is something new.  Not just more of the same </a:t>
            </a:r>
            <a:r>
              <a:rPr lang="en-US" baseline="0" dirty="0" err="1" smtClean="0"/>
              <a:t>Globus</a:t>
            </a:r>
            <a:r>
              <a:rPr lang="en-US" baseline="0" dirty="0" smtClean="0"/>
              <a:t> Toolkit stuff.</a:t>
            </a:r>
          </a:p>
          <a:p>
            <a:r>
              <a:rPr lang="en-US" baseline="0" dirty="0" err="1" smtClean="0"/>
              <a:t>Globus</a:t>
            </a:r>
            <a:r>
              <a:rPr lang="en-US" baseline="0" dirty="0" smtClean="0"/>
              <a:t> Toolkit: hasn’t change. Been around 15 years. Still a toolkit for building custom Grids such as LHC and ESG.</a:t>
            </a:r>
          </a:p>
          <a:p>
            <a:r>
              <a:rPr lang="en-US" baseline="0" dirty="0" err="1" smtClean="0"/>
              <a:t>Globus</a:t>
            </a:r>
            <a:r>
              <a:rPr lang="en-US" baseline="0" dirty="0" smtClean="0"/>
              <a:t> Online: Provides easy access for end users to use </a:t>
            </a:r>
            <a:r>
              <a:rPr lang="en-US" baseline="0" dirty="0" err="1" smtClean="0"/>
              <a:t>Globus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GridFTP</a:t>
            </a:r>
            <a:r>
              <a:rPr lang="en-US" baseline="0" dirty="0" smtClean="0"/>
              <a:t>-based grids (e.g. </a:t>
            </a:r>
            <a:r>
              <a:rPr lang="en-US" baseline="0" dirty="0" err="1" smtClean="0"/>
              <a:t>TeraGrid</a:t>
            </a:r>
            <a:r>
              <a:rPr lang="en-US" baseline="0" dirty="0" smtClean="0"/>
              <a:t>, OSG, BIRN, EGEE, LIGO, etc.). If you don’t have </a:t>
            </a:r>
            <a:r>
              <a:rPr lang="en-US" baseline="0" dirty="0" err="1" smtClean="0"/>
              <a:t>GridFTP</a:t>
            </a:r>
            <a:r>
              <a:rPr lang="en-US" baseline="0" dirty="0" smtClean="0"/>
              <a:t>,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ABB935-B0A0-9441-8335-F4DE3D0F55D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 dirty="0" smtClean="0"/>
              <a:t>How are we going to help you?</a:t>
            </a:r>
          </a:p>
          <a:p>
            <a:r>
              <a:rPr lang="en-US" dirty="0" smtClean="0"/>
              <a:t>October 2010</a:t>
            </a:r>
          </a:p>
          <a:p>
            <a:r>
              <a:rPr lang="en-US" dirty="0" smtClean="0"/>
              <a:t>Image from: http://www.flickr.com/photos/argonne/4244642347/sizes/s/in/photostream/</a:t>
            </a:r>
          </a:p>
          <a:p>
            <a:endParaRPr lang="en-US" dirty="0" smtClean="0"/>
          </a:p>
          <a:p>
            <a:r>
              <a:rPr lang="en-US" dirty="0" smtClean="0"/>
              <a:t>Briefly describe</a:t>
            </a:r>
            <a:r>
              <a:rPr lang="en-US" baseline="0" dirty="0" smtClean="0"/>
              <a:t> 2-3 other use cases here</a:t>
            </a: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02D0FF3-CD68-1147-A56D-7D09E4436AC4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7388"/>
            <a:ext cx="4584700" cy="3438525"/>
          </a:xfrm>
          <a:noFill/>
          <a:ln/>
        </p:spPr>
      </p:sp>
      <p:sp>
        <p:nvSpPr>
          <p:cNvPr id="17411" name="Text Box 3"/>
          <p:cNvSpPr txBox="1"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9" tIns="45715" rIns="91429" bIns="45715"/>
          <a:lstStyle/>
          <a:p>
            <a:r>
              <a:rPr lang="en-US" dirty="0" smtClean="0"/>
              <a:t>Point</a:t>
            </a:r>
            <a:r>
              <a:rPr lang="en-US" baseline="0" dirty="0" smtClean="0"/>
              <a:t> out the </a:t>
            </a:r>
            <a:r>
              <a:rPr lang="en-US" baseline="0" dirty="0" err="1" smtClean="0"/>
              <a:t>Globus</a:t>
            </a:r>
            <a:r>
              <a:rPr lang="en-US" baseline="0" dirty="0" smtClean="0"/>
              <a:t> Online picture with endpoints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System builders: Condor, Swift, LIGO</a:t>
            </a:r>
            <a:r>
              <a:rPr lang="en-US" smtClean="0"/>
              <a:t>, etc.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ABB935-B0A0-9441-8335-F4DE3D0F55D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I-PwrPtGrphc-040711b_1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40"/>
          <a:stretch/>
        </p:blipFill>
        <p:spPr>
          <a:xfrm>
            <a:off x="0" y="0"/>
            <a:ext cx="9144000" cy="3988582"/>
          </a:xfrm>
          <a:prstGeom prst="rect">
            <a:avLst/>
          </a:prstGeom>
        </p:spPr>
      </p:pic>
      <p:pic>
        <p:nvPicPr>
          <p:cNvPr id="12" name="Picture 11" descr="gO_White_Transparen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03325"/>
            <a:ext cx="3200400" cy="2568475"/>
          </a:xfrm>
          <a:prstGeom prst="rect">
            <a:avLst/>
          </a:prstGeom>
          <a:ln>
            <a:noFill/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</p:pic>
      <p:sp>
        <p:nvSpPr>
          <p:cNvPr id="2" name="TextBox 1"/>
          <p:cNvSpPr txBox="1"/>
          <p:nvPr userDrawn="1"/>
        </p:nvSpPr>
        <p:spPr>
          <a:xfrm>
            <a:off x="609600" y="2819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FFFF"/>
                </a:solidFill>
                <a:latin typeface="Helvetica Neue"/>
                <a:cs typeface="Helvetica Neue"/>
              </a:rPr>
              <a:t>globus</a:t>
            </a:r>
            <a:r>
              <a:rPr lang="en-US" sz="3600" b="1" dirty="0" smtClean="0">
                <a:solidFill>
                  <a:srgbClr val="FFFFFF"/>
                </a:solidFill>
                <a:latin typeface="Helvetica Neue"/>
                <a:cs typeface="Helvetica Neue"/>
              </a:rPr>
              <a:t> online</a:t>
            </a:r>
            <a:endParaRPr lang="en-US" sz="3600" b="1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91332" y="4100484"/>
            <a:ext cx="7086600" cy="9906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90588" y="5105400"/>
            <a:ext cx="7086600" cy="9144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7757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64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4572000" y="1600200"/>
            <a:ext cx="4114800" cy="4525963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381000" y="1600200"/>
            <a:ext cx="4114800" cy="4525963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1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93837"/>
            <a:ext cx="4038600" cy="803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93837"/>
            <a:ext cx="4041775" cy="803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4648200" y="2297112"/>
            <a:ext cx="4038600" cy="3951288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457200" y="2297112"/>
            <a:ext cx="4038600" cy="3951288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80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92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2B50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O_White_Transparen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7513"/>
            <a:ext cx="609600" cy="489234"/>
          </a:xfrm>
          <a:prstGeom prst="rect">
            <a:avLst/>
          </a:prstGeom>
          <a:ln>
            <a:noFill/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</p:pic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858000" y="6498722"/>
            <a:ext cx="2209800" cy="29630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www.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globus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online.org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2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I-PwrPtGrphc-040111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Footer Placeholder 4"/>
          <p:cNvSpPr txBox="1">
            <a:spLocks/>
          </p:cNvSpPr>
          <p:nvPr/>
        </p:nvSpPr>
        <p:spPr>
          <a:xfrm>
            <a:off x="6858000" y="6498722"/>
            <a:ext cx="2209800" cy="29630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www.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globus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online.org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2B50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524000" y="76200"/>
            <a:ext cx="7086600" cy="9906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5" name="Picture 14" descr="gO_White_Transparent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7512"/>
            <a:ext cx="1219200" cy="978467"/>
          </a:xfrm>
          <a:prstGeom prst="rect">
            <a:avLst/>
          </a:prstGeom>
          <a:ln>
            <a:noFill/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</p:pic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4229100" y="64928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fld id="{BED86F0A-5EC0-B040-A6A2-A482FA2424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71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lang="en-US" sz="3200" kern="1200" baseline="0" dirty="0" smtClean="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Integrating Galaxy and Globus Online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Ravi K Madduri</a:t>
            </a:r>
            <a:endParaRPr lang="en-US" dirty="0" smtClean="0"/>
          </a:p>
          <a:p>
            <a:r>
              <a:rPr lang="en-US" dirty="0" smtClean="0"/>
              <a:t>The Globus Project</a:t>
            </a:r>
            <a:endParaRPr lang="en-US" dirty="0"/>
          </a:p>
          <a:p>
            <a:r>
              <a:rPr lang="en-US" dirty="0" smtClean="0"/>
              <a:t>May 24, </a:t>
            </a:r>
            <a:r>
              <a:rPr lang="en-US" dirty="0" smtClean="0"/>
              <a:t>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529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2-full-workflo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Sample workflow (Serial and Parallel Blast with </a:t>
            </a:r>
            <a:r>
              <a:rPr lang="en-US" dirty="0" err="1" smtClean="0"/>
              <a:t>GridFTP</a:t>
            </a:r>
            <a:r>
              <a:rPr lang="en-US" dirty="0" smtClean="0"/>
              <a:t> transfers using GO)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229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RunningWorkflo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 with all the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18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xpandedWF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Workflow with all the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089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RunningWFParalle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 in Progress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881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inalOutpu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046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inalOutputOnEc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Results on a EC2 endpoint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34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mailNotification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" b="246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Notifications of Transfers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90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ransferMonitoring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Monitoring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17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m1.small </a:t>
            </a:r>
            <a:r>
              <a:rPr lang="en-US" dirty="0" smtClean="0"/>
              <a:t>instances:</a:t>
            </a:r>
            <a:endParaRPr lang="en-US" dirty="0"/>
          </a:p>
          <a:p>
            <a:pPr lvl="1"/>
            <a:r>
              <a:rPr lang="en-US" dirty="0" smtClean="0"/>
              <a:t>Sequential</a:t>
            </a:r>
            <a:r>
              <a:rPr lang="en-US" dirty="0"/>
              <a:t>:  15m19s (BLAST only: 13m57s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Parallel</a:t>
            </a:r>
            <a:r>
              <a:rPr lang="en-US" dirty="0"/>
              <a:t>:    06m22s (BLAST only: 03m45s)</a:t>
            </a:r>
          </a:p>
          <a:p>
            <a:endParaRPr lang="en-US" dirty="0"/>
          </a:p>
          <a:p>
            <a:r>
              <a:rPr lang="en-US" smtClean="0"/>
              <a:t>Using c1</a:t>
            </a:r>
            <a:r>
              <a:rPr lang="en-US" dirty="0"/>
              <a:t>.</a:t>
            </a:r>
            <a:r>
              <a:rPr lang="en-US" dirty="0" smtClean="0"/>
              <a:t>medium:</a:t>
            </a:r>
            <a:endParaRPr lang="en-US" dirty="0"/>
          </a:p>
          <a:p>
            <a:pPr lvl="1"/>
            <a:r>
              <a:rPr lang="en-US" dirty="0" smtClean="0"/>
              <a:t>Sequential</a:t>
            </a:r>
            <a:r>
              <a:rPr lang="en-US" dirty="0"/>
              <a:t>: 6m06s (BLAST only: 4m59s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Parallel</a:t>
            </a:r>
            <a:r>
              <a:rPr lang="en-US" dirty="0"/>
              <a:t>:   3m20s (BLAST only: 1m50s)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Sequence </a:t>
            </a:r>
            <a:r>
              <a:rPr lang="en-US" dirty="0" err="1" smtClean="0"/>
              <a:t>Vs</a:t>
            </a:r>
            <a:r>
              <a:rPr lang="en-US" dirty="0" smtClean="0"/>
              <a:t> Parallel Blast Using Condor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10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Integrate </a:t>
            </a:r>
            <a:r>
              <a:rPr lang="en-US" dirty="0"/>
              <a:t>flexible Globus Online Identity management, group management with Galaxy </a:t>
            </a:r>
            <a:r>
              <a:rPr lang="en-US" dirty="0" smtClean="0"/>
              <a:t>(BIRN </a:t>
            </a:r>
            <a:r>
              <a:rPr lang="en-US" dirty="0"/>
              <a:t>project </a:t>
            </a:r>
            <a:r>
              <a:rPr lang="en-US" dirty="0" err="1"/>
              <a:t>wrt</a:t>
            </a:r>
            <a:r>
              <a:rPr lang="en-US" dirty="0"/>
              <a:t> </a:t>
            </a:r>
            <a:r>
              <a:rPr lang="en-US" dirty="0" err="1"/>
              <a:t>InCommon</a:t>
            </a:r>
            <a:r>
              <a:rPr lang="en-US" dirty="0"/>
              <a:t>, campus identity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 smtClean="0"/>
              <a:t>Ability </a:t>
            </a:r>
            <a:r>
              <a:rPr lang="en-US" dirty="0"/>
              <a:t>to easily share data with collaborators </a:t>
            </a:r>
          </a:p>
          <a:p>
            <a:r>
              <a:rPr lang="en-US" dirty="0" smtClean="0"/>
              <a:t>Ability </a:t>
            </a:r>
            <a:r>
              <a:rPr lang="en-US" dirty="0"/>
              <a:t>to create a VO with the above capabilities (</a:t>
            </a:r>
            <a:r>
              <a:rPr lang="en-US" dirty="0" smtClean="0"/>
              <a:t>User/Groups </a:t>
            </a:r>
            <a:r>
              <a:rPr lang="en-US" dirty="0"/>
              <a:t>management, File system, Transfer, HTC, Parallel execution, EC2 Cluster, data sharing) with click of a button.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 Galaxy </a:t>
            </a:r>
            <a:r>
              <a:rPr lang="en-US" dirty="0" smtClean="0"/>
              <a:t>Future Capabilities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287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" name="Picture 9" descr="Screen shot 2011-04-11 at 10.31.2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71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00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685800" cy="365125"/>
          </a:xfrm>
        </p:spPr>
        <p:txBody>
          <a:bodyPr/>
          <a:lstStyle/>
          <a:p>
            <a:fld id="{BED86F0A-5EC0-B040-A6A2-A482FA24247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77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Globus Toolkit</a:t>
            </a:r>
          </a:p>
        </p:txBody>
      </p:sp>
      <p:sp>
        <p:nvSpPr>
          <p:cNvPr id="17413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Globus Online</a:t>
            </a:r>
          </a:p>
        </p:txBody>
      </p:sp>
      <p:sp>
        <p:nvSpPr>
          <p:cNvPr id="17412" name="Content Placeholder 3"/>
          <p:cNvSpPr>
            <a:spLocks noGrp="1"/>
          </p:cNvSpPr>
          <p:nvPr>
            <p:ph idx="10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buFont typeface="Monotype Sorts" charset="2"/>
              <a:buNone/>
            </a:pPr>
            <a:r>
              <a:rPr lang="en-US" dirty="0" smtClean="0"/>
              <a:t>Build the Grid</a:t>
            </a:r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marL="0" indent="0" algn="ctr">
              <a:buFont typeface="Monotype Sorts" charset="2"/>
              <a:buNone/>
            </a:pPr>
            <a:r>
              <a:rPr lang="en-US" dirty="0" smtClean="0"/>
              <a:t>Components for building custom grid solutions</a:t>
            </a:r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r>
              <a:rPr lang="en-US" dirty="0" err="1" smtClean="0"/>
              <a:t>globustoolkit.org</a:t>
            </a: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17414" name="Content Placeholder 5"/>
          <p:cNvSpPr>
            <a:spLocks noGrp="1"/>
          </p:cNvSpPr>
          <p:nvPr>
            <p:ph idx="11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buFont typeface="Monotype Sorts" charset="2"/>
              <a:buNone/>
            </a:pPr>
            <a:r>
              <a:rPr lang="en-US" dirty="0" smtClean="0"/>
              <a:t>Use the Grid</a:t>
            </a:r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marL="0" indent="0" algn="ctr">
              <a:buFont typeface="Monotype Sorts" charset="2"/>
              <a:buNone/>
            </a:pPr>
            <a:r>
              <a:rPr lang="en-US" dirty="0" smtClean="0"/>
              <a:t>Reliable file transfer Software-as-a-Service</a:t>
            </a:r>
          </a:p>
          <a:p>
            <a:pPr algn="ctr">
              <a:buFont typeface="Monotype Sorts" charset="2"/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err="1" smtClean="0"/>
              <a:t>globusonline.org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Globus products</a:t>
            </a:r>
          </a:p>
        </p:txBody>
      </p:sp>
      <p:pic>
        <p:nvPicPr>
          <p:cNvPr id="21" name="Picture 20" descr="gO_Blue_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895600"/>
            <a:ext cx="2209800" cy="1687228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447800" y="2895600"/>
            <a:ext cx="2133600" cy="1815176"/>
            <a:chOff x="990600" y="2514600"/>
            <a:chExt cx="2486780" cy="211564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71467"/>
            <a:stretch>
              <a:fillRect/>
            </a:stretch>
          </p:blipFill>
          <p:spPr>
            <a:xfrm>
              <a:off x="990600" y="2514600"/>
              <a:ext cx="2438400" cy="211564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486780" y="2674260"/>
              <a:ext cx="9906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8441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Globus Online In 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0723" name="Picture 3" descr="Screenshot 2010-10-07 11h 52m 12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1143000"/>
            <a:ext cx="555302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Box 4"/>
          <p:cNvSpPr txBox="1">
            <a:spLocks noChangeArrowheads="1"/>
          </p:cNvSpPr>
          <p:nvPr/>
        </p:nvSpPr>
        <p:spPr bwMode="auto">
          <a:xfrm flipH="1">
            <a:off x="5562600" y="2943225"/>
            <a:ext cx="2895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28.6 Terabytes</a:t>
            </a:r>
          </a:p>
          <a:p>
            <a:r>
              <a:rPr lang="en-US" sz="2000" dirty="0"/>
              <a:t>31,000 files</a:t>
            </a:r>
          </a:p>
          <a:p>
            <a:r>
              <a:rPr lang="en-US" sz="2000" dirty="0"/>
              <a:t>56h 44m</a:t>
            </a:r>
          </a:p>
          <a:p>
            <a:r>
              <a:rPr lang="en-US" sz="2000" dirty="0"/>
              <a:t>No human involvement</a:t>
            </a:r>
          </a:p>
        </p:txBody>
      </p:sp>
      <p:pic>
        <p:nvPicPr>
          <p:cNvPr id="3072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4854575"/>
            <a:ext cx="22098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7650" y="1162050"/>
            <a:ext cx="18859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 7"/>
          <p:cNvSpPr/>
          <p:nvPr/>
        </p:nvSpPr>
        <p:spPr>
          <a:xfrm>
            <a:off x="2038350" y="2530475"/>
            <a:ext cx="4835525" cy="3040063"/>
          </a:xfrm>
          <a:custGeom>
            <a:avLst/>
            <a:gdLst>
              <a:gd name="connsiteX0" fmla="*/ 0 w 5080173"/>
              <a:gd name="connsiteY0" fmla="*/ 0 h 3040390"/>
              <a:gd name="connsiteX1" fmla="*/ 1070821 w 5080173"/>
              <a:gd name="connsiteY1" fmla="*/ 1606322 h 3040390"/>
              <a:gd name="connsiteX2" fmla="*/ 2278607 w 5080173"/>
              <a:gd name="connsiteY2" fmla="*/ 2266284 h 3040390"/>
              <a:gd name="connsiteX3" fmla="*/ 2801566 w 5080173"/>
              <a:gd name="connsiteY3" fmla="*/ 2963602 h 3040390"/>
              <a:gd name="connsiteX4" fmla="*/ 4021804 w 5080173"/>
              <a:gd name="connsiteY4" fmla="*/ 2727012 h 3040390"/>
              <a:gd name="connsiteX5" fmla="*/ 5080173 w 5080173"/>
              <a:gd name="connsiteY5" fmla="*/ 2876438 h 3040390"/>
              <a:gd name="connsiteX0" fmla="*/ 0 w 5080173"/>
              <a:gd name="connsiteY0" fmla="*/ 0 h 3040390"/>
              <a:gd name="connsiteX1" fmla="*/ 522959 w 5080173"/>
              <a:gd name="connsiteY1" fmla="*/ 884100 h 3040390"/>
              <a:gd name="connsiteX2" fmla="*/ 1070821 w 5080173"/>
              <a:gd name="connsiteY2" fmla="*/ 1606322 h 3040390"/>
              <a:gd name="connsiteX3" fmla="*/ 2278607 w 5080173"/>
              <a:gd name="connsiteY3" fmla="*/ 2266284 h 3040390"/>
              <a:gd name="connsiteX4" fmla="*/ 2801566 w 5080173"/>
              <a:gd name="connsiteY4" fmla="*/ 2963602 h 3040390"/>
              <a:gd name="connsiteX5" fmla="*/ 4021804 w 5080173"/>
              <a:gd name="connsiteY5" fmla="*/ 2727012 h 3040390"/>
              <a:gd name="connsiteX6" fmla="*/ 5080173 w 5080173"/>
              <a:gd name="connsiteY6" fmla="*/ 2876438 h 3040390"/>
              <a:gd name="connsiteX0" fmla="*/ 0 w 5080173"/>
              <a:gd name="connsiteY0" fmla="*/ 0 h 3040390"/>
              <a:gd name="connsiteX1" fmla="*/ 980159 w 5080173"/>
              <a:gd name="connsiteY1" fmla="*/ 884100 h 3040390"/>
              <a:gd name="connsiteX2" fmla="*/ 1070821 w 5080173"/>
              <a:gd name="connsiteY2" fmla="*/ 1606322 h 3040390"/>
              <a:gd name="connsiteX3" fmla="*/ 2278607 w 5080173"/>
              <a:gd name="connsiteY3" fmla="*/ 2266284 h 3040390"/>
              <a:gd name="connsiteX4" fmla="*/ 2801566 w 5080173"/>
              <a:gd name="connsiteY4" fmla="*/ 2963602 h 3040390"/>
              <a:gd name="connsiteX5" fmla="*/ 4021804 w 5080173"/>
              <a:gd name="connsiteY5" fmla="*/ 2727012 h 3040390"/>
              <a:gd name="connsiteX6" fmla="*/ 5080173 w 5080173"/>
              <a:gd name="connsiteY6" fmla="*/ 2876438 h 3040390"/>
              <a:gd name="connsiteX0" fmla="*/ 0 w 5080173"/>
              <a:gd name="connsiteY0" fmla="*/ 0 h 3040390"/>
              <a:gd name="connsiteX1" fmla="*/ 1361159 w 5080173"/>
              <a:gd name="connsiteY1" fmla="*/ 655500 h 3040390"/>
              <a:gd name="connsiteX2" fmla="*/ 1070821 w 5080173"/>
              <a:gd name="connsiteY2" fmla="*/ 1606322 h 3040390"/>
              <a:gd name="connsiteX3" fmla="*/ 2278607 w 5080173"/>
              <a:gd name="connsiteY3" fmla="*/ 2266284 h 3040390"/>
              <a:gd name="connsiteX4" fmla="*/ 2801566 w 5080173"/>
              <a:gd name="connsiteY4" fmla="*/ 2963602 h 3040390"/>
              <a:gd name="connsiteX5" fmla="*/ 4021804 w 5080173"/>
              <a:gd name="connsiteY5" fmla="*/ 2727012 h 3040390"/>
              <a:gd name="connsiteX6" fmla="*/ 5080173 w 5080173"/>
              <a:gd name="connsiteY6" fmla="*/ 2876438 h 3040390"/>
              <a:gd name="connsiteX0" fmla="*/ 0 w 5080173"/>
              <a:gd name="connsiteY0" fmla="*/ 0 h 3040390"/>
              <a:gd name="connsiteX1" fmla="*/ 1361159 w 5080173"/>
              <a:gd name="connsiteY1" fmla="*/ 655500 h 3040390"/>
              <a:gd name="connsiteX2" fmla="*/ 1451821 w 5080173"/>
              <a:gd name="connsiteY2" fmla="*/ 1606322 h 3040390"/>
              <a:gd name="connsiteX3" fmla="*/ 2278607 w 5080173"/>
              <a:gd name="connsiteY3" fmla="*/ 2266284 h 3040390"/>
              <a:gd name="connsiteX4" fmla="*/ 2801566 w 5080173"/>
              <a:gd name="connsiteY4" fmla="*/ 2963602 h 3040390"/>
              <a:gd name="connsiteX5" fmla="*/ 4021804 w 5080173"/>
              <a:gd name="connsiteY5" fmla="*/ 2727012 h 3040390"/>
              <a:gd name="connsiteX6" fmla="*/ 5080173 w 5080173"/>
              <a:gd name="connsiteY6" fmla="*/ 2876438 h 304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80173" h="3040390">
                <a:moveTo>
                  <a:pt x="0" y="0"/>
                </a:moveTo>
                <a:cubicBezTo>
                  <a:pt x="87160" y="147350"/>
                  <a:pt x="1119189" y="387780"/>
                  <a:pt x="1361159" y="655500"/>
                </a:cubicBezTo>
                <a:cubicBezTo>
                  <a:pt x="1603129" y="923220"/>
                  <a:pt x="1298913" y="1337858"/>
                  <a:pt x="1451821" y="1606322"/>
                </a:cubicBezTo>
                <a:cubicBezTo>
                  <a:pt x="1604729" y="1874786"/>
                  <a:pt x="2053650" y="2040071"/>
                  <a:pt x="2278607" y="2266284"/>
                </a:cubicBezTo>
                <a:cubicBezTo>
                  <a:pt x="2503564" y="2492497"/>
                  <a:pt x="2511033" y="2886814"/>
                  <a:pt x="2801566" y="2963602"/>
                </a:cubicBezTo>
                <a:cubicBezTo>
                  <a:pt x="3092099" y="3040390"/>
                  <a:pt x="3642036" y="2741539"/>
                  <a:pt x="4021804" y="2727012"/>
                </a:cubicBezTo>
                <a:cubicBezTo>
                  <a:pt x="4401572" y="2712485"/>
                  <a:pt x="5080173" y="2876438"/>
                  <a:pt x="5080173" y="2876438"/>
                </a:cubicBezTo>
              </a:path>
            </a:pathLst>
          </a:custGeom>
          <a:noFill/>
          <a:ln w="57150" cap="flat" cmpd="sng" algn="ctr">
            <a:solidFill>
              <a:srgbClr val="800000"/>
            </a:solidFill>
            <a:prstDash val="sysDash"/>
            <a:round/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8" name="TextBox 8"/>
          <p:cNvSpPr txBox="1">
            <a:spLocks noChangeArrowheads="1"/>
          </p:cNvSpPr>
          <p:nvPr/>
        </p:nvSpPr>
        <p:spPr bwMode="auto">
          <a:xfrm>
            <a:off x="76200" y="4705350"/>
            <a:ext cx="4572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Astrophysics simulation </a:t>
            </a:r>
            <a:r>
              <a:rPr lang="en-US" sz="2000" dirty="0" smtClean="0"/>
              <a:t>data</a:t>
            </a:r>
          </a:p>
          <a:p>
            <a:r>
              <a:rPr lang="en-US" sz="2000" dirty="0" smtClean="0"/>
              <a:t>generated </a:t>
            </a:r>
            <a:r>
              <a:rPr lang="en-US" sz="2000" dirty="0"/>
              <a:t>in Tennessee, </a:t>
            </a:r>
            <a:br>
              <a:rPr lang="en-US" sz="2000" dirty="0"/>
            </a:br>
            <a:r>
              <a:rPr lang="en-US" sz="2000" dirty="0"/>
              <a:t>moved to Illinois for visualization</a:t>
            </a:r>
          </a:p>
          <a:p>
            <a:r>
              <a:rPr lang="en-US" sz="2000" dirty="0"/>
              <a:t>(</a:t>
            </a:r>
            <a:r>
              <a:rPr lang="en-US" sz="2000" dirty="0" err="1"/>
              <a:t>Enzo</a:t>
            </a:r>
            <a:r>
              <a:rPr lang="en-US" sz="2000" dirty="0"/>
              <a:t>, UCSD; Futures Lab, Argonne)</a:t>
            </a:r>
          </a:p>
        </p:txBody>
      </p:sp>
      <p:pic>
        <p:nvPicPr>
          <p:cNvPr id="3072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3124200"/>
            <a:ext cx="2844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6201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mtClean="0"/>
              <a:t>Reliable file transfer.</a:t>
            </a:r>
          </a:p>
          <a:p>
            <a:pPr lvl="1"/>
            <a:r>
              <a:rPr lang="en-US" smtClean="0"/>
              <a:t>Easy “fire and forget” file transfers</a:t>
            </a:r>
          </a:p>
          <a:p>
            <a:pPr lvl="1"/>
            <a:r>
              <a:rPr lang="en-US" smtClean="0"/>
              <a:t>Automatic fault recovery</a:t>
            </a:r>
          </a:p>
          <a:p>
            <a:pPr lvl="1"/>
            <a:r>
              <a:rPr lang="en-US" smtClean="0"/>
              <a:t>High performance</a:t>
            </a:r>
          </a:p>
          <a:p>
            <a:pPr lvl="1"/>
            <a:r>
              <a:rPr lang="en-US" smtClean="0"/>
              <a:t>Across multiple security domains</a:t>
            </a:r>
          </a:p>
          <a:p>
            <a:r>
              <a:rPr lang="en-US" smtClean="0"/>
              <a:t>No IT required.</a:t>
            </a:r>
          </a:p>
          <a:p>
            <a:pPr lvl="1"/>
            <a:r>
              <a:rPr lang="en-US" smtClean="0"/>
              <a:t>No client software installation</a:t>
            </a:r>
          </a:p>
          <a:p>
            <a:pPr lvl="1"/>
            <a:r>
              <a:rPr lang="en-US" smtClean="0"/>
              <a:t>New features automatically available</a:t>
            </a:r>
          </a:p>
          <a:p>
            <a:pPr lvl="1"/>
            <a:r>
              <a:rPr lang="en-US" smtClean="0"/>
              <a:t>Consolidated support and troubleshooting</a:t>
            </a:r>
          </a:p>
          <a:p>
            <a:pPr lvl="1"/>
            <a:r>
              <a:rPr lang="en-US" smtClean="0"/>
              <a:t>Works with existing GridFTP servers</a:t>
            </a:r>
          </a:p>
          <a:p>
            <a:pPr lvl="1"/>
            <a:r>
              <a:rPr lang="en-US" smtClean="0"/>
              <a:t>Globus Connect solves </a:t>
            </a:r>
            <a:br>
              <a:rPr lang="en-US" smtClean="0"/>
            </a:br>
            <a:r>
              <a:rPr lang="en-US" smtClean="0"/>
              <a:t>“last mile problem” </a:t>
            </a:r>
            <a:endParaRPr lang="en-US" dirty="0" smtClean="0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Benefits of Globus Online</a:t>
            </a:r>
            <a:endParaRPr lang="en-US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1824A-2FDE-1249-A808-AE87E6A2667D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2" name="Group 34"/>
          <p:cNvGrpSpPr/>
          <p:nvPr/>
        </p:nvGrpSpPr>
        <p:grpSpPr>
          <a:xfrm>
            <a:off x="6019800" y="2990850"/>
            <a:ext cx="3048000" cy="3333750"/>
            <a:chOff x="6019800" y="2990850"/>
            <a:chExt cx="3048000" cy="3333750"/>
          </a:xfrm>
        </p:grpSpPr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6019800" y="5486400"/>
              <a:ext cx="1042988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>
              <a:solidFill>
                <a:srgbClr val="99CCFF"/>
              </a:solidFill>
              <a:round/>
              <a:headEnd/>
              <a:tailEnd/>
            </a:ln>
            <a:effectLst>
              <a:outerShdw blurRad="38100" dist="38099" dir="2700000" algn="ctr" rotWithShape="0">
                <a:srgbClr val="474747">
                  <a:alpha val="74998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Data</a:t>
              </a:r>
              <a:endParaRPr lang="en-US" sz="2000" dirty="0">
                <a:solidFill>
                  <a:schemeClr val="bg1"/>
                </a:solidFill>
                <a:latin typeface="Verdana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7953376" y="5486400"/>
              <a:ext cx="1014412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>
              <a:solidFill>
                <a:srgbClr val="99CCFF"/>
              </a:solidFill>
              <a:round/>
              <a:headEnd/>
              <a:tailEnd/>
            </a:ln>
            <a:effectLst>
              <a:outerShdw blurRad="38100" dist="38099" dir="2700000" algn="ctr" rotWithShape="0">
                <a:srgbClr val="474747">
                  <a:alpha val="74998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Data</a:t>
              </a:r>
              <a:endParaRPr lang="en-US" sz="2000" dirty="0">
                <a:solidFill>
                  <a:schemeClr val="bg1"/>
                </a:solidFill>
                <a:latin typeface="Verdana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7090221" y="5678488"/>
              <a:ext cx="868680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7090221" y="5830888"/>
              <a:ext cx="868680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7090221" y="5983288"/>
              <a:ext cx="868680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7090221" y="6135688"/>
              <a:ext cx="868680" cy="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6" name="AutoShape 15"/>
            <p:cNvCxnSpPr>
              <a:cxnSpLocks noChangeShapeType="1"/>
              <a:endCxn id="10" idx="0"/>
            </p:cNvCxnSpPr>
            <p:nvPr/>
          </p:nvCxnSpPr>
          <p:spPr bwMode="auto">
            <a:xfrm rot="10800000" flipV="1">
              <a:off x="6541295" y="5224184"/>
              <a:ext cx="952499" cy="26221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stealth" w="med" len="med"/>
              <a:tailEnd type="stealth" w="med" len="med"/>
            </a:ln>
          </p:spPr>
        </p:cxnSp>
        <p:cxnSp>
          <p:nvCxnSpPr>
            <p:cNvPr id="17" name="AutoShape 16"/>
            <p:cNvCxnSpPr>
              <a:cxnSpLocks noChangeShapeType="1"/>
              <a:endCxn id="11" idx="0"/>
            </p:cNvCxnSpPr>
            <p:nvPr/>
          </p:nvCxnSpPr>
          <p:spPr bwMode="auto">
            <a:xfrm>
              <a:off x="7557862" y="5224185"/>
              <a:ext cx="902720" cy="26221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stealth" w="med" len="med"/>
              <a:tailEnd type="stealth" w="med" len="med"/>
            </a:ln>
          </p:spPr>
        </p:cxn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3850" y="2990850"/>
              <a:ext cx="1123950" cy="1123950"/>
            </a:xfrm>
            <a:prstGeom prst="rect">
              <a:avLst/>
            </a:prstGeom>
          </p:spPr>
        </p:pic>
        <p:cxnSp>
          <p:nvCxnSpPr>
            <p:cNvPr id="19" name="Straight Arrow Connector 18"/>
            <p:cNvCxnSpPr>
              <a:stCxn id="18" idx="1"/>
              <a:endCxn id="20" idx="0"/>
            </p:cNvCxnSpPr>
            <p:nvPr/>
          </p:nvCxnSpPr>
          <p:spPr bwMode="auto">
            <a:xfrm rot="10800000" flipV="1">
              <a:off x="7579308" y="3552824"/>
              <a:ext cx="364543" cy="561975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  <p:pic>
          <p:nvPicPr>
            <p:cNvPr id="20" name="Picture 19" descr="gO_Blue_X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2814" y="4114800"/>
              <a:ext cx="1452986" cy="1109385"/>
            </a:xfrm>
            <a:prstGeom prst="rect">
              <a:avLst/>
            </a:prstGeom>
          </p:spPr>
        </p:pic>
      </p:grpSp>
      <p:cxnSp>
        <p:nvCxnSpPr>
          <p:cNvPr id="34" name="Straight Arrow Connector 33"/>
          <p:cNvCxnSpPr>
            <a:endCxn id="6" idx="0"/>
          </p:cNvCxnSpPr>
          <p:nvPr/>
        </p:nvCxnSpPr>
        <p:spPr bwMode="auto">
          <a:xfrm>
            <a:off x="8001000" y="1428750"/>
            <a:ext cx="330994" cy="32385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arrow" w="med" len="med"/>
          </a:ln>
          <a:effectLst/>
        </p:spPr>
      </p:cxnSp>
      <p:grpSp>
        <p:nvGrpSpPr>
          <p:cNvPr id="3" name="Group 43"/>
          <p:cNvGrpSpPr/>
          <p:nvPr/>
        </p:nvGrpSpPr>
        <p:grpSpPr>
          <a:xfrm>
            <a:off x="5891212" y="76200"/>
            <a:ext cx="2947988" cy="2514600"/>
            <a:chOff x="5791200" y="76200"/>
            <a:chExt cx="2947988" cy="2514600"/>
          </a:xfrm>
        </p:grpSpPr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5791200" y="1752600"/>
              <a:ext cx="1042988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>
              <a:solidFill>
                <a:srgbClr val="99CCFF"/>
              </a:solidFill>
              <a:round/>
              <a:headEnd/>
              <a:tailEnd/>
            </a:ln>
            <a:effectLst>
              <a:outerShdw blurRad="38100" dist="38099" dir="2700000" algn="ctr" rotWithShape="0">
                <a:srgbClr val="474747">
                  <a:alpha val="74998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Data</a:t>
              </a:r>
              <a:endParaRPr lang="en-US" sz="2000" dirty="0">
                <a:solidFill>
                  <a:schemeClr val="bg1"/>
                </a:solidFill>
                <a:latin typeface="Verdana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AutoShape 10"/>
            <p:cNvSpPr>
              <a:spLocks noChangeArrowheads="1"/>
            </p:cNvSpPr>
            <p:nvPr/>
          </p:nvSpPr>
          <p:spPr bwMode="auto">
            <a:xfrm>
              <a:off x="7724776" y="1752600"/>
              <a:ext cx="1014412" cy="838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>
              <a:solidFill>
                <a:srgbClr val="99CCFF"/>
              </a:solidFill>
              <a:round/>
              <a:headEnd/>
              <a:tailEnd/>
            </a:ln>
            <a:effectLst>
              <a:outerShdw blurRad="38100" dist="38099" dir="2700000" algn="ctr" rotWithShape="0">
                <a:srgbClr val="474747">
                  <a:alpha val="74998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Data</a:t>
              </a:r>
              <a:endParaRPr lang="en-US" sz="2000" dirty="0">
                <a:solidFill>
                  <a:schemeClr val="bg1"/>
                </a:solidFill>
                <a:latin typeface="Verdana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Freeform 6"/>
            <p:cNvSpPr/>
            <p:nvPr/>
          </p:nvSpPr>
          <p:spPr bwMode="auto">
            <a:xfrm>
              <a:off x="6872062" y="2100225"/>
              <a:ext cx="852714" cy="238881"/>
            </a:xfrm>
            <a:custGeom>
              <a:avLst/>
              <a:gdLst>
                <a:gd name="connsiteX0" fmla="*/ 0 w 852714"/>
                <a:gd name="connsiteY0" fmla="*/ 69548 h 238881"/>
                <a:gd name="connsiteX1" fmla="*/ 308428 w 852714"/>
                <a:gd name="connsiteY1" fmla="*/ 232833 h 238881"/>
                <a:gd name="connsiteX2" fmla="*/ 526143 w 852714"/>
                <a:gd name="connsiteY2" fmla="*/ 33262 h 238881"/>
                <a:gd name="connsiteX3" fmla="*/ 852714 w 852714"/>
                <a:gd name="connsiteY3" fmla="*/ 33262 h 238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2714" h="238881">
                  <a:moveTo>
                    <a:pt x="0" y="69548"/>
                  </a:moveTo>
                  <a:cubicBezTo>
                    <a:pt x="110369" y="154214"/>
                    <a:pt x="220738" y="238881"/>
                    <a:pt x="308428" y="232833"/>
                  </a:cubicBezTo>
                  <a:cubicBezTo>
                    <a:pt x="396118" y="226785"/>
                    <a:pt x="435429" y="66524"/>
                    <a:pt x="526143" y="33262"/>
                  </a:cubicBezTo>
                  <a:cubicBezTo>
                    <a:pt x="616857" y="0"/>
                    <a:pt x="801309" y="30238"/>
                    <a:pt x="852714" y="33262"/>
                  </a:cubicBez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imes New Roman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39519" y="76200"/>
              <a:ext cx="1261469" cy="1352550"/>
            </a:xfrm>
            <a:prstGeom prst="rect">
              <a:avLst/>
            </a:prstGeom>
          </p:spPr>
        </p:pic>
        <p:cxnSp>
          <p:nvCxnSpPr>
            <p:cNvPr id="38" name="Straight Arrow Connector 37"/>
            <p:cNvCxnSpPr>
              <a:endCxn id="5" idx="0"/>
            </p:cNvCxnSpPr>
            <p:nvPr/>
          </p:nvCxnSpPr>
          <p:spPr bwMode="auto">
            <a:xfrm rot="10800000" flipV="1">
              <a:off x="6312695" y="1428750"/>
              <a:ext cx="326825" cy="32385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2949966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defRPr/>
            </a:pPr>
            <a:r>
              <a:rPr lang="en-US" b="1" dirty="0" smtClean="0"/>
              <a:t>Ad-hoc</a:t>
            </a:r>
            <a:r>
              <a:rPr lang="en-US" dirty="0" smtClean="0"/>
              <a:t>: </a:t>
            </a:r>
            <a:r>
              <a:rPr lang="en-US" b="0" dirty="0" smtClean="0"/>
              <a:t>Non-programmers who need to move many files can use </a:t>
            </a:r>
            <a:r>
              <a:rPr lang="en-US" b="0" dirty="0" smtClean="0">
                <a:solidFill>
                  <a:schemeClr val="accent1"/>
                </a:solidFill>
              </a:rPr>
              <a:t>Web GUI</a:t>
            </a:r>
          </a:p>
          <a:p>
            <a:pPr lvl="0">
              <a:defRPr/>
            </a:pPr>
            <a:endParaRPr lang="en-US" dirty="0" smtClean="0"/>
          </a:p>
          <a:p>
            <a:pPr lvl="0">
              <a:defRPr/>
            </a:pPr>
            <a:r>
              <a:rPr lang="en-US" b="1" dirty="0" smtClean="0"/>
              <a:t>Scripted</a:t>
            </a:r>
            <a:r>
              <a:rPr lang="en-US" dirty="0" smtClean="0"/>
              <a:t>: </a:t>
            </a:r>
            <a:r>
              <a:rPr lang="en-US" b="0" dirty="0" smtClean="0"/>
              <a:t>Users who want to create automated workflows can use </a:t>
            </a:r>
            <a:r>
              <a:rPr lang="en-US" b="0" dirty="0" smtClean="0">
                <a:solidFill>
                  <a:srgbClr val="4F81BD"/>
                </a:solidFill>
              </a:rPr>
              <a:t>Command Line Interface (CLI)</a:t>
            </a:r>
          </a:p>
          <a:p>
            <a:pPr lvl="0">
              <a:defRPr/>
            </a:pPr>
            <a:endParaRPr lang="en-US" dirty="0" smtClean="0"/>
          </a:p>
          <a:p>
            <a:pPr lvl="0">
              <a:defRPr/>
            </a:pPr>
            <a:r>
              <a:rPr lang="en-US" b="1" dirty="0" smtClean="0"/>
              <a:t>System builders</a:t>
            </a:r>
            <a:r>
              <a:rPr lang="en-US" dirty="0" smtClean="0"/>
              <a:t>: </a:t>
            </a:r>
            <a:r>
              <a:rPr lang="en-US" b="0" dirty="0" smtClean="0"/>
              <a:t>Programmer who don’t want to re-engineer file transfer solutions can use </a:t>
            </a:r>
            <a:r>
              <a:rPr lang="en-US" b="0" dirty="0" smtClean="0">
                <a:solidFill>
                  <a:srgbClr val="4F81BD"/>
                </a:solidFill>
              </a:rPr>
              <a:t>REST API</a:t>
            </a:r>
          </a:p>
        </p:txBody>
      </p:sp>
      <p:sp>
        <p:nvSpPr>
          <p:cNvPr id="952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charset="-128"/>
                <a:cs typeface="ＭＳ Ｐゴシック" charset="-128"/>
              </a:rPr>
              <a:t>Who can benefit from Globus Online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1824A-2FDE-1249-A808-AE87E6A2667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24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dirty="0"/>
              <a:t>GO transfer service to transfer data in and out of Galaxy reliably using high performance data transfer protocol, </a:t>
            </a:r>
            <a:r>
              <a:rPr lang="en-US" dirty="0" err="1" smtClean="0"/>
              <a:t>GridFTP</a:t>
            </a:r>
            <a:endParaRPr lang="en-US" dirty="0" smtClean="0"/>
          </a:p>
          <a:p>
            <a:r>
              <a:rPr lang="en-US" dirty="0" smtClean="0"/>
              <a:t>Provision a EC2 cluster with Galaxy, Condor, </a:t>
            </a:r>
            <a:r>
              <a:rPr lang="en-US" dirty="0" err="1" smtClean="0"/>
              <a:t>GridFTP</a:t>
            </a:r>
            <a:r>
              <a:rPr lang="en-US" dirty="0" smtClean="0"/>
              <a:t> server and a set of users in &lt;15mins</a:t>
            </a:r>
            <a:endParaRPr lang="en-US" dirty="0"/>
          </a:p>
          <a:p>
            <a:r>
              <a:rPr lang="en-US" dirty="0" smtClean="0"/>
              <a:t>Upload </a:t>
            </a:r>
            <a:r>
              <a:rPr lang="en-US" dirty="0"/>
              <a:t>data sets of size more than 2GB reliably using Globus Connect</a:t>
            </a:r>
          </a:p>
          <a:p>
            <a:r>
              <a:rPr lang="en-US" dirty="0" smtClean="0"/>
              <a:t>Solve </a:t>
            </a:r>
            <a:r>
              <a:rPr lang="en-US" dirty="0"/>
              <a:t>the last mile data transfer problem by making it easy to download data sets after analysis in Galaxy using Globus Connect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 Galaxy Capabilities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287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Integration of Globus Online with Galaxy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1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lobusOnlineScreensho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 b="2578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Globus Online Tools in Galaxy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6F0A-5EC0-B040-A6A2-A482FA24247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435371"/>
      </p:ext>
    </p:extLst>
  </p:cSld>
  <p:clrMapOvr>
    <a:masterClrMapping/>
  </p:clrMapOvr>
</p:sld>
</file>

<file path=ppt/theme/theme1.xml><?xml version="1.0" encoding="utf-8"?>
<a:theme xmlns:a="http://schemas.openxmlformats.org/drawingml/2006/main" name="110412 GlobusWorld Globus Online Update ol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110412 GlobusWorld Globus Online Update old.potx</Template>
  <TotalTime>5312</TotalTime>
  <Words>512</Words>
  <Application>Microsoft Macintosh PowerPoint</Application>
  <PresentationFormat>On-screen Show (4:3)</PresentationFormat>
  <Paragraphs>115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110412 GlobusWorld Globus Online Update old</vt:lpstr>
      <vt:lpstr>Integrating Galaxy and Globus Online</vt:lpstr>
      <vt:lpstr>PowerPoint Presentation</vt:lpstr>
      <vt:lpstr>Globus products</vt:lpstr>
      <vt:lpstr>Globus Online In Action</vt:lpstr>
      <vt:lpstr>Benefits of Globus Online</vt:lpstr>
      <vt:lpstr>Who can benefit from Globus Online</vt:lpstr>
      <vt:lpstr>GO Galaxy Capabilities</vt:lpstr>
      <vt:lpstr>Integration of Globus Online with Galaxy</vt:lpstr>
      <vt:lpstr>Globus Online Tools in Galaxy</vt:lpstr>
      <vt:lpstr>Sample workflow (Serial and Parallel Blast with GridFTP transfers using GO)</vt:lpstr>
      <vt:lpstr>Workflow with all the steps</vt:lpstr>
      <vt:lpstr>Workflow with all the steps</vt:lpstr>
      <vt:lpstr>Workflow in Progress</vt:lpstr>
      <vt:lpstr>Final Results</vt:lpstr>
      <vt:lpstr>Final Results on a EC2 endpoint</vt:lpstr>
      <vt:lpstr>Email Notifications of Transfers</vt:lpstr>
      <vt:lpstr>Transfer Monitoring</vt:lpstr>
      <vt:lpstr>Sequence Vs Parallel Blast Using Condor</vt:lpstr>
      <vt:lpstr>GO Galaxy Future Capabilities</vt:lpstr>
      <vt:lpstr>Demo</vt:lpstr>
    </vt:vector>
  </TitlesOfParts>
  <Company>T3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Angi Gahler</dc:creator>
  <cp:lastModifiedBy>Ravi Madduri</cp:lastModifiedBy>
  <cp:revision>82</cp:revision>
  <dcterms:created xsi:type="dcterms:W3CDTF">2011-03-29T21:59:39Z</dcterms:created>
  <dcterms:modified xsi:type="dcterms:W3CDTF">2011-05-25T12:40:54Z</dcterms:modified>
</cp:coreProperties>
</file>