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308" r:id="rId3"/>
    <p:sldId id="282" r:id="rId4"/>
    <p:sldId id="263" r:id="rId5"/>
    <p:sldId id="264" r:id="rId6"/>
    <p:sldId id="260" r:id="rId7"/>
    <p:sldId id="277" r:id="rId8"/>
    <p:sldId id="278" r:id="rId9"/>
    <p:sldId id="279" r:id="rId10"/>
    <p:sldId id="280" r:id="rId11"/>
    <p:sldId id="281" r:id="rId12"/>
    <p:sldId id="265" r:id="rId13"/>
    <p:sldId id="275" r:id="rId14"/>
    <p:sldId id="303" r:id="rId15"/>
    <p:sldId id="266" r:id="rId16"/>
    <p:sldId id="276" r:id="rId17"/>
    <p:sldId id="306" r:id="rId18"/>
    <p:sldId id="283" r:id="rId19"/>
    <p:sldId id="284" r:id="rId20"/>
    <p:sldId id="290" r:id="rId21"/>
    <p:sldId id="288" r:id="rId22"/>
    <p:sldId id="309" r:id="rId23"/>
    <p:sldId id="289" r:id="rId24"/>
    <p:sldId id="287" r:id="rId25"/>
    <p:sldId id="285" r:id="rId26"/>
    <p:sldId id="286" r:id="rId27"/>
    <p:sldId id="291" r:id="rId28"/>
    <p:sldId id="292" r:id="rId29"/>
    <p:sldId id="293" r:id="rId30"/>
    <p:sldId id="305" r:id="rId31"/>
    <p:sldId id="294" r:id="rId32"/>
    <p:sldId id="295" r:id="rId33"/>
    <p:sldId id="297" r:id="rId34"/>
    <p:sldId id="298" r:id="rId35"/>
    <p:sldId id="299" r:id="rId36"/>
    <p:sldId id="300" r:id="rId37"/>
    <p:sldId id="301" r:id="rId38"/>
    <p:sldId id="307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BB026-B6F5-B147-9646-0DC3A0DBCF92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E77E9-7E77-C142-BD20-5A8C7EC73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E77E9-7E77-C142-BD20-5A8C7EC7321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E77E9-7E77-C142-BD20-5A8C7EC7321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7E6BE-4286-4747-97A0-F191D827973D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E5431-919F-2D4E-9F21-C0937FE5E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df"/><Relationship Id="rId3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bitbucket.org/galaxy/galaxy-central/src/2f84c42a548a/tools/human_genome_variation/freebayes.x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oadinstitute.org/gsa/wiki/index.php/Unified_genotyper" TargetMode="External"/><Relationship Id="rId4" Type="http://schemas.openxmlformats.org/officeDocument/2006/relationships/hyperlink" Target="http://genome.sph.umich.edu/wiki/GlfMultiple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informatics.bc.edu/marthlab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Integrated variant detection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Erik Garrison, Boston College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VQSR_BBMM.bc688q1.PD.vs.AC.cumulative.simple.ac_lt_2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66198" y="10856"/>
            <a:ext cx="7031689" cy="70316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11153" y="195400"/>
            <a:ext cx="6567289" cy="62962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7882" y="195400"/>
            <a:ext cx="81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Sites found in the 1000G working low-coverage consensus against sites in 688 </a:t>
            </a:r>
            <a:r>
              <a:rPr lang="en-US" dirty="0" err="1" smtClean="0"/>
              <a:t>exomes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75883" y="1370208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ow-coverage calls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77616" y="329269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US" dirty="0" smtClean="0"/>
              <a:t>verlap with </a:t>
            </a:r>
            <a:r>
              <a:rPr lang="en-US" dirty="0" err="1" smtClean="0"/>
              <a:t>exome</a:t>
            </a:r>
            <a:r>
              <a:rPr lang="en-US" dirty="0" smtClean="0"/>
              <a:t> calls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2718411" y="1739539"/>
            <a:ext cx="857472" cy="3213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2562438" y="2963568"/>
            <a:ext cx="1515181" cy="5137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c688.vqsr.PD.vs.AC.cumulative.simple.ac_lt_2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70037" y="0"/>
            <a:ext cx="7039802" cy="70398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11153" y="173688"/>
            <a:ext cx="6567289" cy="62962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9517" y="260283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Sites found in 688 </a:t>
            </a:r>
            <a:r>
              <a:rPr lang="en-US" dirty="0" err="1" smtClean="0"/>
              <a:t>exomes</a:t>
            </a:r>
            <a:r>
              <a:rPr lang="en-US" dirty="0" smtClean="0"/>
              <a:t> against sites in the 1000G low-coverage consensus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75883" y="137020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exomes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77616" y="3108032"/>
            <a:ext cx="310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US" dirty="0" smtClean="0"/>
              <a:t>verlap with low-coverage calls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2718411" y="1739539"/>
            <a:ext cx="857472" cy="3213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2562438" y="3477364"/>
            <a:ext cx="1515179" cy="488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Bayesian detection, multiple samples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We can</a:t>
            </a:r>
            <a:r>
              <a:rPr lang="en-US" dirty="0" smtClean="0"/>
              <a:t> improve power by </a:t>
            </a:r>
            <a:r>
              <a:rPr lang="en-US" dirty="0"/>
              <a:t>collecting our samples together in a Bayesian </a:t>
            </a:r>
            <a:r>
              <a:rPr lang="en-US" dirty="0" smtClean="0"/>
              <a:t>framework.</a:t>
            </a:r>
          </a:p>
          <a:p>
            <a:r>
              <a:rPr lang="en-US" dirty="0" smtClean="0"/>
              <a:t>Because population-based variation looks very different than sequencing error and alignment artifact, we can compare what we observe against prior expectations about the way that alleles are distributed in a population.</a:t>
            </a:r>
          </a:p>
          <a:p>
            <a:r>
              <a:rPr lang="en-US" dirty="0" smtClean="0"/>
              <a:t>The natural way to do this is in a Bayesian setting.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population of samples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19733" b="35200"/>
          <a:stretch>
            <a:fillRect/>
          </a:stretch>
        </p:blipFill>
        <p:spPr>
          <a:xfrm>
            <a:off x="1020371" y="2988471"/>
            <a:ext cx="7167097" cy="24225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27301" y="6119336"/>
            <a:ext cx="222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GATK documentation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1788" y="6488668"/>
            <a:ext cx="678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http://www.broadinstitute.org/gsa/wiki/index.php/Unified_genotyper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population of samples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10" y="2647520"/>
            <a:ext cx="8221323" cy="1668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536" y="1605403"/>
            <a:ext cx="3625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Genotyping across samples</a:t>
            </a:r>
            <a:endParaRPr lang="en-US" sz="2000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215178" y="2386415"/>
            <a:ext cx="500501" cy="21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" y="4732781"/>
            <a:ext cx="506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Sequencing observations from the entire population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3133" y="2062551"/>
            <a:ext cx="3418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Prior probability of the genotyping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rot="5400000">
            <a:off x="4744376" y="2539702"/>
            <a:ext cx="21563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2350220" y="4401811"/>
            <a:ext cx="585957" cy="75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7522531" y="3669179"/>
            <a:ext cx="1441909" cy="1291812"/>
          </a:xfrm>
          <a:custGeom>
            <a:avLst/>
            <a:gdLst>
              <a:gd name="connsiteX0" fmla="*/ 0 w 1441909"/>
              <a:gd name="connsiteY0" fmla="*/ 1291812 h 1291812"/>
              <a:gd name="connsiteX1" fmla="*/ 1367733 w 1441909"/>
              <a:gd name="connsiteY1" fmla="*/ 336523 h 1291812"/>
              <a:gd name="connsiteX2" fmla="*/ 445056 w 1441909"/>
              <a:gd name="connsiteY2" fmla="*/ 0 h 129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1909" h="1291812">
                <a:moveTo>
                  <a:pt x="0" y="1291812"/>
                </a:moveTo>
                <a:cubicBezTo>
                  <a:pt x="646778" y="921818"/>
                  <a:pt x="1293557" y="551825"/>
                  <a:pt x="1367733" y="336523"/>
                </a:cubicBezTo>
                <a:cubicBezTo>
                  <a:pt x="1441909" y="121221"/>
                  <a:pt x="613309" y="52469"/>
                  <a:pt x="445056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447884" y="5102113"/>
            <a:ext cx="167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likelihoods</a:t>
            </a:r>
            <a:endParaRPr lang="en-US" dirty="0"/>
          </a:p>
        </p:txBody>
      </p:sp>
      <p:sp>
        <p:nvSpPr>
          <p:cNvPr id="22" name="Double Brace 21"/>
          <p:cNvSpPr/>
          <p:nvPr/>
        </p:nvSpPr>
        <p:spPr>
          <a:xfrm>
            <a:off x="6187363" y="3473779"/>
            <a:ext cx="1725949" cy="423367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41116" y="6393925"/>
            <a:ext cx="584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G_i</a:t>
            </a:r>
            <a:r>
              <a:rPr lang="en-US" dirty="0" smtClean="0"/>
              <a:t> = genotype for a sample, </a:t>
            </a:r>
            <a:r>
              <a:rPr lang="en-US" dirty="0" err="1" smtClean="0"/>
              <a:t>B_i</a:t>
            </a:r>
            <a:r>
              <a:rPr lang="en-US" dirty="0" smtClean="0"/>
              <a:t> = observations for a sample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Neutral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Most variation in populations is relatively neutral with reflect to base context.</a:t>
            </a:r>
          </a:p>
          <a:p>
            <a:pPr lvl="0"/>
            <a:r>
              <a:rPr lang="en-US" dirty="0" smtClean="0"/>
              <a:t>Assuming neutrality, we can build some simple mathematical descriptions of the probability of observing a given set of alleles and genotypes at a given locus.</a:t>
            </a:r>
          </a:p>
          <a:p>
            <a:pPr lvl="0"/>
            <a:r>
              <a:rPr lang="en-US" dirty="0" smtClean="0"/>
              <a:t>We can use this model to integrate data likelihood estimates from a population of samples.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Genotype sampling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Hardy-Weinberg Equilibrium (as used in other callers).</a:t>
            </a:r>
          </a:p>
          <a:p>
            <a:r>
              <a:rPr lang="en-US" dirty="0" err="1" smtClean="0"/>
              <a:t>Genotypings</a:t>
            </a:r>
            <a:r>
              <a:rPr lang="en-US" dirty="0" smtClean="0"/>
              <a:t> like this: AB, AB, AB, AB, AB, AB have much lower probability than AA, AA, AB, BB, AA, AB, AA.</a:t>
            </a:r>
          </a:p>
          <a:p>
            <a:r>
              <a:rPr lang="en-US" dirty="0" smtClean="0"/>
              <a:t>(Technical: discrete scaling allows us to use numerical integration methods….)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Allele frequency prior probability: </a:t>
            </a:r>
            <a:r>
              <a:rPr lang="en-US" dirty="0" err="1" smtClean="0"/>
              <a:t>Ewens</a:t>
            </a:r>
            <a:r>
              <a:rPr lang="en-US" dirty="0" smtClean="0"/>
              <a:t>’ sampling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the probability of a </a:t>
            </a:r>
            <a:r>
              <a:rPr lang="en-US" dirty="0" smtClean="0"/>
              <a:t>given set of </a:t>
            </a:r>
            <a:r>
              <a:rPr lang="en-US" dirty="0" smtClean="0"/>
              <a:t>allele </a:t>
            </a:r>
            <a:r>
              <a:rPr lang="en-US" dirty="0" smtClean="0"/>
              <a:t>frequencies at a locus </a:t>
            </a:r>
            <a:r>
              <a:rPr lang="en-US" dirty="0" smtClean="0"/>
              <a:t>given an expected diversity rate (we use estimated </a:t>
            </a:r>
            <a:r>
              <a:rPr lang="en-US" dirty="0" err="1" smtClean="0"/>
              <a:t>pairwise</a:t>
            </a:r>
            <a:r>
              <a:rPr lang="en-US" dirty="0" smtClean="0"/>
              <a:t> diversity ~0.001).</a:t>
            </a:r>
          </a:p>
          <a:p>
            <a:r>
              <a:rPr lang="en-US" dirty="0" smtClean="0"/>
              <a:t>Seamlessly incorporates multiple alleles.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4254084"/>
            <a:ext cx="8623300" cy="134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825" y="5590613"/>
            <a:ext cx="2601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probability of a given</a:t>
            </a:r>
          </a:p>
          <a:p>
            <a:r>
              <a:rPr lang="en-US" dirty="0"/>
              <a:t>s</a:t>
            </a:r>
            <a:r>
              <a:rPr lang="en-US" dirty="0" smtClean="0"/>
              <a:t>et of allele frequencies…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53484" y="5704845"/>
            <a:ext cx="2810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 can be expressed as allele</a:t>
            </a:r>
          </a:p>
          <a:p>
            <a:r>
              <a:rPr lang="en-US" dirty="0" smtClean="0"/>
              <a:t>frequency counts …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08901" y="5927645"/>
            <a:ext cx="366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 over which the </a:t>
            </a:r>
            <a:r>
              <a:rPr lang="en-US" dirty="0" err="1" smtClean="0"/>
              <a:t>Ewens</a:t>
            </a:r>
            <a:r>
              <a:rPr lang="en-US" dirty="0" smtClean="0"/>
              <a:t>’ sampling</a:t>
            </a:r>
          </a:p>
          <a:p>
            <a:r>
              <a:rPr lang="en-US" dirty="0"/>
              <a:t>f</a:t>
            </a:r>
            <a:r>
              <a:rPr lang="en-US" dirty="0" smtClean="0"/>
              <a:t>ormula is defined, given some theta.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Technical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Posterior integration…</a:t>
            </a:r>
          </a:p>
          <a:p>
            <a:pPr lvl="1"/>
            <a:r>
              <a:rPr lang="en-US" dirty="0" err="1" smtClean="0"/>
              <a:t>freeBayes</a:t>
            </a:r>
            <a:r>
              <a:rPr lang="en-US" dirty="0" smtClean="0"/>
              <a:t> uses a greedy method centered on the data likelihood maximum (OK in most cases due to extreme “spikiness” of the distribution)</a:t>
            </a:r>
          </a:p>
          <a:p>
            <a:r>
              <a:rPr lang="en-US" dirty="0" smtClean="0"/>
              <a:t>Maximum a posteriori estimation</a:t>
            </a:r>
          </a:p>
          <a:p>
            <a:pPr lvl="1"/>
            <a:r>
              <a:rPr lang="en-US" dirty="0" smtClean="0"/>
              <a:t>Convergent, greedy method: local search followed by gradient ascent.</a:t>
            </a:r>
          </a:p>
          <a:p>
            <a:pPr lvl="1"/>
            <a:r>
              <a:rPr lang="en-US" dirty="0" smtClean="0"/>
              <a:t>Provides a decent balance of speed and sensitivity relative to MCMC approaches often used.</a:t>
            </a:r>
          </a:p>
          <a:p>
            <a:pPr lvl="1"/>
            <a:r>
              <a:rPr lang="en-US" dirty="0" smtClean="0"/>
              <a:t>Deterministic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805" y="1828799"/>
            <a:ext cx="4169518" cy="3277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257" y="860749"/>
            <a:ext cx="5325412" cy="53133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5409" y="6174058"/>
            <a:ext cx="744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(From: </a:t>
            </a:r>
            <a:r>
              <a:rPr lang="en-US" dirty="0" err="1" smtClean="0"/>
              <a:t>Ingvarsson</a:t>
            </a:r>
            <a:r>
              <a:rPr lang="en-US" dirty="0" smtClean="0"/>
              <a:t>, “Natural Selection on Synonymous and </a:t>
            </a:r>
            <a:r>
              <a:rPr lang="en-US" dirty="0" err="1" smtClean="0"/>
              <a:t>Nonsynonymous</a:t>
            </a:r>
            <a:r>
              <a:rPr lang="en-US" dirty="0" smtClean="0"/>
              <a:t> Mutations Shapes Patterns of Polymorphism in </a:t>
            </a:r>
            <a:r>
              <a:rPr lang="en-US" dirty="0" err="1" smtClean="0"/>
              <a:t>Populus</a:t>
            </a:r>
            <a:r>
              <a:rPr lang="en-US" dirty="0" smtClean="0"/>
              <a:t> </a:t>
            </a:r>
            <a:r>
              <a:rPr lang="en-US" dirty="0" err="1" smtClean="0"/>
              <a:t>tremula</a:t>
            </a:r>
            <a:r>
              <a:rPr lang="en-US" dirty="0" smtClean="0"/>
              <a:t>.”)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9877" y="0"/>
            <a:ext cx="6784469" cy="942287"/>
          </a:xfrm>
        </p:spPr>
        <p:txBody>
          <a:bodyPr>
            <a:normAutofit/>
          </a:bodyPr>
          <a:lstStyle/>
          <a:p>
            <a:r>
              <a:rPr lang="en-US" sz="3400" dirty="0" smtClean="0"/>
              <a:t>Finding the posterior maximum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Single-sample variant detection</a:t>
            </a:r>
          </a:p>
          <a:p>
            <a:r>
              <a:rPr lang="en-US" dirty="0" smtClean="0"/>
              <a:t>Population-based variant detection</a:t>
            </a:r>
          </a:p>
          <a:p>
            <a:r>
              <a:rPr lang="en-US" dirty="0" smtClean="0"/>
              <a:t>Our implementation (</a:t>
            </a:r>
            <a:r>
              <a:rPr lang="en-US" dirty="0" err="1" smtClean="0"/>
              <a:t>freeBayes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Challenges for population-based variant detection.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5900"/>
            <a:ext cx="8229600" cy="1143000"/>
          </a:xfrm>
        </p:spPr>
        <p:txBody>
          <a:bodyPr/>
          <a:lstStyle/>
          <a:p>
            <a:r>
              <a:rPr lang="en-US" dirty="0" smtClean="0"/>
              <a:t>All together now…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SNPs</a:t>
            </a:r>
            <a:r>
              <a:rPr lang="en-US" dirty="0" smtClean="0"/>
              <a:t>, </a:t>
            </a:r>
            <a:r>
              <a:rPr lang="en-US" dirty="0" err="1" smtClean="0"/>
              <a:t>INDELs</a:t>
            </a:r>
            <a:r>
              <a:rPr lang="en-US" dirty="0" smtClean="0"/>
              <a:t>, and </a:t>
            </a:r>
            <a:r>
              <a:rPr lang="en-US" dirty="0" err="1" smtClean="0"/>
              <a:t>MNPs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Abstract representation of alleles allows </a:t>
            </a:r>
            <a:r>
              <a:rPr lang="en-US" dirty="0" err="1" smtClean="0"/>
              <a:t>freeBayes</a:t>
            </a:r>
            <a:r>
              <a:rPr lang="en-US" dirty="0" smtClean="0"/>
              <a:t> to simultaneously call all these classes.</a:t>
            </a:r>
          </a:p>
          <a:p>
            <a:r>
              <a:rPr lang="en-US" dirty="0" smtClean="0"/>
              <a:t>Piping BAM input allows for base quality recalibration methods, INDEL realignment, gap opening realignment, and other approaches on the fly, without rewriting BAM files.</a:t>
            </a:r>
          </a:p>
          <a:p>
            <a:r>
              <a:rPr lang="en-US" dirty="0" smtClean="0"/>
              <a:t>Call all small variants in one pass over the data</a:t>
            </a:r>
            <a:r>
              <a:rPr lang="en-US" dirty="0" smtClean="0"/>
              <a:t>.</a:t>
            </a:r>
          </a:p>
          <a:p>
            <a:r>
              <a:rPr lang="en-US" dirty="0" smtClean="0"/>
              <a:t>Full support for poly-allelic sites (&gt;2 present alleles).</a:t>
            </a:r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Polyploidy, variable copy number, and pooled sequencing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a fully </a:t>
            </a:r>
            <a:r>
              <a:rPr lang="en-US" dirty="0" err="1" smtClean="0"/>
              <a:t>generalizeable</a:t>
            </a:r>
            <a:r>
              <a:rPr lang="en-US" dirty="0" smtClean="0"/>
              <a:t> mathematical model, allowing for per-sample, per-region specification of </a:t>
            </a:r>
            <a:r>
              <a:rPr lang="en-US" dirty="0" err="1" smtClean="0"/>
              <a:t>ploidy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Pooled sequencing is a special case of variable </a:t>
            </a:r>
            <a:r>
              <a:rPr lang="en-US" dirty="0" err="1" smtClean="0"/>
              <a:t>ploidy</a:t>
            </a:r>
            <a:r>
              <a:rPr lang="en-US" dirty="0" smtClean="0"/>
              <a:t>, and is enabled via a flag to </a:t>
            </a:r>
            <a:r>
              <a:rPr lang="en-US" dirty="0" err="1" smtClean="0"/>
              <a:t>freeBayes</a:t>
            </a:r>
            <a:r>
              <a:rPr lang="en-US" dirty="0" smtClean="0"/>
              <a:t> and the specification of </a:t>
            </a:r>
            <a:r>
              <a:rPr lang="en-US" dirty="0" err="1" smtClean="0"/>
              <a:t>ploidy</a:t>
            </a:r>
            <a:r>
              <a:rPr lang="en-US" dirty="0" smtClean="0"/>
              <a:t> == the number of genomic copies in the pooled sample.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variant output</a:t>
            </a:r>
            <a:endParaRPr lang="en-US" dirty="0"/>
          </a:p>
        </p:txBody>
      </p:sp>
      <p:pic>
        <p:nvPicPr>
          <p:cNvPr id="4" name="Content Placeholder 3" descr="Screen shot 2011-05-24 at 1.32.42 PM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8276" r="4119" b="-18276"/>
          <a:stretch>
            <a:fillRect/>
          </a:stretch>
        </p:blipFill>
        <p:spPr>
          <a:xfrm>
            <a:off x="685800" y="1511300"/>
            <a:ext cx="7890625" cy="4525963"/>
          </a:xfrm>
        </p:spPr>
      </p:pic>
      <p:sp>
        <p:nvSpPr>
          <p:cNvPr id="5" name="TextBox 4"/>
          <p:cNvSpPr txBox="1"/>
          <p:nvPr/>
        </p:nvSpPr>
        <p:spPr>
          <a:xfrm>
            <a:off x="1905090" y="5852597"/>
            <a:ext cx="558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SNP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566793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Poly-allelic INDEL</a:t>
            </a:r>
            <a:endParaRPr lang="en-US" dirty="0"/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rot="5400000" flipH="1" flipV="1">
            <a:off x="1588777" y="4977304"/>
            <a:ext cx="1471097" cy="2794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V="1">
            <a:off x="2309535" y="4370666"/>
            <a:ext cx="2340531" cy="25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140307" y="1511300"/>
            <a:ext cx="1027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(VCF 4.1)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55115" y="6412468"/>
            <a:ext cx="5252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Sample-specific genotyping information (not shown)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t="22762" b="34742"/>
          <a:stretch>
            <a:fillRect/>
          </a:stretch>
        </p:blipFill>
        <p:spPr>
          <a:xfrm>
            <a:off x="376964" y="3838539"/>
            <a:ext cx="2829848" cy="1025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31" y="2122395"/>
            <a:ext cx="2963165" cy="14638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 detection pipeline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78305" y="2552700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27112" y="3997558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8305" y="2603500"/>
            <a:ext cx="252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Alignments (BAM)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12812" y="4061058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Reference Genome</a:t>
            </a:r>
            <a:endParaRPr lang="en-US" sz="2400" dirty="0"/>
          </a:p>
        </p:txBody>
      </p:sp>
      <p:sp>
        <p:nvSpPr>
          <p:cNvPr id="17" name="Right Arrow 16"/>
          <p:cNvSpPr/>
          <p:nvPr/>
        </p:nvSpPr>
        <p:spPr>
          <a:xfrm>
            <a:off x="3381996" y="2122395"/>
            <a:ext cx="529604" cy="28436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5400000">
            <a:off x="3152726" y="3193811"/>
            <a:ext cx="246453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 smtClean="0"/>
              <a:t>freebayes</a:t>
            </a:r>
            <a:endParaRPr lang="en-US" sz="4500" dirty="0"/>
          </a:p>
        </p:txBody>
      </p:sp>
      <p:sp>
        <p:nvSpPr>
          <p:cNvPr id="21" name="Right Arrow 20"/>
          <p:cNvSpPr/>
          <p:nvPr/>
        </p:nvSpPr>
        <p:spPr>
          <a:xfrm>
            <a:off x="4777407" y="2122395"/>
            <a:ext cx="529604" cy="28436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Content Placeholder 3" descr="Screen shot 2011-05-24 at 1.32.42 PM.png"/>
          <p:cNvPicPr>
            <a:picLocks noGrp="1" noChangeAspect="1"/>
          </p:cNvPicPr>
          <p:nvPr>
            <p:ph idx="1"/>
          </p:nvPr>
        </p:nvPicPr>
        <p:blipFill>
          <a:blip r:embed="rId5"/>
          <a:srcRect t="-18276" r="4119" b="-18276"/>
          <a:stretch>
            <a:fillRect/>
          </a:stretch>
        </p:blipFill>
        <p:spPr>
          <a:xfrm>
            <a:off x="5417386" y="2648578"/>
            <a:ext cx="3269414" cy="1875295"/>
          </a:xfrm>
        </p:spPr>
      </p:pic>
      <p:sp>
        <p:nvSpPr>
          <p:cNvPr id="23" name="Rounded Rectangle 22"/>
          <p:cNvSpPr/>
          <p:nvPr/>
        </p:nvSpPr>
        <p:spPr>
          <a:xfrm>
            <a:off x="5759512" y="3291893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645212" y="3355393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Variants (VCF)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with population-level variant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present callers, you’ll need ALL the alignments from the samples you want to include in the population.</a:t>
            </a:r>
          </a:p>
          <a:p>
            <a:pPr lvl="1"/>
            <a:r>
              <a:rPr lang="en-US" dirty="0" smtClean="0"/>
              <a:t>This is good if you want to use complex priors involving read positional information, allele balance across all </a:t>
            </a:r>
            <a:r>
              <a:rPr lang="en-US" dirty="0" err="1" smtClean="0"/>
              <a:t>heterozygotes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But this is bad if you don’t have 50TB of storage space available!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Solution: use a VCF file to describe the population allele frequencies and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sites and allele frequencies from a VCF file, such as that produced by the 1000 Genomes project.</a:t>
            </a:r>
          </a:p>
          <a:p>
            <a:r>
              <a:rPr lang="en-US" dirty="0" smtClean="0"/>
              <a:t>Report results for input samples at all sites, conditioned on allele frequencies provided by the input.</a:t>
            </a:r>
          </a:p>
          <a:p>
            <a:r>
              <a:rPr lang="en-US" dirty="0" smtClean="0"/>
              <a:t>Implementation in </a:t>
            </a:r>
            <a:r>
              <a:rPr lang="en-US" dirty="0" err="1" smtClean="0"/>
              <a:t>freeBayes</a:t>
            </a:r>
            <a:r>
              <a:rPr lang="en-US" dirty="0" smtClean="0"/>
              <a:t> ongoing</a:t>
            </a:r>
          </a:p>
          <a:p>
            <a:pPr lvl="1"/>
            <a:r>
              <a:rPr lang="en-US" dirty="0" err="1" smtClean="0"/>
              <a:t>tabix</a:t>
            </a:r>
            <a:r>
              <a:rPr lang="en-US" dirty="0" smtClean="0"/>
              <a:t> indexing system for VCF files (allows data parallelization via analysis targeting).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t="22762" b="34742"/>
          <a:stretch>
            <a:fillRect/>
          </a:stretch>
        </p:blipFill>
        <p:spPr>
          <a:xfrm>
            <a:off x="376964" y="3838539"/>
            <a:ext cx="2829848" cy="1025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31" y="2122395"/>
            <a:ext cx="2963165" cy="14638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Adding prior variants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78305" y="2552700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27112" y="3997558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8305" y="2603500"/>
            <a:ext cx="252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Alignments (BAM)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12812" y="4061058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Reference Genome</a:t>
            </a:r>
            <a:endParaRPr lang="en-US" sz="2400" dirty="0"/>
          </a:p>
        </p:txBody>
      </p:sp>
      <p:sp>
        <p:nvSpPr>
          <p:cNvPr id="17" name="Right Arrow 16"/>
          <p:cNvSpPr/>
          <p:nvPr/>
        </p:nvSpPr>
        <p:spPr>
          <a:xfrm>
            <a:off x="3381996" y="2122395"/>
            <a:ext cx="529604" cy="28436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5400000">
            <a:off x="3152726" y="3193811"/>
            <a:ext cx="246453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 smtClean="0"/>
              <a:t>freebayes</a:t>
            </a:r>
            <a:endParaRPr lang="en-US" sz="4500" dirty="0"/>
          </a:p>
        </p:txBody>
      </p:sp>
      <p:sp>
        <p:nvSpPr>
          <p:cNvPr id="21" name="Right Arrow 20"/>
          <p:cNvSpPr/>
          <p:nvPr/>
        </p:nvSpPr>
        <p:spPr>
          <a:xfrm>
            <a:off x="4777407" y="2122395"/>
            <a:ext cx="529604" cy="28436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Content Placeholder 3" descr="Screen shot 2011-05-24 at 1.32.42 PM.png"/>
          <p:cNvPicPr>
            <a:picLocks noGrp="1" noChangeAspect="1"/>
          </p:cNvPicPr>
          <p:nvPr>
            <p:ph idx="1"/>
          </p:nvPr>
        </p:nvPicPr>
        <p:blipFill>
          <a:blip r:embed="rId5"/>
          <a:srcRect t="-18276" r="4119" b="-18276"/>
          <a:stretch>
            <a:fillRect/>
          </a:stretch>
        </p:blipFill>
        <p:spPr>
          <a:xfrm>
            <a:off x="5417386" y="2648578"/>
            <a:ext cx="3269414" cy="1875295"/>
          </a:xfrm>
        </p:spPr>
      </p:pic>
      <p:sp>
        <p:nvSpPr>
          <p:cNvPr id="23" name="Rounded Rectangle 22"/>
          <p:cNvSpPr/>
          <p:nvPr/>
        </p:nvSpPr>
        <p:spPr>
          <a:xfrm>
            <a:off x="5759512" y="3291893"/>
            <a:ext cx="2540000" cy="6477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645212" y="3355393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Variant report</a:t>
            </a:r>
            <a:endParaRPr lang="en-US" sz="2400" dirty="0"/>
          </a:p>
        </p:txBody>
      </p:sp>
      <p:sp>
        <p:nvSpPr>
          <p:cNvPr id="19" name="Circular Arrow 18"/>
          <p:cNvSpPr/>
          <p:nvPr/>
        </p:nvSpPr>
        <p:spPr>
          <a:xfrm rot="10800000">
            <a:off x="3702111" y="2670240"/>
            <a:ext cx="4114801" cy="4296503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of VCF-derived variant priors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Genotype your samples at known sites.</a:t>
            </a:r>
          </a:p>
          <a:p>
            <a:r>
              <a:rPr lang="en-US" dirty="0" smtClean="0"/>
              <a:t>Variations with low supporting information can still be called.</a:t>
            </a:r>
          </a:p>
          <a:p>
            <a:r>
              <a:rPr lang="en-US" dirty="0" smtClean="0"/>
              <a:t>No need to shuffle around dozens of terabytes of BAM alignments, or process them!</a:t>
            </a:r>
          </a:p>
          <a:p>
            <a:r>
              <a:rPr lang="en-US" dirty="0" smtClean="0"/>
              <a:t>Priors are unlikely to overwhelm true variant sites (testing is underway to balance this).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FreeBayes</a:t>
            </a:r>
            <a:r>
              <a:rPr lang="en-US" dirty="0" smtClean="0"/>
              <a:t> and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done preliminary work integrating </a:t>
            </a:r>
            <a:r>
              <a:rPr lang="en-US" dirty="0" err="1" smtClean="0"/>
              <a:t>freeBayes</a:t>
            </a:r>
            <a:r>
              <a:rPr lang="en-US" dirty="0" smtClean="0"/>
              <a:t> into the Galaxy framework:</a:t>
            </a:r>
          </a:p>
          <a:p>
            <a:pPr lvl="1"/>
            <a:r>
              <a:rPr lang="en-US" dirty="0" smtClean="0">
                <a:hlinkClick r:id="rId2"/>
              </a:rPr>
              <a:t>https://bitbucket.org/galaxy/galaxy-central/src/2f84c42a548a/tools/human_genome_variation/freebayes.xml</a:t>
            </a:r>
            <a:endParaRPr lang="en-US" dirty="0" smtClean="0"/>
          </a:p>
          <a:p>
            <a:pPr lvl="1"/>
            <a:r>
              <a:rPr lang="en-US" dirty="0" smtClean="0"/>
              <a:t>But we want to know more about how Galaxy users envision using </a:t>
            </a:r>
            <a:r>
              <a:rPr lang="en-US" dirty="0" err="1" smtClean="0"/>
              <a:t>freeBayes</a:t>
            </a:r>
            <a:r>
              <a:rPr lang="en-US" dirty="0" smtClean="0"/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varies?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short read data from some individual, how do we determine what true polymorphisms they have relative to another?</a:t>
            </a:r>
          </a:p>
          <a:p>
            <a:endParaRPr lang="en-US" dirty="0" smtClean="0"/>
          </a:p>
          <a:p>
            <a:r>
              <a:rPr lang="en-US" dirty="0" smtClean="0"/>
              <a:t>A few approaches come to mind:</a:t>
            </a:r>
          </a:p>
          <a:p>
            <a:pPr lvl="1"/>
            <a:r>
              <a:rPr lang="en-US" dirty="0" smtClean="0"/>
              <a:t>Count alternate (non-reference) alleles</a:t>
            </a:r>
          </a:p>
          <a:p>
            <a:pPr lvl="1"/>
            <a:r>
              <a:rPr lang="en-US" dirty="0" smtClean="0"/>
              <a:t>Use a binomial test</a:t>
            </a:r>
          </a:p>
          <a:p>
            <a:pPr lvl="1"/>
            <a:r>
              <a:rPr lang="en-US" dirty="0" smtClean="0"/>
              <a:t>Integrate quality scores from reads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FreeBayes</a:t>
            </a:r>
            <a:r>
              <a:rPr lang="en-US" dirty="0" smtClean="0"/>
              <a:t> and Galaxy,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Incorporation of data parallelization framework (aka </a:t>
            </a:r>
            <a:r>
              <a:rPr lang="en-US" dirty="0" err="1" smtClean="0"/>
              <a:t>map+reduce</a:t>
            </a:r>
            <a:r>
              <a:rPr lang="en-US" dirty="0" smtClean="0"/>
              <a:t>) for </a:t>
            </a:r>
            <a:r>
              <a:rPr lang="en-US" dirty="0" err="1" smtClean="0"/>
              <a:t>freeBayes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Integration of of described VCF input system into Galaxy.</a:t>
            </a:r>
          </a:p>
          <a:p>
            <a:r>
              <a:rPr lang="en-US" dirty="0" smtClean="0"/>
              <a:t>VCF filtering systems for post-processing (</a:t>
            </a:r>
            <a:r>
              <a:rPr lang="en-US" dirty="0" err="1" smtClean="0"/>
              <a:t>vcflib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12414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Gabor </a:t>
            </a:r>
            <a:r>
              <a:rPr lang="en-US" dirty="0" err="1" smtClean="0"/>
              <a:t>Marth</a:t>
            </a:r>
            <a:r>
              <a:rPr lang="en-US" dirty="0" smtClean="0"/>
              <a:t>, Alistair Ward, Chase Miller (galaxy integration), </a:t>
            </a:r>
            <a:r>
              <a:rPr lang="en-US" dirty="0" err="1" smtClean="0"/>
              <a:t>Amit</a:t>
            </a:r>
            <a:r>
              <a:rPr lang="en-US" dirty="0" smtClean="0"/>
              <a:t> </a:t>
            </a:r>
            <a:r>
              <a:rPr lang="en-US" dirty="0" err="1" smtClean="0"/>
              <a:t>Indap</a:t>
            </a:r>
            <a:r>
              <a:rPr lang="en-US" dirty="0" smtClean="0"/>
              <a:t>, </a:t>
            </a:r>
            <a:r>
              <a:rPr lang="en-US" dirty="0" err="1" smtClean="0"/>
              <a:t>Wen</a:t>
            </a:r>
            <a:r>
              <a:rPr lang="en-US" dirty="0" smtClean="0"/>
              <a:t> Fung Leong, &amp; the rest of the </a:t>
            </a:r>
            <a:r>
              <a:rPr lang="en-US" dirty="0" err="1" smtClean="0"/>
              <a:t>Marth</a:t>
            </a:r>
            <a:r>
              <a:rPr lang="en-US" dirty="0" smtClean="0"/>
              <a:t> Lab</a:t>
            </a:r>
            <a:endParaRPr lang="en-US" dirty="0"/>
          </a:p>
        </p:txBody>
      </p:sp>
      <p:pic>
        <p:nvPicPr>
          <p:cNvPr id="7" name="Picture 6" descr="Screen shot 2011-05-24 at 2.03.3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41626"/>
            <a:ext cx="8242300" cy="3620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Single-sample maximum-likelihood Bayesian model, no errors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3746253"/>
            <a:ext cx="8483600" cy="146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5242" y="3238450"/>
            <a:ext cx="162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rue alleles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1193468" y="3939510"/>
            <a:ext cx="500501" cy="21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1542982" y="5205959"/>
            <a:ext cx="7598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15524" y="5699196"/>
            <a:ext cx="1361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genotype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909147" y="3306324"/>
            <a:ext cx="1518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</a:t>
            </a:r>
            <a:r>
              <a:rPr lang="en-US" sz="2000" dirty="0" smtClean="0"/>
              <a:t>bservations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3257281" y="3973434"/>
            <a:ext cx="45436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105874" y="4826808"/>
            <a:ext cx="1953905" cy="7598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Double Brace 25"/>
          <p:cNvSpPr/>
          <p:nvPr/>
        </p:nvSpPr>
        <p:spPr>
          <a:xfrm>
            <a:off x="4830485" y="3886290"/>
            <a:ext cx="3983315" cy="1320463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166991" y="3299969"/>
            <a:ext cx="3276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multinomial sampling probability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038600" y="6223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416655" y="5391528"/>
            <a:ext cx="37901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s_i</a:t>
            </a:r>
            <a:r>
              <a:rPr lang="en-US" dirty="0" smtClean="0"/>
              <a:t> = number of observations</a:t>
            </a:r>
          </a:p>
          <a:p>
            <a:r>
              <a:rPr lang="en-US" dirty="0" err="1" smtClean="0"/>
              <a:t>k_i</a:t>
            </a:r>
            <a:r>
              <a:rPr lang="en-US" dirty="0" smtClean="0"/>
              <a:t> = number of observed alleles</a:t>
            </a:r>
          </a:p>
          <a:p>
            <a:r>
              <a:rPr lang="en-US" dirty="0" err="1" smtClean="0"/>
              <a:t>o’_j</a:t>
            </a:r>
            <a:r>
              <a:rPr lang="en-US" dirty="0" smtClean="0"/>
              <a:t> = number of observations of allele</a:t>
            </a:r>
          </a:p>
          <a:p>
            <a:r>
              <a:rPr lang="en-US" dirty="0" err="1" smtClean="0"/>
              <a:t>f_i_j</a:t>
            </a:r>
            <a:r>
              <a:rPr lang="en-US" dirty="0" smtClean="0"/>
              <a:t> = frequency of allele in genotype</a:t>
            </a:r>
          </a:p>
          <a:p>
            <a:r>
              <a:rPr lang="en-US" dirty="0" err="1" smtClean="0"/>
              <a:t>m_i</a:t>
            </a:r>
            <a:r>
              <a:rPr lang="en-US" dirty="0" smtClean="0"/>
              <a:t> = sample </a:t>
            </a:r>
            <a:r>
              <a:rPr lang="en-US" dirty="0" err="1" smtClean="0"/>
              <a:t>ploidy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Single-sample maximum-likelihood Bayesian model, incorporating errors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7517"/>
            <a:ext cx="8911495" cy="1227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80871" y="2084803"/>
            <a:ext cx="2398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</a:t>
            </a:r>
            <a:r>
              <a:rPr lang="en-US" sz="2400" dirty="0" smtClean="0"/>
              <a:t>rror estimate via</a:t>
            </a:r>
          </a:p>
          <a:p>
            <a:pPr algn="ctr"/>
            <a:r>
              <a:rPr lang="en-US" sz="2400" dirty="0" smtClean="0"/>
              <a:t>base qualities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672501" y="2453342"/>
            <a:ext cx="273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ampling probability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920176" y="3085837"/>
            <a:ext cx="34166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7687195" y="3200540"/>
            <a:ext cx="38710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16655" y="5380672"/>
            <a:ext cx="37901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s_i</a:t>
            </a:r>
            <a:r>
              <a:rPr lang="en-US" dirty="0" smtClean="0"/>
              <a:t> = number of observations</a:t>
            </a:r>
          </a:p>
          <a:p>
            <a:r>
              <a:rPr lang="en-US" dirty="0" err="1" smtClean="0"/>
              <a:t>k_i</a:t>
            </a:r>
            <a:r>
              <a:rPr lang="en-US" dirty="0" smtClean="0"/>
              <a:t> = number of observed alleles</a:t>
            </a:r>
          </a:p>
          <a:p>
            <a:r>
              <a:rPr lang="en-US" dirty="0" err="1" smtClean="0"/>
              <a:t>o’_j</a:t>
            </a:r>
            <a:r>
              <a:rPr lang="en-US" dirty="0" smtClean="0"/>
              <a:t> = number of observations of allele</a:t>
            </a:r>
          </a:p>
          <a:p>
            <a:r>
              <a:rPr lang="en-US" dirty="0" err="1" smtClean="0"/>
              <a:t>f_i_j</a:t>
            </a:r>
            <a:r>
              <a:rPr lang="en-US" dirty="0" smtClean="0"/>
              <a:t> = frequency of allele in genotype</a:t>
            </a:r>
          </a:p>
          <a:p>
            <a:r>
              <a:rPr lang="en-US" dirty="0" err="1" smtClean="0"/>
              <a:t>m_i</a:t>
            </a:r>
            <a:r>
              <a:rPr lang="en-US" dirty="0" smtClean="0"/>
              <a:t> = sample </a:t>
            </a:r>
            <a:r>
              <a:rPr lang="en-US" dirty="0" err="1" smtClean="0"/>
              <a:t>ploidy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population of samples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10" y="2647520"/>
            <a:ext cx="8221323" cy="1668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536" y="1605403"/>
            <a:ext cx="3625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Genotyping across samples</a:t>
            </a:r>
            <a:endParaRPr lang="en-US" sz="2000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215178" y="2386415"/>
            <a:ext cx="500501" cy="21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" y="4732781"/>
            <a:ext cx="506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Sequencing observations from the entire population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3133" y="2062551"/>
            <a:ext cx="3418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Prior probability of the genotyping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rot="5400000">
            <a:off x="4744376" y="2539702"/>
            <a:ext cx="21563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2350220" y="4401811"/>
            <a:ext cx="585957" cy="75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7522531" y="3669179"/>
            <a:ext cx="1441909" cy="1291812"/>
          </a:xfrm>
          <a:custGeom>
            <a:avLst/>
            <a:gdLst>
              <a:gd name="connsiteX0" fmla="*/ 0 w 1441909"/>
              <a:gd name="connsiteY0" fmla="*/ 1291812 h 1291812"/>
              <a:gd name="connsiteX1" fmla="*/ 1367733 w 1441909"/>
              <a:gd name="connsiteY1" fmla="*/ 336523 h 1291812"/>
              <a:gd name="connsiteX2" fmla="*/ 445056 w 1441909"/>
              <a:gd name="connsiteY2" fmla="*/ 0 h 129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1909" h="1291812">
                <a:moveTo>
                  <a:pt x="0" y="1291812"/>
                </a:moveTo>
                <a:cubicBezTo>
                  <a:pt x="646778" y="921818"/>
                  <a:pt x="1293557" y="551825"/>
                  <a:pt x="1367733" y="336523"/>
                </a:cubicBezTo>
                <a:cubicBezTo>
                  <a:pt x="1441909" y="121221"/>
                  <a:pt x="613309" y="52469"/>
                  <a:pt x="445056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447884" y="5102113"/>
            <a:ext cx="167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likelihoods</a:t>
            </a:r>
            <a:endParaRPr lang="en-US" dirty="0"/>
          </a:p>
        </p:txBody>
      </p:sp>
      <p:sp>
        <p:nvSpPr>
          <p:cNvPr id="22" name="Double Brace 21"/>
          <p:cNvSpPr/>
          <p:nvPr/>
        </p:nvSpPr>
        <p:spPr>
          <a:xfrm>
            <a:off x="6187363" y="3473779"/>
            <a:ext cx="1725949" cy="423367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Genotype priors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36" y="2997616"/>
            <a:ext cx="5504213" cy="4702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149275"/>
            <a:ext cx="8229600" cy="6305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2158" y="3779943"/>
            <a:ext cx="1687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Via </a:t>
            </a:r>
            <a:r>
              <a:rPr lang="en-US" dirty="0" err="1" smtClean="0"/>
              <a:t>Bayes’s</a:t>
            </a:r>
            <a:r>
              <a:rPr lang="en-US" dirty="0" smtClean="0"/>
              <a:t> rule: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3356" y="1693346"/>
            <a:ext cx="8800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integration of allele frequency and genotype frequency information is a common theme among callers using this approach.  We break our genotype prior term into its subcomponents like this: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3628" y="5347151"/>
            <a:ext cx="7465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Now we have two prior components which are very straightforward to model.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Genotype sampling probability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044" y="3245433"/>
            <a:ext cx="3708400" cy="100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844" y="4248733"/>
            <a:ext cx="5080000" cy="96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844" y="5362232"/>
            <a:ext cx="3657600" cy="1181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08125" y="1406713"/>
            <a:ext cx="649808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 smtClean="0"/>
              <a:t>The probability of sampling a given genotyping</a:t>
            </a:r>
          </a:p>
          <a:p>
            <a:pPr algn="ctr"/>
            <a:r>
              <a:rPr lang="en-US" sz="2600" dirty="0" smtClean="0"/>
              <a:t>across all samples, a-priori, given a specific</a:t>
            </a:r>
          </a:p>
          <a:p>
            <a:pPr algn="ctr"/>
            <a:r>
              <a:rPr lang="en-US" sz="2600" dirty="0"/>
              <a:t>a</a:t>
            </a:r>
            <a:r>
              <a:rPr lang="en-US" sz="2600" dirty="0" smtClean="0"/>
              <a:t>llele frequency distribution</a:t>
            </a:r>
            <a:endParaRPr lang="en-US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85155" y="2876732"/>
            <a:ext cx="787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Multiset</a:t>
            </a:r>
            <a:r>
              <a:rPr lang="en-US" dirty="0" smtClean="0"/>
              <a:t> permutations of alleles in genotypes * multinomial sampling probability)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Allele frequency prior probability: </a:t>
            </a:r>
            <a:r>
              <a:rPr lang="en-US" dirty="0" err="1" smtClean="0"/>
              <a:t>Ewens</a:t>
            </a:r>
            <a:r>
              <a:rPr lang="en-US" dirty="0" smtClean="0"/>
              <a:t>’ sampling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the probability of a </a:t>
            </a:r>
            <a:r>
              <a:rPr lang="en-US" dirty="0" smtClean="0"/>
              <a:t>given set of </a:t>
            </a:r>
            <a:r>
              <a:rPr lang="en-US" dirty="0" smtClean="0"/>
              <a:t>allele </a:t>
            </a:r>
            <a:r>
              <a:rPr lang="en-US" dirty="0" smtClean="0"/>
              <a:t>frequencies at a locus </a:t>
            </a:r>
            <a:r>
              <a:rPr lang="en-US" dirty="0" smtClean="0"/>
              <a:t>given an expected diversity rate (we use estimated </a:t>
            </a:r>
            <a:r>
              <a:rPr lang="en-US" dirty="0" err="1" smtClean="0"/>
              <a:t>pairwise</a:t>
            </a:r>
            <a:r>
              <a:rPr lang="en-US" dirty="0" smtClean="0"/>
              <a:t> diversity ~0.001).</a:t>
            </a:r>
          </a:p>
          <a:p>
            <a:r>
              <a:rPr lang="en-US" dirty="0" smtClean="0"/>
              <a:t>Seamlessly incorporates multiple alleles.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4254084"/>
            <a:ext cx="8623300" cy="134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825" y="5590613"/>
            <a:ext cx="2601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probability of a given</a:t>
            </a:r>
          </a:p>
          <a:p>
            <a:r>
              <a:rPr lang="en-US" dirty="0"/>
              <a:t>s</a:t>
            </a:r>
            <a:r>
              <a:rPr lang="en-US" dirty="0" smtClean="0"/>
              <a:t>et of allele frequencies…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53484" y="5704845"/>
            <a:ext cx="2810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 can be expressed as allele</a:t>
            </a:r>
          </a:p>
          <a:p>
            <a:r>
              <a:rPr lang="en-US" dirty="0" smtClean="0"/>
              <a:t>frequency counts …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08901" y="5927645"/>
            <a:ext cx="366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 over which the </a:t>
            </a:r>
            <a:r>
              <a:rPr lang="en-US" dirty="0" err="1" smtClean="0"/>
              <a:t>Ewens</a:t>
            </a:r>
            <a:r>
              <a:rPr lang="en-US" dirty="0" smtClean="0"/>
              <a:t>’ sampling</a:t>
            </a:r>
          </a:p>
          <a:p>
            <a:r>
              <a:rPr lang="en-US" dirty="0"/>
              <a:t>f</a:t>
            </a:r>
            <a:r>
              <a:rPr lang="en-US" dirty="0" smtClean="0"/>
              <a:t>ormula is defined, given some theta.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Maximum likelihood variant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 reads are noisy</a:t>
            </a:r>
          </a:p>
          <a:p>
            <a:r>
              <a:rPr lang="en-US" dirty="0" smtClean="0"/>
              <a:t>Alignments are noisy</a:t>
            </a:r>
          </a:p>
          <a:p>
            <a:r>
              <a:rPr lang="en-US" dirty="0" smtClean="0"/>
              <a:t>Even with a relatively low base error rate for short read sequence data, we need coverage to ensure that we have sufficient power.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6848"/>
            <a:ext cx="8229600" cy="1143000"/>
          </a:xfrm>
        </p:spPr>
        <p:txBody>
          <a:bodyPr/>
          <a:lstStyle/>
          <a:p>
            <a:r>
              <a:rPr lang="en-US" dirty="0"/>
              <a:t>~</a:t>
            </a:r>
            <a:r>
              <a:rPr lang="en-US" dirty="0" smtClean="0"/>
              <a:t>Error rate versus coverage, 1-20x</a:t>
            </a:r>
            <a:endParaRPr lang="en-US" dirty="0"/>
          </a:p>
        </p:txBody>
      </p:sp>
      <p:pic>
        <p:nvPicPr>
          <p:cNvPr id="4" name="Picture 3" descr="error rate vs coverage for 0.01 error rat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2" y="382923"/>
            <a:ext cx="6597723" cy="65977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0967" y="1932290"/>
            <a:ext cx="640446" cy="3202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10783" y="6643702"/>
            <a:ext cx="3788833" cy="3369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6200000">
            <a:off x="-262294" y="3228287"/>
            <a:ext cx="2956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Haploid detection error rate:</a:t>
            </a:r>
          </a:p>
          <a:p>
            <a:pPr algn="ctr"/>
            <a:r>
              <a:rPr lang="en-US" dirty="0" smtClean="0"/>
              <a:t>log10(bp per false detection)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10514" y="6421934"/>
            <a:ext cx="2706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Sequencing base error rate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32022" y="5134680"/>
            <a:ext cx="1294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 coverage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32022" y="4144042"/>
            <a:ext cx="1411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10x coverage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7315201" y="3581400"/>
            <a:ext cx="750907" cy="5626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7308514" y="5504012"/>
            <a:ext cx="423508" cy="1661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Maximum likelihood variant detection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5032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Looking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one sample is informative, but limited by per-sample</a:t>
            </a:r>
            <a:r>
              <a:rPr lang="en-US" sz="3200" noProof="0" dirty="0" smtClean="0"/>
              <a:t> coverage.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Using a single-sample model is difficult because we lack power to filter out artifacts which result from errors within our sequencing and alignment system:</a:t>
            </a:r>
          </a:p>
          <a:p>
            <a:pPr marL="971550" lvl="1" indent="-514350">
              <a:spcBef>
                <a:spcPct val="20000"/>
              </a:spcBef>
              <a:buFont typeface="Courier New"/>
              <a:buChar char="o"/>
            </a:pPr>
            <a:r>
              <a:rPr lang="en-US" sz="3200" dirty="0" err="1" smtClean="0"/>
              <a:t>paralogs</a:t>
            </a:r>
            <a:endParaRPr lang="en-US" sz="3200" dirty="0"/>
          </a:p>
          <a:p>
            <a:pPr marL="971550" lvl="1" indent="-514350">
              <a:spcBef>
                <a:spcPct val="20000"/>
              </a:spcBef>
              <a:buFont typeface="Courier New"/>
              <a:buChar char="o"/>
            </a:pPr>
            <a:r>
              <a:rPr lang="en-US" sz="3200" dirty="0" smtClean="0"/>
              <a:t>spurious mismatch agreement</a:t>
            </a:r>
          </a:p>
          <a:p>
            <a:pPr marL="971550" lvl="1" indent="-514350">
              <a:spcBef>
                <a:spcPct val="20000"/>
              </a:spcBef>
              <a:buFont typeface="Courier New"/>
              <a:buChar char="o"/>
            </a:pPr>
            <a:r>
              <a:rPr lang="en-US" sz="3200" dirty="0" smtClean="0"/>
              <a:t>systematic misalignment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Population calling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sample is noisy</a:t>
            </a:r>
          </a:p>
          <a:p>
            <a:r>
              <a:rPr lang="en-US" dirty="0" smtClean="0"/>
              <a:t>Your study may obtain data from many.  Why not use them together to improve the power of your variant detection?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Bayesian population-level variant detectors and </a:t>
            </a:r>
            <a:r>
              <a:rPr lang="en-US" dirty="0" err="1" smtClean="0"/>
              <a:t>genotypers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freeBayes</a:t>
            </a:r>
            <a:endParaRPr lang="en-US" dirty="0" smtClean="0"/>
          </a:p>
          <a:p>
            <a:pPr lvl="1"/>
            <a:r>
              <a:rPr lang="en-US" dirty="0" err="1" smtClean="0"/>
              <a:t>Marth</a:t>
            </a:r>
            <a:r>
              <a:rPr lang="en-US" dirty="0" smtClean="0"/>
              <a:t> Lab, Boston College: </a:t>
            </a:r>
            <a:r>
              <a:rPr lang="en-US" dirty="0" smtClean="0">
                <a:hlinkClick r:id="rId2"/>
              </a:rPr>
              <a:t>http://bioinformatics.bc.edu/marthlab/</a:t>
            </a:r>
            <a:endParaRPr lang="en-US" dirty="0" smtClean="0"/>
          </a:p>
          <a:p>
            <a:r>
              <a:rPr lang="en-US" dirty="0" smtClean="0"/>
              <a:t>GATK</a:t>
            </a:r>
          </a:p>
          <a:p>
            <a:pPr lvl="1"/>
            <a:r>
              <a:rPr lang="en-US" dirty="0" smtClean="0">
                <a:hlinkClick r:id="rId3"/>
              </a:rPr>
              <a:t>http://www.broadinstitute.org/gsa/wiki/index.php/Unified_genotyper</a:t>
            </a:r>
            <a:endParaRPr lang="en-US" dirty="0" smtClean="0"/>
          </a:p>
          <a:p>
            <a:r>
              <a:rPr lang="en-US" dirty="0" err="1" smtClean="0"/>
              <a:t>glfMultiples</a:t>
            </a:r>
            <a:endParaRPr lang="en-US" dirty="0"/>
          </a:p>
          <a:p>
            <a:pPr lvl="1"/>
            <a:r>
              <a:rPr lang="en-US" dirty="0" smtClean="0">
                <a:hlinkClick r:id="rId4"/>
              </a:rPr>
              <a:t>http://genome.sph.umich.edu/wiki/GlfMultiples</a:t>
            </a:r>
            <a:endParaRPr lang="en-US" dirty="0" smtClean="0"/>
          </a:p>
          <a:p>
            <a:r>
              <a:rPr lang="en-US" dirty="0" smtClean="0"/>
              <a:t>others …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a population model cope with errors?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Directly, via incorporation of information from multiple samples.</a:t>
            </a:r>
          </a:p>
          <a:p>
            <a:r>
              <a:rPr lang="en-US" dirty="0" smtClean="0"/>
              <a:t>It’s much less likely to miss or miss-call variants with even low frequency in the population.</a:t>
            </a:r>
          </a:p>
          <a:p>
            <a:pPr lvl="1"/>
            <a:r>
              <a:rPr lang="en-US" dirty="0" smtClean="0"/>
              <a:t>In the 1000 Genomes project, we see error rates (both FP and FN) drop very low at alternate allele count &gt;10, ~ 1% allele frequency.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1576</Words>
  <Application>Microsoft Macintosh PowerPoint</Application>
  <PresentationFormat>On-screen Show (4:3)</PresentationFormat>
  <Paragraphs>182</Paragraphs>
  <Slides>38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Integrated variant detection</vt:lpstr>
      <vt:lpstr>Overview</vt:lpstr>
      <vt:lpstr>What varies?</vt:lpstr>
      <vt:lpstr>Maximum likelihood variant detection</vt:lpstr>
      <vt:lpstr>~Error rate versus coverage, 1-20x</vt:lpstr>
      <vt:lpstr>Maximum likelihood variant detection</vt:lpstr>
      <vt:lpstr>Population calling</vt:lpstr>
      <vt:lpstr>Bayesian population-level variant detectors and genotypers</vt:lpstr>
      <vt:lpstr>How does a population model cope with errors?</vt:lpstr>
      <vt:lpstr>Slide 10</vt:lpstr>
      <vt:lpstr>Slide 11</vt:lpstr>
      <vt:lpstr>Bayesian detection, multiple samples</vt:lpstr>
      <vt:lpstr>A population of samples</vt:lpstr>
      <vt:lpstr>A population of samples</vt:lpstr>
      <vt:lpstr>The Neutral Model</vt:lpstr>
      <vt:lpstr>Genotype sampling probability</vt:lpstr>
      <vt:lpstr>Allele frequency prior probability: Ewens’ sampling formula</vt:lpstr>
      <vt:lpstr>Technical issues</vt:lpstr>
      <vt:lpstr>Finding the posterior maximum</vt:lpstr>
      <vt:lpstr>All together now…</vt:lpstr>
      <vt:lpstr>SNPs, INDELs, and MNPs</vt:lpstr>
      <vt:lpstr>Polyploidy, variable copy number, and pooled sequencing analysis</vt:lpstr>
      <vt:lpstr>Combined variant output</vt:lpstr>
      <vt:lpstr>Variant detection pipeline</vt:lpstr>
      <vt:lpstr>Problems with population-level variant detection</vt:lpstr>
      <vt:lpstr>Solution: use a VCF file to describe the population allele frequencies and sites</vt:lpstr>
      <vt:lpstr>Adding prior variants</vt:lpstr>
      <vt:lpstr>Benefits of VCF-derived variant priors</vt:lpstr>
      <vt:lpstr>FreeBayes and Galaxy</vt:lpstr>
      <vt:lpstr>FreeBayes and Galaxy, plans</vt:lpstr>
      <vt:lpstr>Acknowledgments</vt:lpstr>
      <vt:lpstr>Slide 32</vt:lpstr>
      <vt:lpstr>Single-sample maximum-likelihood Bayesian model, no errors</vt:lpstr>
      <vt:lpstr>Single-sample maximum-likelihood Bayesian model, incorporating errors</vt:lpstr>
      <vt:lpstr>A population of samples</vt:lpstr>
      <vt:lpstr>Genotype priors</vt:lpstr>
      <vt:lpstr>Genotype sampling probability</vt:lpstr>
      <vt:lpstr>Allele frequency prior probability: Ewens’ sampling formula</vt:lpstr>
    </vt:vector>
  </TitlesOfParts>
  <Company>Boston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variant detection with galaxy (freebayes)</dc:title>
  <dc:creator>Erik Garrison</dc:creator>
  <cp:lastModifiedBy>Erik Garrison</cp:lastModifiedBy>
  <cp:revision>24</cp:revision>
  <dcterms:created xsi:type="dcterms:W3CDTF">2011-05-25T08:54:44Z</dcterms:created>
  <dcterms:modified xsi:type="dcterms:W3CDTF">2011-05-25T09:12:22Z</dcterms:modified>
</cp:coreProperties>
</file>