
<file path=[Content_Types].xml><?xml version="1.0" encoding="utf-8"?>
<Types xmlns="http://schemas.openxmlformats.org/package/2006/content-types">
  <Override PartName="/ppt/slideLayouts/slideLayout15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Default Extension="pdf" ContentType="application/pdf"/>
  <Override PartName="/ppt/slideLayouts/slideLayout1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84" r:id="rId2"/>
  </p:sldMasterIdLst>
  <p:notesMasterIdLst>
    <p:notesMasterId r:id="rId17"/>
  </p:notesMasterIdLst>
  <p:sldIdLst>
    <p:sldId id="256" r:id="rId3"/>
    <p:sldId id="261" r:id="rId4"/>
    <p:sldId id="262" r:id="rId5"/>
    <p:sldId id="263" r:id="rId6"/>
    <p:sldId id="258" r:id="rId7"/>
    <p:sldId id="259" r:id="rId8"/>
    <p:sldId id="270" r:id="rId9"/>
    <p:sldId id="265" r:id="rId10"/>
    <p:sldId id="268" r:id="rId11"/>
    <p:sldId id="266" r:id="rId12"/>
    <p:sldId id="269" r:id="rId13"/>
    <p:sldId id="264" r:id="rId14"/>
    <p:sldId id="267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65504A"/>
    <a:srgbClr val="6B7E7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74864" autoAdjust="0"/>
  </p:normalViewPr>
  <p:slideViewPr>
    <p:cSldViewPr snapToGrid="0" snapToObjects="1">
      <p:cViewPr varScale="1">
        <p:scale>
          <a:sx n="89" d="100"/>
          <a:sy n="89" d="100"/>
        </p:scale>
        <p:origin x="-1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8C022-0E39-1E4C-8018-7D3FD0DDF8DB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E5DDD-0362-644E-8FB0-8DF058D6A5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BC02E9-F6D6-8E4A-950E-7DA29792CB9E}" type="slidenum">
              <a:rPr lang="en-US">
                <a:latin typeface="Arial" charset="0"/>
              </a:rPr>
              <a:pPr/>
              <a:t>2</a:t>
            </a:fld>
            <a:endParaRPr lang="en-US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C2C6B6-D0A8-8A46-BC33-F9EFD0FF52A0}" type="slidenum">
              <a:rPr lang="en-US">
                <a:latin typeface="Arial" charset="0"/>
              </a:rPr>
              <a:pPr/>
              <a:t>3</a:t>
            </a:fld>
            <a:endParaRPr lang="en-US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7A53DC-38E8-574C-AF54-ACBE5FE12DA1}" type="slidenum">
              <a:rPr lang="en-US">
                <a:latin typeface="Arial" charset="0"/>
              </a:rPr>
              <a:pPr/>
              <a:t>4</a:t>
            </a:fld>
            <a:endParaRPr lang="en-US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E5DDD-0362-644E-8FB0-8DF058D6A55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27200" cy="6859588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819400"/>
            <a:ext cx="70104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4648200"/>
            <a:ext cx="70104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 rot="5400000">
            <a:off x="-1714500" y="3390900"/>
            <a:ext cx="6858000" cy="76200"/>
          </a:xfrm>
          <a:prstGeom prst="rect">
            <a:avLst/>
          </a:prstGeom>
          <a:solidFill>
            <a:srgbClr val="62626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68" name="Picture 24" descr="LogoTag_2color_6in_144dpi"/>
          <p:cNvPicPr>
            <a:picLocks noChangeAspect="1" noChangeArrowheads="1"/>
          </p:cNvPicPr>
          <p:nvPr/>
        </p:nvPicPr>
        <p:blipFill>
          <a:blip r:embed="rId3"/>
          <a:srcRect l="7124"/>
          <a:stretch>
            <a:fillRect/>
          </a:stretch>
        </p:blipFill>
        <p:spPr bwMode="auto">
          <a:xfrm>
            <a:off x="1905000" y="304800"/>
            <a:ext cx="3973513" cy="21859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7526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33400"/>
            <a:ext cx="51054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981200"/>
            <a:ext cx="8382000" cy="114300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400800" cy="12954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286000"/>
            <a:ext cx="42291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2286000"/>
            <a:ext cx="42291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914400"/>
            <a:ext cx="21526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3055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d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727200" cy="68595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533400"/>
            <a:ext cx="701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00400" y="6505575"/>
            <a:ext cx="1905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folHlink"/>
                </a:solidFill>
              </a:defRPr>
            </a:lvl1pPr>
          </a:lstStyle>
          <a:p>
            <a:fld id="{FDDEF8AC-F2A4-A743-BAB9-4C14A83B6844}" type="datetimeFigureOut">
              <a:rPr lang="en-US" smtClean="0"/>
              <a:pPr/>
              <a:t>5/25/11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19800" y="6505575"/>
            <a:ext cx="2895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folHlink"/>
                </a:solidFill>
              </a:defRPr>
            </a:lvl1pPr>
          </a:lstStyle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 rot="5400000">
            <a:off x="-1714500" y="3390900"/>
            <a:ext cx="6858000" cy="76200"/>
          </a:xfrm>
          <a:prstGeom prst="rect">
            <a:avLst/>
          </a:prstGeom>
          <a:solidFill>
            <a:srgbClr val="62626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9" name="Picture 25"/>
          <p:cNvPicPr>
            <a:picLocks noChangeAspect="1" noChangeArrowheads="1"/>
          </p:cNvPicPr>
          <p:nvPr/>
        </p:nvPicPr>
        <mc:AlternateContent xmlns:ma="http://schemas.microsoft.com/office/mac/drawingml/2008/main">
          <mc:Choice Requires="ma">
            <p:blipFill>
              <a:blip r:embed="rId1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152400" y="6248400"/>
            <a:ext cx="1389063" cy="5127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286000"/>
            <a:ext cx="8610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JAX: Exploring The Galaxy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Glen Beane, Senior Software Engineer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we’ve been up to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435797"/>
            <a:ext cx="7010400" cy="4114800"/>
          </a:xfrm>
        </p:spPr>
        <p:txBody>
          <a:bodyPr/>
          <a:lstStyle/>
          <a:p>
            <a:r>
              <a:rPr lang="en-US" sz="2100" dirty="0" smtClean="0"/>
              <a:t>Custom Tools &amp; Workflows</a:t>
            </a:r>
          </a:p>
          <a:p>
            <a:pPr lvl="1"/>
            <a:r>
              <a:rPr lang="en-US" sz="2100" dirty="0" smtClean="0"/>
              <a:t>e.g., Array Genotyping Workflow</a:t>
            </a:r>
          </a:p>
          <a:p>
            <a:pPr lvl="2"/>
            <a:r>
              <a:rPr lang="en-US" sz="1700" dirty="0" smtClean="0"/>
              <a:t>custom “get data” tool</a:t>
            </a:r>
          </a:p>
          <a:p>
            <a:pPr lvl="2"/>
            <a:r>
              <a:rPr lang="en-US" sz="1700" dirty="0" smtClean="0"/>
              <a:t>group by SNP probe set tool</a:t>
            </a:r>
          </a:p>
          <a:p>
            <a:pPr lvl="2"/>
            <a:r>
              <a:rPr lang="en-US" sz="1700" dirty="0" smtClean="0"/>
              <a:t>genotyping tools (Alchemy, MDG)</a:t>
            </a:r>
          </a:p>
          <a:p>
            <a:pPr lvl="2"/>
            <a:r>
              <a:rPr lang="en-US" sz="1700" dirty="0" smtClean="0"/>
              <a:t>EMMA (mixed-model association mapping)</a:t>
            </a:r>
          </a:p>
          <a:p>
            <a:r>
              <a:rPr lang="en-US" sz="2100" dirty="0" smtClean="0"/>
              <a:t>RNA-</a:t>
            </a:r>
            <a:r>
              <a:rPr lang="en-US" sz="2100" dirty="0" err="1" smtClean="0"/>
              <a:t>Seq</a:t>
            </a:r>
            <a:r>
              <a:rPr lang="en-US" sz="2100" dirty="0" smtClean="0"/>
              <a:t> and DNA-</a:t>
            </a:r>
            <a:r>
              <a:rPr lang="en-US" sz="2100" dirty="0" err="1" smtClean="0"/>
              <a:t>Seq</a:t>
            </a:r>
            <a:r>
              <a:rPr lang="en-US" sz="2100" dirty="0" smtClean="0"/>
              <a:t> workflows, Whole-Genome workflows</a:t>
            </a:r>
          </a:p>
          <a:p>
            <a:r>
              <a:rPr lang="en-US" sz="2100" dirty="0" smtClean="0"/>
              <a:t>“Toothbrush” (custom “FASTQ groomer” written in C)</a:t>
            </a:r>
          </a:p>
          <a:p>
            <a:r>
              <a:rPr lang="en-US" sz="2100" dirty="0" smtClean="0"/>
              <a:t>Search Mouse </a:t>
            </a:r>
            <a:r>
              <a:rPr lang="en-US" sz="2100" dirty="0" err="1" smtClean="0"/>
              <a:t>SNPs</a:t>
            </a:r>
            <a:r>
              <a:rPr lang="en-US" sz="2100" dirty="0" smtClean="0"/>
              <a:t> Tool (Sanger 17 strains)</a:t>
            </a:r>
          </a:p>
          <a:p>
            <a:r>
              <a:rPr lang="en-US" sz="2100" dirty="0" smtClean="0"/>
              <a:t>Tools for custom statistical calculations on tabular data files</a:t>
            </a:r>
          </a:p>
          <a:p>
            <a:r>
              <a:rPr lang="en-US" sz="2100" dirty="0" smtClean="0"/>
              <a:t>HDF5 support (“</a:t>
            </a:r>
            <a:r>
              <a:rPr lang="en-US" sz="2100" dirty="0" err="1" smtClean="0"/>
              <a:t>sniffable</a:t>
            </a:r>
            <a:r>
              <a:rPr lang="en-US" sz="2100" dirty="0" smtClean="0"/>
              <a:t>”)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Users creating non-trivial workflows</a:t>
            </a:r>
            <a:endParaRPr lang="en-US" dirty="0"/>
          </a:p>
        </p:txBody>
      </p:sp>
      <p:pic>
        <p:nvPicPr>
          <p:cNvPr id="4" name="Content Placeholder 3" descr="Screen shot 2011-05-18 at 1.17.03 PM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967" b="-1967"/>
          <a:stretch>
            <a:fillRect/>
          </a:stretch>
        </p:blipFill>
        <p:spPr>
          <a:xfrm>
            <a:off x="1905000" y="1558647"/>
            <a:ext cx="7010400" cy="4114800"/>
          </a:xfrm>
        </p:spPr>
      </p:pic>
      <p:sp>
        <p:nvSpPr>
          <p:cNvPr id="5" name="TextBox 4"/>
          <p:cNvSpPr txBox="1"/>
          <p:nvPr/>
        </p:nvSpPr>
        <p:spPr>
          <a:xfrm>
            <a:off x="1905000" y="5810543"/>
            <a:ext cx="7126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 would not have done this from the command line on our cluster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517357"/>
            <a:ext cx="7010400" cy="4114800"/>
          </a:xfrm>
        </p:spPr>
        <p:txBody>
          <a:bodyPr/>
          <a:lstStyle/>
          <a:p>
            <a:r>
              <a:rPr lang="en-US" sz="1900" dirty="0" smtClean="0"/>
              <a:t>Importing Data!</a:t>
            </a:r>
          </a:p>
          <a:p>
            <a:pPr lvl="1"/>
            <a:r>
              <a:rPr lang="en-US" sz="1900" dirty="0" smtClean="0"/>
              <a:t>ftp uploads a big help!</a:t>
            </a:r>
          </a:p>
          <a:p>
            <a:pPr lvl="1"/>
            <a:r>
              <a:rPr lang="en-US" sz="1900" dirty="0" smtClean="0"/>
              <a:t>using “upload directory of files” heavily</a:t>
            </a:r>
          </a:p>
          <a:p>
            <a:pPr lvl="1"/>
            <a:r>
              <a:rPr lang="en-US" sz="1900" dirty="0" smtClean="0"/>
              <a:t>plan to automate uploads</a:t>
            </a:r>
          </a:p>
          <a:p>
            <a:r>
              <a:rPr lang="en-US" sz="1900" dirty="0" smtClean="0"/>
              <a:t>Sparse developer docs (e.g. API)</a:t>
            </a:r>
          </a:p>
          <a:p>
            <a:r>
              <a:rPr lang="en-US" sz="1900" dirty="0" smtClean="0"/>
              <a:t>Truncated error messages from tools</a:t>
            </a:r>
          </a:p>
          <a:p>
            <a:r>
              <a:rPr lang="en-US" sz="1900" dirty="0" smtClean="0"/>
              <a:t>difficulty managing experiments </a:t>
            </a:r>
            <a:r>
              <a:rPr lang="en-US" sz="1900" dirty="0" err="1" smtClean="0"/>
              <a:t>w</a:t>
            </a:r>
            <a:r>
              <a:rPr lang="en-US" sz="1900" dirty="0" smtClean="0"/>
              <a:t>/ large numbers of samples (e.g. run 40 samples through same workflow)</a:t>
            </a:r>
          </a:p>
          <a:p>
            <a:pPr lvl="1"/>
            <a:r>
              <a:rPr lang="en-US" sz="1900" dirty="0" smtClean="0"/>
              <a:t>output file names difficult to match up with original sample names (get 40 “N </a:t>
            </a:r>
            <a:r>
              <a:rPr lang="en-US" sz="1900" dirty="0" err="1" smtClean="0"/>
              <a:t>toolX</a:t>
            </a:r>
            <a:r>
              <a:rPr lang="en-US" sz="1900" dirty="0" smtClean="0"/>
              <a:t> on Y” in history)</a:t>
            </a:r>
          </a:p>
          <a:p>
            <a:pPr lvl="1"/>
            <a:r>
              <a:rPr lang="en-US" sz="1900" dirty="0" smtClean="0"/>
              <a:t>merging results from many workflows is manual</a:t>
            </a:r>
          </a:p>
          <a:p>
            <a:pPr lvl="1"/>
            <a:r>
              <a:rPr lang="en-US" sz="1900" dirty="0" smtClean="0"/>
              <a:t>can’t automatically run multiple </a:t>
            </a:r>
            <a:r>
              <a:rPr lang="en-US" sz="1900" i="1" dirty="0" smtClean="0"/>
              <a:t>pairs </a:t>
            </a:r>
            <a:r>
              <a:rPr lang="en-US" sz="1900" dirty="0" smtClean="0"/>
              <a:t>of files through same workflow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Wish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76400"/>
            <a:ext cx="7010400" cy="4114800"/>
          </a:xfrm>
        </p:spPr>
        <p:txBody>
          <a:bodyPr/>
          <a:lstStyle/>
          <a:p>
            <a:r>
              <a:rPr lang="en-US" sz="1900" dirty="0" smtClean="0"/>
              <a:t>Input file name or parameter value as variable in workflow (we want to name output files based on initial input name)</a:t>
            </a:r>
          </a:p>
          <a:p>
            <a:r>
              <a:rPr lang="en-US" sz="1900" dirty="0" smtClean="0"/>
              <a:t>Auto delete intermediate files in WF (not just hide)</a:t>
            </a:r>
          </a:p>
          <a:p>
            <a:r>
              <a:rPr lang="en-US" sz="1900" dirty="0" smtClean="0"/>
              <a:t>Tools with associated roles</a:t>
            </a:r>
          </a:p>
          <a:p>
            <a:r>
              <a:rPr lang="en-US" sz="1900" dirty="0" smtClean="0"/>
              <a:t>Reduction</a:t>
            </a:r>
          </a:p>
          <a:p>
            <a:pPr lvl="1"/>
            <a:r>
              <a:rPr lang="en-US" sz="1900" dirty="0" smtClean="0"/>
              <a:t>merge results from multiple </a:t>
            </a:r>
            <a:r>
              <a:rPr lang="en-US" sz="1900" dirty="0" err="1" smtClean="0"/>
              <a:t>WFs</a:t>
            </a:r>
            <a:r>
              <a:rPr lang="en-US" sz="1900" dirty="0" smtClean="0"/>
              <a:t> (with custom “Reduce” tool or something standard like simple concatenation)</a:t>
            </a:r>
          </a:p>
          <a:p>
            <a:r>
              <a:rPr lang="en-US" sz="1900" dirty="0" smtClean="0"/>
              <a:t>more developer documentation</a:t>
            </a:r>
          </a:p>
          <a:p>
            <a:r>
              <a:rPr lang="en-US" sz="1900" dirty="0" smtClean="0"/>
              <a:t>more reports (e.g. disk space per user, active/inactive data files</a:t>
            </a:r>
            <a:r>
              <a:rPr lang="en-US" sz="1900" dirty="0" smtClean="0"/>
              <a:t>,</a:t>
            </a:r>
            <a:r>
              <a:rPr lang="en-US" sz="1900" dirty="0" smtClean="0"/>
              <a:t> </a:t>
            </a:r>
            <a:r>
              <a:rPr lang="en-US" sz="1900" dirty="0" smtClean="0"/>
              <a:t>etc)</a:t>
            </a:r>
          </a:p>
          <a:p>
            <a:r>
              <a:rPr lang="en-US" sz="1900" dirty="0" smtClean="0"/>
              <a:t>“favorite tools”</a:t>
            </a:r>
          </a:p>
          <a:p>
            <a:r>
              <a:rPr lang="en-US" sz="1900" dirty="0" smtClean="0"/>
              <a:t>list </a:t>
            </a:r>
            <a:r>
              <a:rPr lang="en-US" sz="1900" smtClean="0"/>
              <a:t>tool versions</a:t>
            </a:r>
          </a:p>
          <a:p>
            <a:pPr>
              <a:buNone/>
            </a:pPr>
            <a:endParaRPr lang="en-US" sz="23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1800" dirty="0" smtClean="0"/>
              <a:t>Dave Walton, Manager Scientific Computing</a:t>
            </a:r>
          </a:p>
          <a:p>
            <a:pPr>
              <a:buNone/>
            </a:pPr>
            <a:r>
              <a:rPr lang="en-US" sz="1800" dirty="0" smtClean="0"/>
              <a:t>Keith Sheppard &amp; Matt Vincent, Software Engineers, Center For Genome Dynamics</a:t>
            </a:r>
          </a:p>
          <a:p>
            <a:pPr>
              <a:buNone/>
            </a:pPr>
            <a:r>
              <a:rPr lang="en-US" sz="1800" dirty="0" smtClean="0"/>
              <a:t>Rich </a:t>
            </a:r>
            <a:r>
              <a:rPr lang="en-US" sz="1800" dirty="0" err="1" smtClean="0"/>
              <a:t>Brey</a:t>
            </a:r>
            <a:r>
              <a:rPr lang="en-US" sz="1800" dirty="0" smtClean="0"/>
              <a:t> &amp; Michael </a:t>
            </a:r>
            <a:r>
              <a:rPr lang="en-US" sz="1800" dirty="0" err="1" smtClean="0"/>
              <a:t>Genrich</a:t>
            </a:r>
            <a:r>
              <a:rPr lang="en-US" sz="1800" dirty="0" smtClean="0"/>
              <a:t>, Linux Systems Administrators, IT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Matt </a:t>
            </a:r>
            <a:r>
              <a:rPr lang="en-US" sz="1800" dirty="0" err="1" smtClean="0"/>
              <a:t>Hibbs</a:t>
            </a:r>
            <a:r>
              <a:rPr lang="en-US" sz="1800" dirty="0" smtClean="0"/>
              <a:t>, PhD – Assistant Professor</a:t>
            </a:r>
          </a:p>
          <a:p>
            <a:pPr>
              <a:buNone/>
            </a:pPr>
            <a:r>
              <a:rPr lang="en-US" sz="1800" dirty="0" smtClean="0"/>
              <a:t>Joel Graber, PhD – Associate Professor</a:t>
            </a:r>
          </a:p>
          <a:p>
            <a:pPr>
              <a:buNone/>
            </a:pPr>
            <a:r>
              <a:rPr lang="en-US" sz="1800" dirty="0" smtClean="0"/>
              <a:t>Gary Churchill, PhD – Professor</a:t>
            </a:r>
          </a:p>
          <a:p>
            <a:pPr>
              <a:buNone/>
            </a:pPr>
            <a:r>
              <a:rPr lang="en-US" sz="1800" dirty="0" smtClean="0"/>
              <a:t>Carol </a:t>
            </a:r>
            <a:r>
              <a:rPr lang="en-US" sz="1800" dirty="0" err="1" smtClean="0"/>
              <a:t>Bult</a:t>
            </a:r>
            <a:r>
              <a:rPr lang="en-US" sz="1800" dirty="0" smtClean="0"/>
              <a:t>, PhD – Professor</a:t>
            </a:r>
          </a:p>
          <a:p>
            <a:pPr>
              <a:buNone/>
            </a:pPr>
            <a:r>
              <a:rPr lang="en-US" sz="1800" dirty="0" smtClean="0"/>
              <a:t>Gareth Howell, PhD – Research Scientist </a:t>
            </a:r>
            <a:r>
              <a:rPr lang="en-US" sz="1800" smtClean="0"/>
              <a:t>(workflow image)</a:t>
            </a:r>
            <a:endParaRPr lang="en-US" sz="1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rgbClr val="899CC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28600" y="228600"/>
            <a:ext cx="6553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600">
                <a:solidFill>
                  <a:schemeClr val="bg1"/>
                </a:solidFill>
              </a:rPr>
              <a:t>The Jackson Laboratory</a:t>
            </a:r>
          </a:p>
          <a:p>
            <a:pPr eaLnBrk="1" hangingPunct="1">
              <a:lnSpc>
                <a:spcPct val="80000"/>
              </a:lnSpc>
            </a:pPr>
            <a:r>
              <a:rPr lang="en-US" sz="3600">
                <a:solidFill>
                  <a:schemeClr val="bg1"/>
                </a:solidFill>
              </a:rPr>
              <a:t>Bar Harbor, Maine </a:t>
            </a:r>
          </a:p>
        </p:txBody>
      </p:sp>
      <p:pic>
        <p:nvPicPr>
          <p:cNvPr id="273415" name="Picture 7" descr="NRB 4inch(156-2)"/>
          <p:cNvPicPr>
            <a:picLocks noChangeAspect="1" noChangeArrowheads="1"/>
          </p:cNvPicPr>
          <p:nvPr/>
        </p:nvPicPr>
        <p:blipFill>
          <a:blip r:embed="rId3"/>
          <a:srcRect b="2463"/>
          <a:stretch>
            <a:fillRect/>
          </a:stretch>
        </p:blipFill>
        <p:spPr bwMode="auto">
          <a:xfrm>
            <a:off x="609600" y="1371600"/>
            <a:ext cx="3276600" cy="251460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273416" name="Picture 8" descr="GRB 4inch(3454_nohose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352800"/>
            <a:ext cx="3429000" cy="228600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273417" name="Picture 9" descr="ERB 1 4inch(MG_5040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219200"/>
            <a:ext cx="3733800" cy="1960563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685800" y="3995738"/>
            <a:ext cx="42672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 sz="2000" b="1"/>
          </a:p>
          <a:p>
            <a:pPr>
              <a:buFontTx/>
              <a:buChar char="•"/>
            </a:pPr>
            <a:r>
              <a:rPr lang="en-US" sz="2000"/>
              <a:t> Non-profit  genetics research</a:t>
            </a:r>
          </a:p>
          <a:p>
            <a:pPr>
              <a:buFontTx/>
              <a:buChar char="•"/>
            </a:pPr>
            <a:r>
              <a:rPr lang="en-US" sz="2000"/>
              <a:t> Founded in 1929</a:t>
            </a:r>
          </a:p>
          <a:p>
            <a:pPr>
              <a:buFontTx/>
              <a:buChar char="•"/>
            </a:pPr>
            <a:r>
              <a:rPr lang="en-US" sz="2000"/>
              <a:t> 36 principal investigators</a:t>
            </a:r>
          </a:p>
          <a:p>
            <a:pPr>
              <a:buFontTx/>
              <a:buChar char="•"/>
            </a:pPr>
            <a:r>
              <a:rPr lang="en-US" sz="2000"/>
              <a:t> 1,300+ employees</a:t>
            </a:r>
          </a:p>
          <a:p>
            <a:pPr>
              <a:buFontTx/>
              <a:buChar char="•"/>
            </a:pPr>
            <a:r>
              <a:rPr lang="en-US" sz="2000"/>
              <a:t> $200 million budget</a:t>
            </a:r>
          </a:p>
          <a:p>
            <a:pPr>
              <a:buFontTx/>
              <a:buChar char="•"/>
            </a:pPr>
            <a:r>
              <a:rPr lang="en-US" sz="2000"/>
              <a:t> NCI-designated Cancer Center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6B7E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mission tex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458913"/>
            <a:ext cx="3749675" cy="39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0" descr="mission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633913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6550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28" descr="Vis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6113" y="-1588"/>
            <a:ext cx="4687887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1029" descr="vis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76400"/>
            <a:ext cx="36083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 Box 106"/>
          <p:cNvSpPr txBox="1">
            <a:spLocks noChangeArrowheads="1"/>
          </p:cNvSpPr>
          <p:nvPr/>
        </p:nvSpPr>
        <p:spPr bwMode="auto">
          <a:xfrm>
            <a:off x="381000" y="5334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Computing Group: Who We 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of core software engineering and statistical analysis service (not IT)</a:t>
            </a:r>
          </a:p>
          <a:p>
            <a:pPr lvl="1"/>
            <a:r>
              <a:rPr lang="en-US" dirty="0" smtClean="0"/>
              <a:t>scientific software development</a:t>
            </a:r>
          </a:p>
          <a:p>
            <a:pPr lvl="1"/>
            <a:r>
              <a:rPr lang="en-US" dirty="0" smtClean="0"/>
              <a:t>High Performance Computing</a:t>
            </a:r>
          </a:p>
          <a:p>
            <a:pPr lvl="1"/>
            <a:r>
              <a:rPr lang="en-US" dirty="0" smtClean="0"/>
              <a:t>not Linux/Unix system administrators</a:t>
            </a:r>
          </a:p>
          <a:p>
            <a:pPr lvl="1"/>
            <a:r>
              <a:rPr lang="en-US" dirty="0" smtClean="0"/>
              <a:t>domain expertise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Galaxy?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476124"/>
            <a:ext cx="7010400" cy="4114800"/>
          </a:xfrm>
        </p:spPr>
        <p:txBody>
          <a:bodyPr/>
          <a:lstStyle/>
          <a:p>
            <a:r>
              <a:rPr lang="en-US" sz="2200" dirty="0" smtClean="0"/>
              <a:t>Needed a HTS analysis platform</a:t>
            </a:r>
          </a:p>
          <a:p>
            <a:pPr lvl="1"/>
            <a:r>
              <a:rPr lang="en-US" sz="2200" dirty="0" smtClean="0"/>
              <a:t>make routine analysis accessible to scientists</a:t>
            </a:r>
          </a:p>
          <a:p>
            <a:pPr lvl="1"/>
            <a:r>
              <a:rPr lang="en-US" sz="2200" dirty="0" smtClean="0"/>
              <a:t>preferred local installation vs. hosted</a:t>
            </a:r>
          </a:p>
          <a:p>
            <a:pPr lvl="1"/>
            <a:r>
              <a:rPr lang="en-US" sz="2200" dirty="0" smtClean="0"/>
              <a:t>wanted to integrate with existing HPC resources (using TORQUE/Moab)</a:t>
            </a:r>
          </a:p>
          <a:p>
            <a:pPr lvl="1"/>
            <a:r>
              <a:rPr lang="en-US" sz="2200" dirty="0" smtClean="0"/>
              <a:t>looked at </a:t>
            </a:r>
            <a:r>
              <a:rPr lang="en-US" sz="2200" dirty="0" err="1" smtClean="0"/>
              <a:t>GenomeQuest</a:t>
            </a:r>
            <a:r>
              <a:rPr lang="en-US" sz="2200" dirty="0" smtClean="0"/>
              <a:t>, </a:t>
            </a:r>
            <a:r>
              <a:rPr lang="en-US" sz="2200" dirty="0" err="1" smtClean="0"/>
              <a:t>GenePattern</a:t>
            </a:r>
            <a:r>
              <a:rPr lang="en-US" sz="2200" dirty="0" smtClean="0"/>
              <a:t> and others</a:t>
            </a:r>
          </a:p>
          <a:p>
            <a:r>
              <a:rPr lang="en-US" sz="2200" dirty="0" smtClean="0"/>
              <a:t>Open Source (no license cost, customizable)</a:t>
            </a:r>
          </a:p>
          <a:p>
            <a:r>
              <a:rPr lang="en-US" sz="2200" dirty="0" smtClean="0"/>
              <a:t>Out of the box support for HTS tools</a:t>
            </a:r>
          </a:p>
          <a:p>
            <a:r>
              <a:rPr lang="en-US" sz="2200" dirty="0" smtClean="0"/>
              <a:t>Active community (users and developers)</a:t>
            </a:r>
          </a:p>
          <a:p>
            <a:r>
              <a:rPr lang="en-US" sz="2200" dirty="0" smtClean="0"/>
              <a:t>Facilitates collaboration</a:t>
            </a:r>
          </a:p>
          <a:p>
            <a:pPr lvl="1"/>
            <a:r>
              <a:rPr lang="en-US" sz="2200" dirty="0" smtClean="0"/>
              <a:t>Share Histories, Data, Workflows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76400"/>
            <a:ext cx="7010400" cy="4114800"/>
          </a:xfrm>
        </p:spPr>
        <p:txBody>
          <a:bodyPr/>
          <a:lstStyle/>
          <a:p>
            <a:r>
              <a:rPr lang="en-US" dirty="0" smtClean="0"/>
              <a:t>RNA-</a:t>
            </a:r>
            <a:r>
              <a:rPr lang="en-US" dirty="0" err="1" smtClean="0"/>
              <a:t>seq</a:t>
            </a:r>
            <a:endParaRPr lang="en-US" dirty="0" smtClean="0"/>
          </a:p>
          <a:p>
            <a:pPr lvl="1"/>
            <a:r>
              <a:rPr lang="en-US" dirty="0" smtClean="0"/>
              <a:t>greater fidelity of expression levels</a:t>
            </a:r>
          </a:p>
          <a:p>
            <a:pPr lvl="1"/>
            <a:r>
              <a:rPr lang="en-US" dirty="0" smtClean="0"/>
              <a:t>unbiased by microarray spot sequences</a:t>
            </a:r>
          </a:p>
          <a:p>
            <a:pPr lvl="1"/>
            <a:r>
              <a:rPr lang="en-US" dirty="0" smtClean="0"/>
              <a:t>alternative splicing / RNA editing</a:t>
            </a:r>
          </a:p>
          <a:p>
            <a:r>
              <a:rPr lang="en-US" dirty="0" err="1" smtClean="0"/>
              <a:t>ChIP-seq</a:t>
            </a:r>
            <a:endParaRPr lang="en-US" dirty="0" smtClean="0"/>
          </a:p>
          <a:p>
            <a:pPr lvl="1"/>
            <a:r>
              <a:rPr lang="en-US" dirty="0" smtClean="0"/>
              <a:t>unbiased</a:t>
            </a:r>
          </a:p>
          <a:p>
            <a:pPr lvl="1"/>
            <a:r>
              <a:rPr lang="en-US" dirty="0" smtClean="0"/>
              <a:t>new approaches for </a:t>
            </a:r>
            <a:r>
              <a:rPr lang="en-US" dirty="0" err="1" smtClean="0"/>
              <a:t>epigenetics</a:t>
            </a:r>
            <a:endParaRPr lang="en-US" dirty="0" smtClean="0"/>
          </a:p>
          <a:p>
            <a:r>
              <a:rPr lang="en-US" dirty="0" smtClean="0"/>
              <a:t>Targeted re-sequencing</a:t>
            </a:r>
          </a:p>
          <a:p>
            <a:pPr lvl="1"/>
            <a:r>
              <a:rPr lang="en-US" dirty="0" smtClean="0"/>
              <a:t>mutagenesis projects</a:t>
            </a:r>
          </a:p>
          <a:p>
            <a:pPr lvl="1"/>
            <a:r>
              <a:rPr lang="en-US" dirty="0" smtClean="0"/>
              <a:t>spontaneous mutations in the production colony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are doing with 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throughput sequencing analysis</a:t>
            </a:r>
          </a:p>
          <a:p>
            <a:pPr lvl="1"/>
            <a:r>
              <a:rPr lang="en-US" dirty="0" smtClean="0"/>
              <a:t>RNA-</a:t>
            </a:r>
            <a:r>
              <a:rPr lang="en-US" dirty="0" err="1" smtClean="0"/>
              <a:t>Seq</a:t>
            </a:r>
            <a:endParaRPr lang="en-US" dirty="0" smtClean="0"/>
          </a:p>
          <a:p>
            <a:pPr lvl="1"/>
            <a:r>
              <a:rPr lang="en-US" dirty="0" smtClean="0"/>
              <a:t>DNA-</a:t>
            </a:r>
            <a:r>
              <a:rPr lang="en-US" dirty="0" err="1" smtClean="0"/>
              <a:t>Seq</a:t>
            </a:r>
            <a:endParaRPr lang="en-US" dirty="0" smtClean="0"/>
          </a:p>
          <a:p>
            <a:pPr lvl="1"/>
            <a:r>
              <a:rPr lang="en-US" dirty="0" err="1" smtClean="0"/>
              <a:t>ChIP-Seq</a:t>
            </a:r>
            <a:endParaRPr lang="en-US" dirty="0" smtClean="0"/>
          </a:p>
          <a:p>
            <a:r>
              <a:rPr lang="en-US" dirty="0" smtClean="0"/>
              <a:t>Other Genomic Analysis</a:t>
            </a:r>
          </a:p>
          <a:p>
            <a:pPr lvl="1"/>
            <a:r>
              <a:rPr lang="en-US" dirty="0" smtClean="0"/>
              <a:t>e.g., Array Genotyping (Diversity Array, MUGA)</a:t>
            </a:r>
          </a:p>
          <a:p>
            <a:pPr lvl="1"/>
            <a:r>
              <a:rPr lang="en-US" dirty="0" smtClean="0"/>
              <a:t>developing/wrapping new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 descr="galaxy_architecture.pdf"/>
          <p:cNvPicPr>
            <a:picLocks noGrp="1" noChangeAspect="1"/>
          </p:cNvPicPr>
          <p:nvPr>
            <p:ph idx="1"/>
          </p:nvPr>
        </p:nvPicPr>
        <mc:AlternateContent xmlns:ma="http://schemas.microsoft.com/office/mac/drawingml/2008/main">
          <mc:Choice Requires="ma">
            <p:blipFill>
              <a:blip r:embed="rId2"/>
              <a:srcRect l="-26210" r="-26210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rcRect l="-26210" r="-26210"/>
              <a:stretch>
                <a:fillRect/>
              </a:stretch>
            </p:blipFill>
          </mc:Fallback>
        </mc:AlternateContent>
        <p:spPr>
          <a:xfrm>
            <a:off x="1146275" y="1682330"/>
            <a:ext cx="8337920" cy="489399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Installation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8521" y="2824361"/>
            <a:ext cx="178941" cy="172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000" y="6117509"/>
            <a:ext cx="203338" cy="20333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93268" y="2472946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VM</a:t>
            </a:r>
            <a:endParaRPr lang="en-US" sz="800" dirty="0"/>
          </a:p>
        </p:txBody>
      </p:sp>
      <p:sp>
        <p:nvSpPr>
          <p:cNvPr id="18" name="TextBox 17"/>
          <p:cNvSpPr txBox="1"/>
          <p:nvPr/>
        </p:nvSpPr>
        <p:spPr>
          <a:xfrm>
            <a:off x="4389585" y="2401655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VM</a:t>
            </a:r>
            <a:endParaRPr lang="en-US" sz="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807" y="2762726"/>
            <a:ext cx="178941" cy="1729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8303" y="5065466"/>
            <a:ext cx="178941" cy="172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lixLeft_LogoTag">
  <a:themeElements>
    <a:clrScheme name="">
      <a:dk1>
        <a:srgbClr val="000000"/>
      </a:dk1>
      <a:lt1>
        <a:srgbClr val="FFFFFF"/>
      </a:lt1>
      <a:dk2>
        <a:srgbClr val="003760"/>
      </a:dk2>
      <a:lt2>
        <a:srgbClr val="808080"/>
      </a:lt2>
      <a:accent1>
        <a:srgbClr val="C8C87F"/>
      </a:accent1>
      <a:accent2>
        <a:srgbClr val="FFA000"/>
      </a:accent2>
      <a:accent3>
        <a:srgbClr val="FFFFFF"/>
      </a:accent3>
      <a:accent4>
        <a:srgbClr val="000000"/>
      </a:accent4>
      <a:accent5>
        <a:srgbClr val="E0E0C0"/>
      </a:accent5>
      <a:accent6>
        <a:srgbClr val="E79100"/>
      </a:accent6>
      <a:hlink>
        <a:srgbClr val="626262"/>
      </a:hlink>
      <a:folHlink>
        <a:srgbClr val="969696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issionVisionSlides">
  <a:themeElements>
    <a:clrScheme name="">
      <a:dk1>
        <a:srgbClr val="000000"/>
      </a:dk1>
      <a:lt1>
        <a:srgbClr val="FFFFFF"/>
      </a:lt1>
      <a:dk2>
        <a:srgbClr val="003760"/>
      </a:dk2>
      <a:lt2>
        <a:srgbClr val="808080"/>
      </a:lt2>
      <a:accent1>
        <a:srgbClr val="C8C87F"/>
      </a:accent1>
      <a:accent2>
        <a:srgbClr val="FFA000"/>
      </a:accent2>
      <a:accent3>
        <a:srgbClr val="FFFFFF"/>
      </a:accent3>
      <a:accent4>
        <a:srgbClr val="000000"/>
      </a:accent4>
      <a:accent5>
        <a:srgbClr val="E0E0C0"/>
      </a:accent5>
      <a:accent6>
        <a:srgbClr val="E79100"/>
      </a:accent6>
      <a:hlink>
        <a:srgbClr val="626262"/>
      </a:hlink>
      <a:folHlink>
        <a:srgbClr val="969696"/>
      </a:folHlink>
    </a:clrScheme>
    <a:fontScheme name="White_teal_bars2_LogoT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hite_teal_bars2_LogoTa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_teal_bars2_LogoTa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_teal_bars2_LogoTa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_teal_bars2_LogoTa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_teal_bars2_LogoTa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_teal_bars2_LogoTa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_teal_bars2_LogoTa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_teal_bars2_LogoTa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_teal_bars2_LogoTa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_teal_bars2_LogoTa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_teal_bars2_LogoTa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_teal_bars2_LogoTa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HelixLeft_LogoTag.potx</Template>
  <TotalTime>2611</TotalTime>
  <Words>604</Words>
  <Application>Microsoft Macintosh PowerPoint</Application>
  <PresentationFormat>On-screen Show (4:3)</PresentationFormat>
  <Paragraphs>99</Paragraphs>
  <Slides>14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HelixLeft_LogoTag</vt:lpstr>
      <vt:lpstr>MissionVisionSlides</vt:lpstr>
      <vt:lpstr>JAX: Exploring The Galaxy</vt:lpstr>
      <vt:lpstr>Slide 2</vt:lpstr>
      <vt:lpstr>Slide 3</vt:lpstr>
      <vt:lpstr>Slide 4</vt:lpstr>
      <vt:lpstr>Scientific Computing Group: Who We Are</vt:lpstr>
      <vt:lpstr>Why Galaxy?</vt:lpstr>
      <vt:lpstr>Why HTS?</vt:lpstr>
      <vt:lpstr>What we are doing with Galaxy</vt:lpstr>
      <vt:lpstr>Our Installation</vt:lpstr>
      <vt:lpstr>What we’ve been up to so far</vt:lpstr>
      <vt:lpstr>Users creating non-trivial workflows</vt:lpstr>
      <vt:lpstr>Challenges</vt:lpstr>
      <vt:lpstr>Wish List</vt:lpstr>
      <vt:lpstr>Acknowledgements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Glen Beane</dc:creator>
  <cp:lastModifiedBy>Glen Beane</cp:lastModifiedBy>
  <cp:revision>23</cp:revision>
  <dcterms:created xsi:type="dcterms:W3CDTF">2011-05-25T12:58:03Z</dcterms:created>
  <dcterms:modified xsi:type="dcterms:W3CDTF">2011-05-25T13:38:34Z</dcterms:modified>
</cp:coreProperties>
</file>