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34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86200" y="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67238" cy="342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4438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fld id="{512FE091-5063-4F71-AE48-843E52CBC5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505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FB7BDC-C186-4073-8135-1221BDF94D0A}" type="slidenum">
              <a:rPr lang="en-US"/>
              <a:pPr/>
              <a:t>1</a:t>
            </a:fld>
            <a:endParaRPr lang="en-US"/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00FC4F-8624-4E28-B5A4-35135ACE3D75}" type="slidenum">
              <a:rPr lang="en-US"/>
              <a:pPr/>
              <a:t>2</a:t>
            </a:fld>
            <a:endParaRPr lang="en-US"/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5FEC2DF-6F48-42C5-9B6B-7ED1D4D065EB}" type="slidenum">
              <a:rPr lang="en-US"/>
              <a:pPr/>
              <a:t>3</a:t>
            </a:fld>
            <a:endParaRPr lang="en-US"/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111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E6652E-5DAB-41B2-88F5-5831382C9069}" type="slidenum">
              <a:rPr lang="en-US"/>
              <a:pPr/>
              <a:t>4</a:t>
            </a:fld>
            <a:endParaRPr lang="en-US"/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06502E4-6546-4596-B28F-F5D2DA7187F2}" type="slidenum">
              <a:rPr lang="en-US"/>
              <a:pPr/>
              <a:t>5</a:t>
            </a:fld>
            <a:endParaRPr lang="en-US"/>
          </a:p>
        </p:txBody>
      </p:sp>
      <p:sp>
        <p:nvSpPr>
          <p:cNvPr id="174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35F670-E44A-4AA8-9BEF-3DDD40D94786}" type="slidenum">
              <a:rPr lang="en-US"/>
              <a:pPr/>
              <a:t>6</a:t>
            </a:fld>
            <a:endParaRPr lang="en-US"/>
          </a:p>
        </p:txBody>
      </p:sp>
      <p:sp>
        <p:nvSpPr>
          <p:cNvPr id="184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91A816-FE02-4D63-A4BB-B932A3DB5811}" type="slidenum">
              <a:rPr lang="en-US"/>
              <a:pPr/>
              <a:t>7</a:t>
            </a:fld>
            <a:endParaRPr lang="en-US"/>
          </a:p>
        </p:txBody>
      </p:sp>
      <p:sp>
        <p:nvSpPr>
          <p:cNvPr id="194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EDC3C07-09FC-4426-B9AC-CE98C8E41F2D}" type="slidenum">
              <a:rPr lang="en-US"/>
              <a:pPr/>
              <a:t>8</a:t>
            </a:fld>
            <a:endParaRPr lang="en-US"/>
          </a:p>
        </p:txBody>
      </p:sp>
      <p:sp>
        <p:nvSpPr>
          <p:cNvPr id="204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C3FAB6-9D2C-4D89-8D89-38E05C0A4551}" type="slidenum">
              <a:rPr lang="en-US"/>
              <a:pPr/>
              <a:t>9</a:t>
            </a:fld>
            <a:endParaRPr lang="en-US"/>
          </a:p>
        </p:txBody>
      </p:sp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6025" cy="40211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4992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648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4325" y="304800"/>
            <a:ext cx="2093913" cy="5557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130925" cy="5557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5979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77238" cy="1062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81000" y="1143000"/>
            <a:ext cx="4111625" cy="4719638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143000"/>
            <a:ext cx="4113213" cy="4719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18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159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138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1028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2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028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5999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99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5974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16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4009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0361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604963"/>
            <a:ext cx="2055813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6625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718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438" y="2362200"/>
            <a:ext cx="5938837" cy="2052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490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890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111625" cy="4719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143000"/>
            <a:ext cx="4113213" cy="4719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060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64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860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677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513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346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77238" cy="471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96000"/>
            <a:ext cx="19812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377238" cy="10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73" r:id="rId12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9pPr>
    </p:titleStyle>
    <p:bodyStyle>
      <a:lvl1pPr marL="342900" indent="-342900" algn="l" defTabSz="449263" rtl="0" fontAlgn="base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10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10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88" y="0"/>
            <a:ext cx="28686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9438" y="2362200"/>
            <a:ext cx="5938837" cy="205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312420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2pPr>
      <a:lvl3pPr marL="1143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3pPr>
      <a:lvl4pPr marL="1600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4pPr>
      <a:lvl5pPr marL="20574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 b="1">
          <a:solidFill>
            <a:srgbClr val="000000"/>
          </a:solidFill>
          <a:latin typeface="Trebuchet MS" pitchFamily="32" charset="0"/>
          <a:ea typeface="ヒラギノ角ゴ Pro W3" pitchFamily="16" charset="0"/>
          <a:cs typeface="ヒラギノ角ゴ Pro W3" pitchFamily="16" charset="0"/>
        </a:defRPr>
      </a:lvl9pPr>
    </p:titleStyle>
    <p:bodyStyle>
      <a:lvl1pPr marL="342900" indent="-342900" algn="l" defTabSz="449263" rtl="0" fontAlgn="base">
        <a:lnSpc>
          <a:spcPct val="110000"/>
        </a:lnSpc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1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10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10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110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nbichack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79438" y="2362200"/>
            <a:ext cx="5943600" cy="20574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/>
              <a:t>NBIC Galaxy Hackathon</a:t>
            </a:r>
            <a:br>
              <a:rPr lang="en-US" sz="3200"/>
            </a:br>
            <a:r>
              <a:rPr lang="en-US" sz="3200"/>
              <a:t>a marathon for programmers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609600" y="4038600"/>
            <a:ext cx="5149850" cy="23574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marL="0" indent="0">
              <a:spcBef>
                <a:spcPts val="5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en-US" sz="2400">
              <a:latin typeface="Trebuchet MS" pitchFamily="32" charset="0"/>
            </a:endParaRPr>
          </a:p>
          <a:p>
            <a:pPr marL="0" indent="0">
              <a:spcBef>
                <a:spcPts val="5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en-US" sz="2400">
              <a:latin typeface="Trebuchet MS" pitchFamily="32" charset="0"/>
            </a:endParaRPr>
          </a:p>
          <a:p>
            <a:pPr marL="0" indent="0">
              <a:spcBef>
                <a:spcPts val="5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US" sz="2400">
                <a:latin typeface="Trebuchet MS" pitchFamily="32" charset="0"/>
              </a:rPr>
              <a:t>Freek de Bruijn</a:t>
            </a:r>
          </a:p>
          <a:p>
            <a:pPr marL="0" indent="0">
              <a:spcBef>
                <a:spcPts val="5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US" sz="2400">
                <a:latin typeface="Trebuchet MS" pitchFamily="32" charset="0"/>
              </a:rPr>
              <a:t>Scientific programmer</a:t>
            </a:r>
          </a:p>
          <a:p>
            <a:pPr marL="0" indent="0">
              <a:spcBef>
                <a:spcPts val="5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US" sz="2400">
                <a:latin typeface="Trebuchet MS" pitchFamily="32" charset="0"/>
              </a:rPr>
              <a:t>NBIC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157288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About NBIC and me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78825" cy="4816475"/>
          </a:xfrm>
          <a:ln/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NBIC: is </a:t>
            </a:r>
            <a:r>
              <a:rPr lang="en-US" sz="2400" i="1">
                <a:latin typeface="Trebuchet MS" pitchFamily="32" charset="0"/>
              </a:rPr>
              <a:t>the</a:t>
            </a:r>
            <a:r>
              <a:rPr lang="en-US" sz="2400">
                <a:latin typeface="Trebuchet MS" pitchFamily="32" charset="0"/>
              </a:rPr>
              <a:t> Dutch network of bioinformatics experts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NBIC: active in research, education and support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NBIC: collaboration of 100+ bioinformatics scientists and 50+ programmers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US" sz="2400">
              <a:latin typeface="Trebuchet MS" pitchFamily="32" charset="0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me: studied computer science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me: interested in biology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me: working for NBIC for almost 1 year</a:t>
            </a:r>
          </a:p>
          <a:p>
            <a:pPr marL="338138" indent="-338138">
              <a:buClrTx/>
              <a:buSz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US" sz="2400">
              <a:latin typeface="Trebuchet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82000" cy="10668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/>
              <a:t>NBIC hackathon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82000" cy="4770438"/>
          </a:xfrm>
          <a:ln/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yearly event for community building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2011: April 13th and 14th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25 developers in 3 teams:</a:t>
            </a:r>
          </a:p>
          <a:p>
            <a:pPr marL="738188" lvl="1" indent="-280988">
              <a:lnSpc>
                <a:spcPct val="100000"/>
              </a:lnSpc>
              <a:spcBef>
                <a:spcPts val="450"/>
              </a:spcBef>
              <a:buClr>
                <a:srgbClr val="E7207B"/>
              </a:buClr>
              <a:buFont typeface="Times New Roman" pitchFamily="16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Amazon’s Mechanical Turk: community intelligence</a:t>
            </a:r>
          </a:p>
          <a:p>
            <a:pPr marL="738188" lvl="1" indent="-280988">
              <a:lnSpc>
                <a:spcPct val="100000"/>
              </a:lnSpc>
              <a:spcBef>
                <a:spcPts val="450"/>
              </a:spcBef>
              <a:buClr>
                <a:srgbClr val="E7207B"/>
              </a:buClr>
              <a:buFont typeface="Times New Roman" pitchFamily="16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combine GCSF and MOLGENIS (2 systems to help model experimental protocols)</a:t>
            </a:r>
          </a:p>
          <a:p>
            <a:pPr marL="738188" lvl="1" indent="-280988">
              <a:lnSpc>
                <a:spcPct val="100000"/>
              </a:lnSpc>
              <a:spcBef>
                <a:spcPts val="450"/>
              </a:spcBef>
              <a:buClr>
                <a:srgbClr val="E7207B"/>
              </a:buClr>
              <a:buFont typeface="Times New Roman" pitchFamily="16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800" b="1" u="sng">
                <a:latin typeface="Trebuchet MS" pitchFamily="32" charset="0"/>
              </a:rPr>
              <a:t>Galaxy (12 developers)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Hailiang Mei already told about it yesterday</a:t>
            </a:r>
          </a:p>
          <a:p>
            <a:pPr marL="338138" indent="-338138">
              <a:buClrTx/>
              <a:buSz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US" sz="2400">
              <a:latin typeface="Trebuchet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157288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Getting started: coffee, red bull and coke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5580063"/>
            <a:ext cx="7380288" cy="836612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US" sz="2400">
                <a:latin typeface="Trebuchet MS" pitchFamily="32" charset="0"/>
              </a:rPr>
              <a:t>10 times </a:t>
            </a:r>
            <a:r>
              <a:rPr lang="en-US" sz="2400">
                <a:latin typeface="Courier New" pitchFamily="49" charset="0"/>
              </a:rPr>
              <a:t>hg pull </a:t>
            </a:r>
            <a:r>
              <a:rPr lang="en-US" sz="1800">
                <a:latin typeface="Courier New" pitchFamily="49" charset="0"/>
              </a:rPr>
              <a:t>[...]</a:t>
            </a:r>
            <a:r>
              <a:rPr lang="en-US" sz="2400">
                <a:latin typeface="Courier New" pitchFamily="49" charset="0"/>
              </a:rPr>
              <a:t>galaxy-central</a:t>
            </a:r>
            <a:r>
              <a:rPr lang="en-US" sz="2400">
                <a:latin typeface="Trebuchet MS" pitchFamily="32" charset="0"/>
              </a:rPr>
              <a:t> and a flaky wifi connection took some time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1079500"/>
            <a:ext cx="5529262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066800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Two days flew by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1143000"/>
            <a:ext cx="7108825" cy="472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066800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Results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35038"/>
            <a:ext cx="8378825" cy="4725987"/>
          </a:xfrm>
          <a:ln/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 b="1">
                <a:latin typeface="Trebuchet MS" pitchFamily="32" charset="0"/>
              </a:rPr>
              <a:t>new:</a:t>
            </a:r>
            <a:r>
              <a:rPr lang="en-US" sz="2400">
                <a:latin typeface="Trebuchet MS" pitchFamily="32" charset="0"/>
              </a:rPr>
              <a:t> loop over files in a directory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 b="1">
                <a:latin typeface="Trebuchet MS" pitchFamily="32" charset="0"/>
              </a:rPr>
              <a:t>new:</a:t>
            </a:r>
            <a:r>
              <a:rPr lang="en-US" sz="2400">
                <a:latin typeface="Trebuchet MS" pitchFamily="32" charset="0"/>
              </a:rPr>
              <a:t> tool configs in separate files → easier installation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 b="1">
                <a:latin typeface="Trebuchet MS" pitchFamily="32" charset="0"/>
              </a:rPr>
              <a:t>new:</a:t>
            </a:r>
            <a:r>
              <a:rPr lang="en-US" sz="2400">
                <a:latin typeface="Trebuchet MS" pitchFamily="32" charset="0"/>
              </a:rPr>
              <a:t> tool selection with tags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2879725"/>
            <a:ext cx="26384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700338"/>
            <a:ext cx="296227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066800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What did we learn - 1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78825" cy="5008563"/>
          </a:xfrm>
          <a:ln/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Galaxy is very easy to modify (with some Galaxy devs)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we learned a lot about the internals of Galaxy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we stumbled upon something previously unheard of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Guido did a great job: Python is very elegant</a:t>
            </a:r>
            <a:br>
              <a:rPr lang="en-US" sz="2400">
                <a:latin typeface="Trebuchet MS" pitchFamily="32" charset="0"/>
              </a:rPr>
            </a:br>
            <a:endParaRPr lang="en-US" sz="2400">
              <a:latin typeface="Trebuchet MS" pitchFamily="32" charset="0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hackathons are lots of fun!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we learned that there is international interest for Galaxy hackathons organized in tiny European countries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we are of course already thinking about planning the next hackathon, so we will keep you informed</a:t>
            </a:r>
          </a:p>
          <a:p>
            <a:pPr marL="338138" indent="-338138"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US"/>
          </a:p>
          <a:p>
            <a:pPr marL="338138" indent="-338138"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157288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What did we learn - 2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36538" y="5053013"/>
            <a:ext cx="6480175" cy="1638300"/>
          </a:xfrm>
          <a:ln/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Nate and Dannon discovered that they really like "stroopwafels" (Dutch syrup waffles)</a:t>
            </a:r>
          </a:p>
          <a:p>
            <a:pPr indent="-341313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Dannon and Nate found out that hotel reservations can go wrong - it can be a way to get free drinks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900113"/>
            <a:ext cx="6483350" cy="40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378825" cy="1157288"/>
          </a:xfrm>
          <a:ln/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/>
              <a:t>Acknowledgements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78825" cy="5589588"/>
          </a:xfrm>
          <a:ln/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participants (Galaxy hackathon team): </a:t>
            </a:r>
            <a:r>
              <a:rPr lang="en-US" sz="2400" b="1" u="sng">
                <a:latin typeface="Trebuchet MS" pitchFamily="32" charset="0"/>
              </a:rPr>
              <a:t>Alex</a:t>
            </a:r>
            <a:r>
              <a:rPr lang="en-US" sz="2400">
                <a:latin typeface="Trebuchet MS" pitchFamily="32" charset="0"/>
              </a:rPr>
              <a:t> Bossers (WUR), </a:t>
            </a:r>
            <a:r>
              <a:rPr lang="en-US" sz="2400" b="1" u="sng">
                <a:latin typeface="Trebuchet MS" pitchFamily="32" charset="0"/>
              </a:rPr>
              <a:t>Dannon</a:t>
            </a:r>
            <a:r>
              <a:rPr lang="en-US" sz="2400">
                <a:latin typeface="Trebuchet MS" pitchFamily="32" charset="0"/>
              </a:rPr>
              <a:t> Baker (Emory), </a:t>
            </a:r>
            <a:r>
              <a:rPr lang="en-US" sz="2400" b="1" u="sng">
                <a:latin typeface="Trebuchet MS" pitchFamily="32" charset="0"/>
              </a:rPr>
              <a:t>Frans Paul</a:t>
            </a:r>
            <a:r>
              <a:rPr lang="en-US" sz="2400">
                <a:latin typeface="Trebuchet MS" pitchFamily="32" charset="0"/>
              </a:rPr>
              <a:t> Ruzius (NGS), </a:t>
            </a:r>
            <a:r>
              <a:rPr lang="en-US" sz="2400" b="1" u="sng">
                <a:latin typeface="Trebuchet MS" pitchFamily="32" charset="0"/>
              </a:rPr>
              <a:t>Freddy</a:t>
            </a:r>
            <a:r>
              <a:rPr lang="en-US" sz="2400">
                <a:latin typeface="Trebuchet MS" pitchFamily="32" charset="0"/>
              </a:rPr>
              <a:t> de Bree (CVI, WUR), </a:t>
            </a:r>
            <a:r>
              <a:rPr lang="en-US" sz="2400" b="1" u="sng">
                <a:latin typeface="Trebuchet MS" pitchFamily="32" charset="0"/>
              </a:rPr>
              <a:t>Henk</a:t>
            </a:r>
            <a:r>
              <a:rPr lang="en-US" sz="2400">
                <a:latin typeface="Trebuchet MS" pitchFamily="32" charset="0"/>
              </a:rPr>
              <a:t> van den Toorn (UU), </a:t>
            </a:r>
            <a:r>
              <a:rPr lang="en-US" sz="2400" b="1" u="sng">
                <a:latin typeface="Trebuchet MS" pitchFamily="32" charset="0"/>
              </a:rPr>
              <a:t>Ishtiaq</a:t>
            </a:r>
            <a:r>
              <a:rPr lang="en-US" sz="2400">
                <a:latin typeface="Trebuchet MS" pitchFamily="32" charset="0"/>
              </a:rPr>
              <a:t> Ahmad (RUG), </a:t>
            </a:r>
            <a:r>
              <a:rPr lang="en-US" sz="2400" b="1" u="sng">
                <a:latin typeface="Trebuchet MS" pitchFamily="32" charset="0"/>
              </a:rPr>
              <a:t>Joachim</a:t>
            </a:r>
            <a:r>
              <a:rPr lang="en-US" sz="2400">
                <a:latin typeface="Trebuchet MS" pitchFamily="32" charset="0"/>
              </a:rPr>
              <a:t> Jacob (VIB-BITS), </a:t>
            </a:r>
            <a:r>
              <a:rPr lang="en-US" sz="2400" b="1" u="sng">
                <a:latin typeface="Trebuchet MS" pitchFamily="32" charset="0"/>
              </a:rPr>
              <a:t>Martijn</a:t>
            </a:r>
            <a:r>
              <a:rPr lang="en-US" sz="2400">
                <a:latin typeface="Trebuchet MS" pitchFamily="32" charset="0"/>
              </a:rPr>
              <a:t> Vermaat (NGS), </a:t>
            </a:r>
            <a:r>
              <a:rPr lang="en-US" sz="2400" b="1" u="sng">
                <a:latin typeface="Trebuchet MS" pitchFamily="32" charset="0"/>
              </a:rPr>
              <a:t>Nate </a:t>
            </a:r>
            <a:r>
              <a:rPr lang="en-US" sz="2400">
                <a:latin typeface="Trebuchet MS" pitchFamily="32" charset="0"/>
              </a:rPr>
              <a:t>Coraor (Penn State), </a:t>
            </a:r>
            <a:r>
              <a:rPr lang="en-US" sz="2400" b="1" u="sng">
                <a:latin typeface="Trebuchet MS" pitchFamily="32" charset="0"/>
              </a:rPr>
              <a:t>Rob</a:t>
            </a:r>
            <a:r>
              <a:rPr lang="en-US" sz="2400">
                <a:latin typeface="Trebuchet MS" pitchFamily="32" charset="0"/>
              </a:rPr>
              <a:t> Hooft (NBIC) and </a:t>
            </a:r>
            <a:r>
              <a:rPr lang="en-US" sz="2400" b="1" u="sng">
                <a:latin typeface="Trebuchet MS" pitchFamily="32" charset="0"/>
              </a:rPr>
              <a:t>Wil</a:t>
            </a:r>
            <a:r>
              <a:rPr lang="en-US" sz="2400">
                <a:latin typeface="Trebuchet MS" pitchFamily="32" charset="0"/>
              </a:rPr>
              <a:t> Koetsier (UMCG)</a:t>
            </a:r>
            <a:br>
              <a:rPr lang="en-US" sz="2400">
                <a:latin typeface="Trebuchet MS" pitchFamily="32" charset="0"/>
              </a:rPr>
            </a:br>
            <a:endParaRPr lang="en-US" sz="2400">
              <a:latin typeface="Trebuchet MS" pitchFamily="32" charset="0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hackathon organization: </a:t>
            </a:r>
            <a:r>
              <a:rPr lang="en-US" sz="2400" b="1" u="sng">
                <a:latin typeface="Trebuchet MS" pitchFamily="32" charset="0"/>
              </a:rPr>
              <a:t>Christine</a:t>
            </a:r>
            <a:r>
              <a:rPr lang="en-US" sz="2400">
                <a:latin typeface="Trebuchet MS" pitchFamily="32" charset="0"/>
              </a:rPr>
              <a:t> Chichester, </a:t>
            </a:r>
            <a:r>
              <a:rPr lang="en-US" sz="2400" b="1" u="sng">
                <a:latin typeface="Trebuchet MS" pitchFamily="32" charset="0"/>
              </a:rPr>
              <a:t>Hailiang </a:t>
            </a:r>
            <a:r>
              <a:rPr lang="en-US" sz="2400">
                <a:latin typeface="Trebuchet MS" pitchFamily="32" charset="0"/>
              </a:rPr>
              <a:t>Mei, </a:t>
            </a:r>
            <a:r>
              <a:rPr lang="en-US" sz="2400" b="1" u="sng">
                <a:latin typeface="Trebuchet MS" pitchFamily="32" charset="0"/>
              </a:rPr>
              <a:t>NBIC Office</a:t>
            </a:r>
            <a:r>
              <a:rPr lang="en-US" sz="2400">
                <a:latin typeface="Trebuchet MS" pitchFamily="32" charset="0"/>
              </a:rPr>
              <a:t> and many others</a:t>
            </a:r>
            <a:br>
              <a:rPr lang="en-US" sz="2400">
                <a:latin typeface="Trebuchet MS" pitchFamily="32" charset="0"/>
              </a:rPr>
            </a:br>
            <a:endParaRPr lang="en-US" sz="2400">
              <a:latin typeface="Trebuchet MS" pitchFamily="32" charset="0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Galaxy team for enabling Dannon and Nate to join &amp; help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NBIC for organizing and funding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36A2F5"/>
              </a:buClr>
              <a:buFont typeface="Trebuchet MS" pitchFamily="32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n-US" sz="2400">
                <a:latin typeface="Trebuchet MS" pitchFamily="32" charset="0"/>
              </a:rPr>
              <a:t>photography: </a:t>
            </a:r>
            <a:r>
              <a:rPr lang="en-US" sz="2400" b="1" u="sng">
                <a:latin typeface="Trebuchet MS" pitchFamily="32" charset="0"/>
              </a:rPr>
              <a:t>Rob</a:t>
            </a:r>
            <a:r>
              <a:rPr lang="en-US" sz="2400">
                <a:latin typeface="Trebuchet MS" pitchFamily="32" charset="0"/>
              </a:rPr>
              <a:t> Hooft (</a:t>
            </a:r>
            <a:r>
              <a:rPr lang="en-US" sz="2400">
                <a:latin typeface="Trebuchet MS" pitchFamily="32" charset="0"/>
                <a:hlinkClick r:id="rId3"/>
              </a:rPr>
              <a:t>bit.ly/nbichack3</a:t>
            </a:r>
            <a:r>
              <a:rPr lang="en-US" sz="2400">
                <a:latin typeface="Trebuchet MS" pitchFamily="32" charset="0"/>
              </a:rPr>
              <a:t>)</a:t>
            </a:r>
          </a:p>
          <a:p>
            <a:pPr marL="338138" indent="-338138">
              <a:buClrTx/>
              <a:buSz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en-US" sz="2400">
              <a:latin typeface="Trebuchet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rebuchet MS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rebuchet MS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330</Words>
  <Application>Microsoft Office PowerPoint</Application>
  <PresentationFormat>On-screen Show (4:3)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Times New Roman</vt:lpstr>
      <vt:lpstr>Trebuchet MS</vt:lpstr>
      <vt:lpstr>ヒラギノ角ゴ Pro W3</vt:lpstr>
      <vt:lpstr>Arial</vt:lpstr>
      <vt:lpstr>Lucida Sans Unicode</vt:lpstr>
      <vt:lpstr>StarSymbol</vt:lpstr>
      <vt:lpstr>Courier New</vt:lpstr>
      <vt:lpstr>Office Theme</vt:lpstr>
      <vt:lpstr>Office Theme</vt:lpstr>
      <vt:lpstr>NBIC Galaxy Hackathon a marathon for programmers</vt:lpstr>
      <vt:lpstr>About NBIC and me</vt:lpstr>
      <vt:lpstr>NBIC hackathon</vt:lpstr>
      <vt:lpstr>Getting started: coffee, red bull and coke</vt:lpstr>
      <vt:lpstr>Two days flew by</vt:lpstr>
      <vt:lpstr>Results</vt:lpstr>
      <vt:lpstr>What did we learn - 1</vt:lpstr>
      <vt:lpstr>What did we learn - 2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Lude Franke</dc:creator>
  <cp:lastModifiedBy>Freek</cp:lastModifiedBy>
  <cp:revision>27</cp:revision>
  <cp:lastPrinted>1601-01-01T00:00:00Z</cp:lastPrinted>
  <dcterms:created xsi:type="dcterms:W3CDTF">2005-09-23T06:43:33Z</dcterms:created>
  <dcterms:modified xsi:type="dcterms:W3CDTF">2011-06-14T21:52:31Z</dcterms:modified>
</cp:coreProperties>
</file>