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88" r:id="rId2"/>
    <p:sldMasterId id="2147483735" r:id="rId3"/>
    <p:sldMasterId id="2147483744" r:id="rId4"/>
  </p:sldMasterIdLst>
  <p:notesMasterIdLst>
    <p:notesMasterId r:id="rId10"/>
  </p:notesMasterIdLst>
  <p:handoutMasterIdLst>
    <p:handoutMasterId r:id="rId11"/>
  </p:handoutMasterIdLst>
  <p:sldIdLst>
    <p:sldId id="259" r:id="rId5"/>
    <p:sldId id="270" r:id="rId6"/>
    <p:sldId id="271" r:id="rId7"/>
    <p:sldId id="272" r:id="rId8"/>
    <p:sldId id="273" r:id="rId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41"/>
    <a:srgbClr val="D6E4F2"/>
    <a:srgbClr val="69DCD9"/>
    <a:srgbClr val="33CCCC"/>
    <a:srgbClr val="AD73AC"/>
    <a:srgbClr val="FFFF66"/>
    <a:srgbClr val="ADBF69"/>
    <a:srgbClr val="9F9F9F"/>
    <a:srgbClr val="4D4D4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76" autoAdjust="0"/>
    <p:restoredTop sz="92438" autoAdjust="0"/>
  </p:normalViewPr>
  <p:slideViewPr>
    <p:cSldViewPr snapToGrid="0">
      <p:cViewPr>
        <p:scale>
          <a:sx n="100" d="100"/>
          <a:sy n="100" d="100"/>
        </p:scale>
        <p:origin x="-82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116"/>
    </p:cViewPr>
  </p:sorterViewPr>
  <p:notesViewPr>
    <p:cSldViewPr snapToGrid="0">
      <p:cViewPr varScale="1">
        <p:scale>
          <a:sx n="81" d="100"/>
          <a:sy n="81" d="100"/>
        </p:scale>
        <p:origin x="-2268" y="-84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9FB021FE-9EB7-4E5C-BB0C-0290341750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CE2FECC4-DAC2-40AD-A553-8B55346ACC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DNA-Seq_only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03813" cy="645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0800000">
            <a:off x="0" y="4772025"/>
            <a:ext cx="7053263" cy="1677988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3" descr="ILLUMINA_LOGO_RGB_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6850" y="5969000"/>
            <a:ext cx="11064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122237" y="5902325"/>
            <a:ext cx="7272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2010 Illumina, Inc. All rights reserved.</a:t>
            </a:r>
          </a:p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</a:t>
            </a:r>
            <a:r>
              <a:rPr lang="en-US" sz="6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Solexa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Making Sense Out of Life,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Oligator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Sentrix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Indexing, DASL,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BeadArray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Array of Arrays,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Infinium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BeadXpress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VeraCode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IntelliHyb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iSelect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CSPro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GenomeStudio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Genetic Energy,</a:t>
            </a:r>
            <a:r>
              <a:rPr lang="en-US" sz="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HiSeq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HiScan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registered trademarks or trademarks of Illumina, Inc. All other brands and names contained herein are the property of their respective owners.</a:t>
            </a:r>
            <a:endParaRPr lang="en-US" sz="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seqBar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1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4386263" y="1203325"/>
            <a:ext cx="4294187" cy="2330450"/>
          </a:xfrm>
        </p:spPr>
        <p:txBody>
          <a:bodyPr/>
          <a:lstStyle>
            <a:lvl1pPr algn="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4386263" y="3681413"/>
            <a:ext cx="4294187" cy="1060450"/>
          </a:xfrm>
        </p:spPr>
        <p:txBody>
          <a:bodyPr/>
          <a:lstStyle>
            <a:lvl1pPr marL="0" indent="0" algn="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LSBU_airguitar_energy2_smal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24488" cy="6427788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auto">
          <a:xfrm rot="10800000">
            <a:off x="0" y="4772025"/>
            <a:ext cx="7053263" cy="1677988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5" descr="ILLUMINA_LOGO_RGB_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6850" y="5969000"/>
            <a:ext cx="11064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4386263" y="1203325"/>
            <a:ext cx="4294187" cy="2330450"/>
          </a:xfrm>
          <a:prstGeom prst="rect">
            <a:avLst/>
          </a:prstGeom>
        </p:spPr>
        <p:txBody>
          <a:bodyPr/>
          <a:lstStyle>
            <a:lvl1pPr algn="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4386263" y="3681413"/>
            <a:ext cx="4294187" cy="1060450"/>
          </a:xfrm>
        </p:spPr>
        <p:txBody>
          <a:bodyPr/>
          <a:lstStyle>
            <a:lvl1pPr marL="0" indent="0" algn="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5" name="Picture 14" descr="seqBar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122237" y="5902325"/>
            <a:ext cx="7272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2010 Illumina, Inc. All rights reserved.</a:t>
            </a:r>
          </a:p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</a:t>
            </a:r>
            <a:r>
              <a:rPr lang="en-US" sz="6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Solexa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Making Sense Out of Life,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Oligator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Sentrix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Indexing, DASL,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BeadArray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Array of Arrays,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Infinium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BeadXpress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VeraCode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IntelliHyb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iSelect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CSPro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GenomeStudio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Genetic Energy,</a:t>
            </a:r>
            <a:r>
              <a:rPr lang="en-US" sz="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HiSeq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HiScan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registered trademarks or trademarks of Illumina, Inc. All other brands and names contained herein are the property of their respective owners.</a:t>
            </a:r>
            <a:endParaRPr lang="en-US" sz="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NA-Seq_only2"/>
          <p:cNvPicPr>
            <a:picLocks noChangeAspect="1" noChangeArrowheads="1"/>
          </p:cNvPicPr>
          <p:nvPr userDrawn="1"/>
        </p:nvPicPr>
        <p:blipFill>
          <a:blip r:embed="rId2" cstate="print"/>
          <a:srcRect t="1222" b="21623"/>
          <a:stretch>
            <a:fillRect/>
          </a:stretch>
        </p:blipFill>
        <p:spPr bwMode="auto">
          <a:xfrm>
            <a:off x="0" y="0"/>
            <a:ext cx="91440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9900" y="3602038"/>
            <a:ext cx="8257241" cy="2330450"/>
          </a:xfrm>
          <a:prstGeom prst="rect">
            <a:avLst/>
          </a:prstGeom>
        </p:spPr>
        <p:txBody>
          <a:bodyPr anchor="t"/>
          <a:lstStyle>
            <a:lvl1pPr algn="l">
              <a:defRPr sz="3200" b="0" baseline="0"/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312" y="1435608"/>
            <a:ext cx="8595360" cy="48828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312" y="1435608"/>
            <a:ext cx="3973512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1200" y="1435608"/>
            <a:ext cx="3975100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/>
        </p:nvSpPr>
        <p:spPr bwMode="auto">
          <a:xfrm rot="10800000">
            <a:off x="0" y="4772025"/>
            <a:ext cx="7053263" cy="1677988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22" name="Picture 21" descr="SeqImage_final_L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315200" cy="6162675"/>
          </a:xfrm>
          <a:prstGeom prst="rect">
            <a:avLst/>
          </a:prstGeom>
        </p:spPr>
      </p:pic>
      <p:pic>
        <p:nvPicPr>
          <p:cNvPr id="23" name="Picture 3" descr="ILLUMINA_LOGO_RGB_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6850" y="6430923"/>
            <a:ext cx="11064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>
            <a:spLocks noChangeArrowheads="1"/>
          </p:cNvSpPr>
          <p:nvPr userDrawn="1"/>
        </p:nvSpPr>
        <p:spPr bwMode="auto">
          <a:xfrm rot="5400000">
            <a:off x="1794484" y="1322392"/>
            <a:ext cx="6857997" cy="4213226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4386263" y="1203325"/>
            <a:ext cx="4294187" cy="2330450"/>
          </a:xfrm>
          <a:prstGeom prst="rect">
            <a:avLst/>
          </a:prstGeom>
        </p:spPr>
        <p:txBody>
          <a:bodyPr/>
          <a:lstStyle>
            <a:lvl1pPr algn="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4386263" y="3681413"/>
            <a:ext cx="4294187" cy="1060450"/>
          </a:xfrm>
        </p:spPr>
        <p:txBody>
          <a:bodyPr/>
          <a:lstStyle>
            <a:lvl1pPr marL="0" indent="0" algn="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7" name="Picture 26" descr="Models_MidGroup.png"/>
          <p:cNvPicPr>
            <a:picLocks noChangeAspect="1"/>
          </p:cNvPicPr>
          <p:nvPr userDrawn="1"/>
        </p:nvPicPr>
        <p:blipFill>
          <a:blip r:embed="rId4" cstate="print"/>
          <a:srcRect b="14634"/>
          <a:stretch>
            <a:fillRect/>
          </a:stretch>
        </p:blipFill>
        <p:spPr>
          <a:xfrm>
            <a:off x="390524" y="700661"/>
            <a:ext cx="3945805" cy="5766127"/>
          </a:xfrm>
          <a:prstGeom prst="rect">
            <a:avLst/>
          </a:prstGeom>
          <a:effectLst>
            <a:outerShdw blurRad="584200" sx="107000" sy="107000" algn="ctr" rotWithShape="0">
              <a:schemeClr val="bg1"/>
            </a:outerShdw>
          </a:effectLst>
        </p:spPr>
      </p:pic>
      <p:sp>
        <p:nvSpPr>
          <p:cNvPr id="28" name="Rectangle 27"/>
          <p:cNvSpPr>
            <a:spLocks noChangeArrowheads="1"/>
          </p:cNvSpPr>
          <p:nvPr userDrawn="1"/>
        </p:nvSpPr>
        <p:spPr bwMode="auto">
          <a:xfrm rot="10800000">
            <a:off x="-2" y="5588000"/>
            <a:ext cx="7053263" cy="88392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112712" y="6397625"/>
            <a:ext cx="7272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2010 Illumina, Inc. All rights reserved.</a:t>
            </a:r>
          </a:p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</a:t>
            </a:r>
            <a:r>
              <a:rPr lang="en-US" sz="6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Solexa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Making Sense Out of Life,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Oligator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Sentrix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Indexing, DASL,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BeadArray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Array of Arrays,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Infinium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BeadXpress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VeraCode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IntelliHyb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iSelect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CSPro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GenomeStudio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Genetic Energy,</a:t>
            </a:r>
            <a:r>
              <a:rPr lang="en-US" sz="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HiSeq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HiScan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registered trademarks or trademarks of Illumina, Inc. All other brands and names contained herein are the property of their respective owners.</a:t>
            </a:r>
            <a:endParaRPr lang="en-US" sz="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NA-Seq_only2"/>
          <p:cNvPicPr>
            <a:picLocks noChangeAspect="1" noChangeArrowheads="1"/>
          </p:cNvPicPr>
          <p:nvPr userDrawn="1"/>
        </p:nvPicPr>
        <p:blipFill>
          <a:blip r:embed="rId2" cstate="print"/>
          <a:srcRect t="1222" b="21623"/>
          <a:stretch>
            <a:fillRect/>
          </a:stretch>
        </p:blipFill>
        <p:spPr bwMode="auto">
          <a:xfrm>
            <a:off x="0" y="0"/>
            <a:ext cx="91440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9900" y="3602038"/>
            <a:ext cx="8257241" cy="2330450"/>
          </a:xfrm>
          <a:prstGeom prst="rect">
            <a:avLst/>
          </a:prstGeom>
        </p:spPr>
        <p:txBody>
          <a:bodyPr anchor="t"/>
          <a:lstStyle>
            <a:lvl1pPr algn="l">
              <a:defRPr sz="3200" b="0" baseline="0"/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312" y="1435608"/>
            <a:ext cx="8595360" cy="48828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312" y="1435608"/>
            <a:ext cx="3973512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1200" y="1435608"/>
            <a:ext cx="3975100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NA-Seq_only2"/>
          <p:cNvPicPr>
            <a:picLocks noChangeAspect="1" noChangeArrowheads="1"/>
          </p:cNvPicPr>
          <p:nvPr userDrawn="1"/>
        </p:nvPicPr>
        <p:blipFill>
          <a:blip r:embed="rId2" cstate="print"/>
          <a:srcRect t="1222" b="21623"/>
          <a:stretch>
            <a:fillRect/>
          </a:stretch>
        </p:blipFill>
        <p:spPr bwMode="auto">
          <a:xfrm>
            <a:off x="0" y="0"/>
            <a:ext cx="91440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9900" y="3602038"/>
            <a:ext cx="8257241" cy="2330450"/>
          </a:xfrm>
        </p:spPr>
        <p:txBody>
          <a:bodyPr anchor="t"/>
          <a:lstStyle>
            <a:lvl1pPr algn="l">
              <a:defRPr sz="3200" b="0" baseline="0"/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312" y="237744"/>
            <a:ext cx="86010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312" y="1435608"/>
            <a:ext cx="3973512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1200" y="1435608"/>
            <a:ext cx="3975100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life_sciences_1534_M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336550"/>
            <a:ext cx="3211513" cy="61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auto">
          <a:xfrm rot="10800000">
            <a:off x="0" y="4772025"/>
            <a:ext cx="7053263" cy="1677988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5" descr="ILLUMINA_LOGO_RGB_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6850" y="5969000"/>
            <a:ext cx="11064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4386263" y="1203325"/>
            <a:ext cx="4294187" cy="2330450"/>
          </a:xfrm>
          <a:prstGeom prst="rect">
            <a:avLst/>
          </a:prstGeom>
        </p:spPr>
        <p:txBody>
          <a:bodyPr/>
          <a:lstStyle>
            <a:lvl1pPr algn="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4386263" y="3681413"/>
            <a:ext cx="4294187" cy="1060450"/>
          </a:xfrm>
        </p:spPr>
        <p:txBody>
          <a:bodyPr/>
          <a:lstStyle>
            <a:lvl1pPr marL="0" indent="0" algn="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4" name="Picture 13" descr="seqBar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122237" y="5907088"/>
            <a:ext cx="7272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2010 Illumina, Inc. All rights reserved.</a:t>
            </a:r>
          </a:p>
          <a:p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illumina</a:t>
            </a:r>
            <a:r>
              <a:rPr lang="en-US" sz="6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Solexa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Making Sense Out of Life,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Oligator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Sentrix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GoldenGate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Indexing, DASL,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BeadArray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Array of Arrays,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Infinium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BeadXpress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VeraCode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IntelliHyb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iSelect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CSPro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GenomeStudio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Genetic Energy,</a:t>
            </a:r>
            <a:r>
              <a:rPr lang="en-US" sz="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HiSeq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6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HiScan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registered trademarks or trademarks of Illumina, Inc. All other brands and names contained herein are the property of their respective owners.</a:t>
            </a:r>
            <a:endParaRPr lang="en-US" sz="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NA-Seq_only2"/>
          <p:cNvPicPr>
            <a:picLocks noChangeAspect="1" noChangeArrowheads="1"/>
          </p:cNvPicPr>
          <p:nvPr userDrawn="1"/>
        </p:nvPicPr>
        <p:blipFill>
          <a:blip r:embed="rId2" cstate="print"/>
          <a:srcRect t="1222" b="21623"/>
          <a:stretch>
            <a:fillRect/>
          </a:stretch>
        </p:blipFill>
        <p:spPr bwMode="auto">
          <a:xfrm>
            <a:off x="0" y="0"/>
            <a:ext cx="91440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9900" y="3602038"/>
            <a:ext cx="8257241" cy="2330450"/>
          </a:xfrm>
          <a:prstGeom prst="rect">
            <a:avLst/>
          </a:prstGeom>
        </p:spPr>
        <p:txBody>
          <a:bodyPr anchor="t"/>
          <a:lstStyle>
            <a:lvl1pPr algn="l">
              <a:defRPr sz="3200" b="0" baseline="0"/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312" y="1435608"/>
            <a:ext cx="8595360" cy="488289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312" y="1435608"/>
            <a:ext cx="3973512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1200" y="1435608"/>
            <a:ext cx="3975100" cy="4546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eqBa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312" y="237744"/>
            <a:ext cx="86010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312" y="1435608"/>
            <a:ext cx="8595360" cy="488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30820" name="Text Box 4"/>
          <p:cNvSpPr txBox="1">
            <a:spLocks noChangeArrowheads="1"/>
          </p:cNvSpPr>
          <p:nvPr/>
        </p:nvSpPr>
        <p:spPr bwMode="auto">
          <a:xfrm>
            <a:off x="136525" y="6547909"/>
            <a:ext cx="819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5073B0C2-833C-4049-9244-41733BBAE632}" type="slidenum">
              <a:rPr lang="en-US" sz="1000"/>
              <a:pPr>
                <a:defRPr/>
              </a:pPr>
              <a:t>‹#›</a:t>
            </a:fld>
            <a:endParaRPr lang="en-US" sz="10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 rot="5400000">
            <a:off x="7324723" y="6315087"/>
            <a:ext cx="466725" cy="619122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rot="16200000">
            <a:off x="8591551" y="6305550"/>
            <a:ext cx="466725" cy="638173"/>
          </a:xfrm>
          <a:prstGeom prst="rect">
            <a:avLst/>
          </a:prstGeom>
          <a:gradFill rotWithShape="1">
            <a:gsLst>
              <a:gs pos="6000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 rot="5400000">
            <a:off x="8129586" y="6091238"/>
            <a:ext cx="466725" cy="1066799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8" name="Picture 8" descr="ILLUMINA_LOGO_RGB_new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4950" y="6550025"/>
            <a:ext cx="914400" cy="2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9" r:id="rId2"/>
    <p:sldLayoutId id="2147483739" r:id="rId3"/>
    <p:sldLayoutId id="2147483750" r:id="rId4"/>
    <p:sldLayoutId id="2147483757" r:id="rId5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1" fontAlgn="base" hangingPunct="1">
        <a:spcBef>
          <a:spcPct val="50000"/>
        </a:spcBef>
        <a:spcAft>
          <a:spcPct val="0"/>
        </a:spcAft>
        <a:buClr>
          <a:srgbClr val="F89D21"/>
        </a:buClr>
        <a:buSzPct val="60000"/>
        <a:buBlip>
          <a:blip r:embed="rId9"/>
        </a:buBlip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493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65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20637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25209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29781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34353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3892550" indent="-234950" algn="l" rtl="0" eaLnBrk="1" fontAlgn="base" hangingPunct="1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312" y="1435608"/>
            <a:ext cx="8595360" cy="488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4" name="Picture 13" descr="seqBa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36525" y="6547909"/>
            <a:ext cx="819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5073B0C2-833C-4049-9244-41733BBAE632}" type="slidenum">
              <a:rPr lang="en-US" sz="1000"/>
              <a:pPr>
                <a:defRPr/>
              </a:pPr>
              <a:t>‹#›</a:t>
            </a:fld>
            <a:endParaRPr lang="en-US" sz="10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rot="5400000">
            <a:off x="7324723" y="6315087"/>
            <a:ext cx="466725" cy="619122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 rot="16200000">
            <a:off x="8591551" y="6305550"/>
            <a:ext cx="466725" cy="638173"/>
          </a:xfrm>
          <a:prstGeom prst="rect">
            <a:avLst/>
          </a:prstGeom>
          <a:gradFill rotWithShape="1">
            <a:gsLst>
              <a:gs pos="6000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 rot="5400000">
            <a:off x="8129586" y="6091238"/>
            <a:ext cx="466725" cy="1066799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9" name="Picture 8" descr="ILLUMINA_LOGO_RGB_ne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4950" y="6550025"/>
            <a:ext cx="914400" cy="2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312" y="237744"/>
            <a:ext cx="86010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42" r:id="rId2"/>
    <p:sldLayoutId id="2147483751" r:id="rId3"/>
    <p:sldLayoutId id="2147483752" r:id="rId4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50000"/>
        </a:spcBef>
        <a:spcAft>
          <a:spcPct val="0"/>
        </a:spcAft>
        <a:buClr>
          <a:srgbClr val="F89D21"/>
        </a:buClr>
        <a:buSzPct val="60000"/>
        <a:buBlip>
          <a:blip r:embed="rId8"/>
        </a:buBlip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493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65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2063750" indent="-234950" algn="l" rtl="0" eaLnBrk="0" fontAlgn="base" hangingPunct="0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25209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29781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34353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38925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312" y="1435608"/>
            <a:ext cx="8595360" cy="488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3" name="Picture 12" descr="seqBa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36525" y="6547909"/>
            <a:ext cx="819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5073B0C2-833C-4049-9244-41733BBAE632}" type="slidenum">
              <a:rPr lang="en-US" sz="1000"/>
              <a:pPr>
                <a:defRPr/>
              </a:pPr>
              <a:t>‹#›</a:t>
            </a:fld>
            <a:endParaRPr lang="en-US" sz="10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 rot="5400000">
            <a:off x="7324723" y="6315087"/>
            <a:ext cx="466725" cy="619122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rot="16200000">
            <a:off x="8591551" y="6305550"/>
            <a:ext cx="466725" cy="638173"/>
          </a:xfrm>
          <a:prstGeom prst="rect">
            <a:avLst/>
          </a:prstGeom>
          <a:gradFill rotWithShape="1">
            <a:gsLst>
              <a:gs pos="6000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 rot="5400000">
            <a:off x="8129586" y="6091238"/>
            <a:ext cx="466725" cy="1066799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8" name="Picture 8" descr="ILLUMINA_LOGO_RGB_ne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4950" y="6550025"/>
            <a:ext cx="914400" cy="2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312" y="237744"/>
            <a:ext cx="86010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43" r:id="rId2"/>
    <p:sldLayoutId id="2147483753" r:id="rId3"/>
    <p:sldLayoutId id="2147483754" r:id="rId4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50000"/>
        </a:spcBef>
        <a:spcAft>
          <a:spcPct val="0"/>
        </a:spcAft>
        <a:buClr>
          <a:srgbClr val="F89D21"/>
        </a:buClr>
        <a:buSzPct val="60000"/>
        <a:buBlip>
          <a:blip r:embed="rId8"/>
        </a:buBlip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493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65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2063750" indent="-234950" algn="l" rtl="0" eaLnBrk="0" fontAlgn="base" hangingPunct="0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25209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29781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34353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38925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312" y="1435608"/>
            <a:ext cx="8101012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3" name="Picture 12" descr="seqBa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438900"/>
            <a:ext cx="9144000" cy="419100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36525" y="6547909"/>
            <a:ext cx="819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5073B0C2-833C-4049-9244-41733BBAE632}" type="slidenum">
              <a:rPr lang="en-US" sz="1000"/>
              <a:pPr>
                <a:defRPr/>
              </a:pPr>
              <a:t>‹#›</a:t>
            </a:fld>
            <a:endParaRPr lang="en-US" sz="10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 rot="5400000">
            <a:off x="7324723" y="6315087"/>
            <a:ext cx="466725" cy="619122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 rot="16200000">
            <a:off x="8591551" y="6305550"/>
            <a:ext cx="466725" cy="638173"/>
          </a:xfrm>
          <a:prstGeom prst="rect">
            <a:avLst/>
          </a:prstGeom>
          <a:gradFill rotWithShape="1">
            <a:gsLst>
              <a:gs pos="6000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 rot="5400000">
            <a:off x="8129586" y="6091238"/>
            <a:ext cx="466725" cy="1066799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8" name="Picture 8" descr="ILLUMINA_LOGO_RGB_ne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4950" y="6550025"/>
            <a:ext cx="914400" cy="2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312" y="237744"/>
            <a:ext cx="86010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55" r:id="rId3"/>
    <p:sldLayoutId id="2147483756" r:id="rId4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50000"/>
        </a:spcBef>
        <a:spcAft>
          <a:spcPct val="0"/>
        </a:spcAft>
        <a:buClr>
          <a:srgbClr val="F89D21"/>
        </a:buClr>
        <a:buSzPct val="60000"/>
        <a:buBlip>
          <a:blip r:embed="rId8"/>
        </a:buBlip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493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606550" indent="-2349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2063750" indent="-234950" algn="l" rtl="0" eaLnBrk="0" fontAlgn="base" hangingPunct="0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25209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29781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34353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3892550" indent="-234950" algn="l" rtl="0" fontAlgn="base">
        <a:spcBef>
          <a:spcPct val="20000"/>
        </a:spcBef>
        <a:spcAft>
          <a:spcPct val="0"/>
        </a:spcAft>
        <a:buClr>
          <a:srgbClr val="535353"/>
        </a:buClr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gmod.827538.n3.nabble.com/running-DRMAA-sge-jobs-as-different-users-td1020509.html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start on running Galaxy DRMAA jobs as different users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386263" y="3681413"/>
            <a:ext cx="4300537" cy="1147762"/>
          </a:xfrm>
        </p:spPr>
        <p:txBody>
          <a:bodyPr/>
          <a:lstStyle/>
          <a:p>
            <a:r>
              <a:rPr lang="en-US" sz="1400" dirty="0" smtClean="0"/>
              <a:t>Dr </a:t>
            </a:r>
            <a:r>
              <a:rPr lang="en-US" sz="1400" dirty="0" smtClean="0"/>
              <a:t>Paul Smith, Principle Data Architect, Illumina Inc.</a:t>
            </a:r>
            <a:endParaRPr lang="en-US" sz="14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Need to be able to run jobs as the user that requested it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87" y="1130808"/>
            <a:ext cx="8595360" cy="4882896"/>
          </a:xfrm>
        </p:spPr>
        <p:txBody>
          <a:bodyPr/>
          <a:lstStyle/>
          <a:p>
            <a:pPr>
              <a:buNone/>
            </a:pPr>
            <a:endParaRPr lang="en-GB" dirty="0" smtClean="0"/>
          </a:p>
          <a:p>
            <a:r>
              <a:rPr lang="en-GB" dirty="0" smtClean="0"/>
              <a:t>Allows usage tracking</a:t>
            </a:r>
          </a:p>
          <a:p>
            <a:r>
              <a:rPr lang="en-GB" dirty="0" smtClean="0"/>
              <a:t>Allows job priority </a:t>
            </a:r>
            <a:endParaRPr lang="en-GB" dirty="0" smtClean="0"/>
          </a:p>
          <a:p>
            <a:r>
              <a:rPr lang="en-GB" dirty="0" smtClean="0"/>
              <a:t>Allows data access control</a:t>
            </a:r>
          </a:p>
          <a:p>
            <a:r>
              <a:rPr lang="en-GB" dirty="0" smtClean="0"/>
              <a:t>Allows the use of external space monitoring tools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Need to change user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Program needs to be able to change user</a:t>
            </a:r>
          </a:p>
          <a:p>
            <a:r>
              <a:rPr lang="en-GB" dirty="0" smtClean="0"/>
              <a:t>On a single system this generally means a SUID script</a:t>
            </a:r>
          </a:p>
          <a:p>
            <a:r>
              <a:rPr lang="en-GB" dirty="0" smtClean="0"/>
              <a:t>SUID scripts are a potential security hole</a:t>
            </a:r>
          </a:p>
          <a:p>
            <a:r>
              <a:rPr lang="en-GB" dirty="0" smtClean="0"/>
              <a:t>Could use an existing program that has SUID functionality </a:t>
            </a:r>
            <a:r>
              <a:rPr lang="en-GB" dirty="0" err="1" smtClean="0"/>
              <a:t>e.g</a:t>
            </a:r>
            <a:r>
              <a:rPr lang="en-GB" dirty="0" smtClean="0"/>
              <a:t> SSH, Apache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Most of the work already done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Gordon </a:t>
            </a:r>
            <a:r>
              <a:rPr lang="en-GB" dirty="0" err="1" smtClean="0"/>
              <a:t>Assaf</a:t>
            </a:r>
            <a:r>
              <a:rPr lang="en-GB" dirty="0" smtClean="0"/>
              <a:t> seems to have already done </a:t>
            </a:r>
            <a:r>
              <a:rPr lang="en-GB" dirty="0" smtClean="0"/>
              <a:t>most of the work. </a:t>
            </a:r>
            <a:r>
              <a:rPr lang="en-GB" dirty="0" smtClean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gmod.827538.n3.nabble.com/running-DRMAA-sge-jobs-as-different-users-td1020509.html</a:t>
            </a:r>
            <a:endParaRPr lang="en-GB" dirty="0" smtClean="0"/>
          </a:p>
          <a:p>
            <a:r>
              <a:rPr lang="en-GB" dirty="0" smtClean="0"/>
              <a:t>To try this out: </a:t>
            </a:r>
            <a:br>
              <a:rPr lang="en-GB" dirty="0" smtClean="0"/>
            </a:br>
            <a:r>
              <a:rPr lang="en-GB" dirty="0" smtClean="0"/>
              <a:t>1. </a:t>
            </a:r>
            <a:r>
              <a:rPr lang="en-GB" dirty="0" smtClean="0"/>
              <a:t>import the patch </a:t>
            </a:r>
            <a:br>
              <a:rPr lang="en-GB" dirty="0" smtClean="0"/>
            </a:br>
            <a:r>
              <a:rPr lang="en-GB" dirty="0" smtClean="0"/>
              <a:t>2. edit your 'universe_wsgi.ini' </a:t>
            </a:r>
            <a:br>
              <a:rPr lang="en-GB" dirty="0" smtClean="0"/>
            </a:br>
            <a:r>
              <a:rPr lang="en-GB" dirty="0" smtClean="0"/>
              <a:t>3. edit /etc/</a:t>
            </a:r>
            <a:r>
              <a:rPr lang="en-GB" dirty="0" err="1" smtClean="0"/>
              <a:t>sudoers</a:t>
            </a:r>
            <a:r>
              <a:rPr lang="en-GB" dirty="0" smtClean="0"/>
              <a:t> to allow the script (drmaa_external_runner.py) to run as root </a:t>
            </a:r>
            <a:br>
              <a:rPr lang="en-GB" dirty="0" smtClean="0"/>
            </a:b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 part left as an 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262" y="1083183"/>
            <a:ext cx="8595360" cy="4882896"/>
          </a:xfrm>
        </p:spPr>
        <p:txBody>
          <a:bodyPr/>
          <a:lstStyle/>
          <a:p>
            <a:pPr>
              <a:buNone/>
            </a:pP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 smtClean="0"/>
              <a:t>logic to actually select which user to use is not </a:t>
            </a:r>
            <a:r>
              <a:rPr lang="en-GB" dirty="0" smtClean="0"/>
              <a:t>implemented</a:t>
            </a:r>
          </a:p>
          <a:p>
            <a:pPr marL="342900" indent="-342900">
              <a:buNone/>
            </a:pPr>
            <a:r>
              <a:rPr lang="en-GB" dirty="0" smtClean="0"/>
              <a:t>def </a:t>
            </a:r>
            <a:r>
              <a:rPr lang="en-GB" dirty="0" err="1" smtClean="0"/>
              <a:t>get_qsub_user</a:t>
            </a:r>
            <a:r>
              <a:rPr lang="en-GB" dirty="0" smtClean="0"/>
              <a:t>(self, </a:t>
            </a:r>
            <a:r>
              <a:rPr lang="en-GB" dirty="0" err="1" smtClean="0"/>
              <a:t>job_wrapper</a:t>
            </a:r>
            <a:r>
              <a:rPr lang="en-GB" dirty="0" smtClean="0"/>
              <a:t>): </a:t>
            </a:r>
          </a:p>
          <a:p>
            <a:pPr marL="342900" indent="-342900">
              <a:buNone/>
            </a:pPr>
            <a:r>
              <a:rPr lang="en-GB" dirty="0" smtClean="0"/>
              <a:t>""" Returns the </a:t>
            </a:r>
            <a:r>
              <a:rPr lang="en-GB" dirty="0" err="1" smtClean="0"/>
              <a:t>UserID</a:t>
            </a:r>
            <a:r>
              <a:rPr lang="en-GB" dirty="0" smtClean="0"/>
              <a:t> (or Username) that should be used to execute the job. """ </a:t>
            </a:r>
          </a:p>
          <a:p>
            <a:pPr marL="342900" indent="-342900">
              <a:buNone/>
            </a:pPr>
            <a:r>
              <a:rPr lang="en-GB" dirty="0" smtClean="0"/>
              <a:t> #TODO: </a:t>
            </a:r>
          </a:p>
          <a:p>
            <a:pPr marL="342900" indent="-342900">
              <a:buNone/>
            </a:pPr>
            <a:r>
              <a:rPr lang="en-GB" dirty="0" smtClean="0"/>
              <a:t> #add some logic to decide on an SGE user for the given job.</a:t>
            </a:r>
          </a:p>
          <a:p>
            <a:pPr marL="342900" indent="-342900">
              <a:buNone/>
            </a:pPr>
            <a:r>
              <a:rPr lang="en-GB" dirty="0" smtClean="0"/>
              <a:t>  return </a:t>
            </a:r>
            <a:r>
              <a:rPr lang="en-GB" dirty="0" err="1" smtClean="0"/>
              <a:t>os.getuid</a:t>
            </a:r>
            <a:r>
              <a:rPr lang="en-GB" dirty="0" smtClean="0"/>
              <a:t>()</a:t>
            </a:r>
          </a:p>
          <a:p>
            <a:r>
              <a:rPr lang="en-GB" dirty="0" smtClean="0"/>
              <a:t>Just needs finishing </a:t>
            </a:r>
            <a:r>
              <a:rPr lang="en-GB" dirty="0" smtClean="0">
                <a:sym typeface="Wingdings" pitchFamily="2" charset="2"/>
              </a:rPr>
              <a:t></a:t>
            </a:r>
            <a:endParaRPr lang="en-GB" dirty="0" smtClean="0"/>
          </a:p>
          <a:p>
            <a:pPr marL="342900" indent="-342900">
              <a:buNone/>
            </a:pPr>
            <a:endParaRPr lang="en-GB" sz="1400" dirty="0" smtClean="0"/>
          </a:p>
          <a:p>
            <a:pPr marL="342900" indent="-342900">
              <a:buNone/>
            </a:pPr>
            <a:endParaRPr lang="en-GB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llumina_Template_EXTERNAL_MS2007">
  <a:themeElements>
    <a:clrScheme name="Illumina Colors">
      <a:dk1>
        <a:srgbClr val="4D4D4F"/>
      </a:dk1>
      <a:lt1>
        <a:srgbClr val="FFFFFF"/>
      </a:lt1>
      <a:dk2>
        <a:srgbClr val="4D4D4F"/>
      </a:dk2>
      <a:lt2>
        <a:srgbClr val="BBBBBB"/>
      </a:lt2>
      <a:accent1>
        <a:srgbClr val="AD73AC"/>
      </a:accent1>
      <a:accent2>
        <a:srgbClr val="7CA8D4"/>
      </a:accent2>
      <a:accent3>
        <a:srgbClr val="B9C980"/>
      </a:accent3>
      <a:accent4>
        <a:srgbClr val="D04C4F"/>
      </a:accent4>
      <a:accent5>
        <a:srgbClr val="D3BCD2"/>
      </a:accent5>
      <a:accent6>
        <a:srgbClr val="A9C1D9"/>
      </a:accent6>
      <a:hlink>
        <a:srgbClr val="B9C980"/>
      </a:hlink>
      <a:folHlink>
        <a:srgbClr val="7CA8D4"/>
      </a:folHlink>
    </a:clrScheme>
    <a:fontScheme name="2_IlluminaTemplateEXTERNAL01_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IlluminaTemplateEXTERNAL01_08">
  <a:themeElements>
    <a:clrScheme name="Illumina Colors">
      <a:dk1>
        <a:srgbClr val="4D4D4F"/>
      </a:dk1>
      <a:lt1>
        <a:srgbClr val="FFFFFF"/>
      </a:lt1>
      <a:dk2>
        <a:srgbClr val="4D4D4F"/>
      </a:dk2>
      <a:lt2>
        <a:srgbClr val="BBBBBB"/>
      </a:lt2>
      <a:accent1>
        <a:srgbClr val="AD73AC"/>
      </a:accent1>
      <a:accent2>
        <a:srgbClr val="7CA8D4"/>
      </a:accent2>
      <a:accent3>
        <a:srgbClr val="B9C980"/>
      </a:accent3>
      <a:accent4>
        <a:srgbClr val="D04C4F"/>
      </a:accent4>
      <a:accent5>
        <a:srgbClr val="D3BCD2"/>
      </a:accent5>
      <a:accent6>
        <a:srgbClr val="A9C1D9"/>
      </a:accent6>
      <a:hlink>
        <a:srgbClr val="B9C980"/>
      </a:hlink>
      <a:folHlink>
        <a:srgbClr val="7CA8D4"/>
      </a:folHlink>
    </a:clrScheme>
    <a:fontScheme name="3_IlluminaTemplateEXTERNAL01_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IlluminaTemplateEXTERNAL01_08">
  <a:themeElements>
    <a:clrScheme name="Illumina Colors">
      <a:dk1>
        <a:srgbClr val="4D4D4F"/>
      </a:dk1>
      <a:lt1>
        <a:srgbClr val="FFFFFF"/>
      </a:lt1>
      <a:dk2>
        <a:srgbClr val="4D4D4F"/>
      </a:dk2>
      <a:lt2>
        <a:srgbClr val="BBBBBB"/>
      </a:lt2>
      <a:accent1>
        <a:srgbClr val="AD73AC"/>
      </a:accent1>
      <a:accent2>
        <a:srgbClr val="7CA8D4"/>
      </a:accent2>
      <a:accent3>
        <a:srgbClr val="B9C980"/>
      </a:accent3>
      <a:accent4>
        <a:srgbClr val="D04C4F"/>
      </a:accent4>
      <a:accent5>
        <a:srgbClr val="D3BCD2"/>
      </a:accent5>
      <a:accent6>
        <a:srgbClr val="A9C1D9"/>
      </a:accent6>
      <a:hlink>
        <a:srgbClr val="B9C980"/>
      </a:hlink>
      <a:folHlink>
        <a:srgbClr val="7CA8D4"/>
      </a:folHlink>
    </a:clrScheme>
    <a:fontScheme name="3_IlluminaTemplateEXTERNAL01_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IlluminaTemplateEXTERNAL01_08">
  <a:themeElements>
    <a:clrScheme name="Illumina Colors">
      <a:dk1>
        <a:srgbClr val="4D4D4F"/>
      </a:dk1>
      <a:lt1>
        <a:srgbClr val="FFFFFF"/>
      </a:lt1>
      <a:dk2>
        <a:srgbClr val="4D4D4F"/>
      </a:dk2>
      <a:lt2>
        <a:srgbClr val="BBBBBB"/>
      </a:lt2>
      <a:accent1>
        <a:srgbClr val="AD73AC"/>
      </a:accent1>
      <a:accent2>
        <a:srgbClr val="7CA8D4"/>
      </a:accent2>
      <a:accent3>
        <a:srgbClr val="B9C980"/>
      </a:accent3>
      <a:accent4>
        <a:srgbClr val="D04C4F"/>
      </a:accent4>
      <a:accent5>
        <a:srgbClr val="D3BCD2"/>
      </a:accent5>
      <a:accent6>
        <a:srgbClr val="A9C1D9"/>
      </a:accent6>
      <a:hlink>
        <a:srgbClr val="B9C980"/>
      </a:hlink>
      <a:folHlink>
        <a:srgbClr val="7CA8D4"/>
      </a:folHlink>
    </a:clrScheme>
    <a:fontScheme name="3_IlluminaTemplateEXTERNAL01_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llumina Colors">
        <a:dk1>
          <a:srgbClr val="4D4D4F"/>
        </a:dk1>
        <a:lt1>
          <a:srgbClr val="FFFFFF"/>
        </a:lt1>
        <a:dk2>
          <a:srgbClr val="4D4D4F"/>
        </a:dk2>
        <a:lt2>
          <a:srgbClr val="BBBBBB"/>
        </a:lt2>
        <a:accent1>
          <a:srgbClr val="AD73AC"/>
        </a:accent1>
        <a:accent2>
          <a:srgbClr val="7CA8D4"/>
        </a:accent2>
        <a:accent3>
          <a:srgbClr val="B9C980"/>
        </a:accent3>
        <a:accent4>
          <a:srgbClr val="D04C4F"/>
        </a:accent4>
        <a:accent5>
          <a:srgbClr val="D3BCD2"/>
        </a:accent5>
        <a:accent6>
          <a:srgbClr val="A9C1D9"/>
        </a:accent6>
        <a:hlink>
          <a:srgbClr val="B9C980"/>
        </a:hlink>
        <a:folHlink>
          <a:srgbClr val="7CA8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Illumina_Template_EXTERNAL_MS2007</Template>
  <TotalTime>1761</TotalTime>
  <Words>189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Illumina_Template_EXTERNAL_MS2007</vt:lpstr>
      <vt:lpstr>3_IlluminaTemplateEXTERNAL01_08</vt:lpstr>
      <vt:lpstr>4_IlluminaTemplateEXTERNAL01_08</vt:lpstr>
      <vt:lpstr>5_IlluminaTemplateEXTERNAL01_08</vt:lpstr>
      <vt:lpstr>A start on running Galaxy DRMAA jobs as different users </vt:lpstr>
      <vt:lpstr>Need to be able to run jobs as the user that requested it </vt:lpstr>
      <vt:lpstr>Need to change user</vt:lpstr>
      <vt:lpstr>Most of the work already done</vt:lpstr>
      <vt:lpstr>Final part left as an exercise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IlluminaCompute</dc:title>
  <dc:creator>Paul Smith</dc:creator>
  <cp:lastModifiedBy>Paul Smith</cp:lastModifiedBy>
  <cp:revision>13</cp:revision>
  <dcterms:created xsi:type="dcterms:W3CDTF">2010-09-20T13:53:19Z</dcterms:created>
  <dcterms:modified xsi:type="dcterms:W3CDTF">2011-05-26T10:03:17Z</dcterms:modified>
</cp:coreProperties>
</file>