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D01935"/>
    <a:srgbClr val="191818"/>
    <a:srgbClr val="FCFDA7"/>
    <a:srgbClr val="4D8C22"/>
    <a:srgbClr val="2C3042"/>
    <a:srgbClr val="296233"/>
    <a:srgbClr val="21741D"/>
    <a:srgbClr val="1E8500"/>
    <a:srgbClr val="325144"/>
    <a:srgbClr val="364A4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inimized" horzBarState="maximized">
    <p:restoredLeft sz="32787"/>
    <p:restoredTop sz="90929"/>
  </p:normalViewPr>
  <p:slideViewPr>
    <p:cSldViewPr>
      <p:cViewPr>
        <p:scale>
          <a:sx n="100" d="100"/>
          <a:sy n="100" d="100"/>
        </p:scale>
        <p:origin x="-528" y="-272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613" y="3124200"/>
            <a:ext cx="6607175" cy="2155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225" y="5699125"/>
            <a:ext cx="5441950" cy="2571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46113DB-1E21-CA4F-B891-F03E123EC5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AEC2E8C-0349-7E42-916D-0241FDF87C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8788" y="893763"/>
            <a:ext cx="1651000" cy="80470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893763"/>
            <a:ext cx="4803775" cy="80470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F41DD3D-F887-A94E-9967-ACF83E7A0E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ED87F48-F77A-F54A-B81B-1EE89CE3E9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363" y="6462713"/>
            <a:ext cx="6605587" cy="19986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363" y="4262438"/>
            <a:ext cx="6605587" cy="22002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76D7320-4B30-E341-91DD-2E8F43497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2905125"/>
            <a:ext cx="3227387" cy="6035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2400" y="2905125"/>
            <a:ext cx="3227388" cy="6035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F311873-1F44-9746-8450-FD8C805CC6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403225"/>
            <a:ext cx="6994525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938" y="2251075"/>
            <a:ext cx="3433762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938" y="3189288"/>
            <a:ext cx="3433762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113" y="2251075"/>
            <a:ext cx="3435350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113" y="3189288"/>
            <a:ext cx="3435350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3812275-9BBD-4945-850B-AE15982EA1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4352CDC-7C56-0547-9061-20B93B2AD6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B1E8102-103D-1A4C-8E60-4B22A01C04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400050"/>
            <a:ext cx="2557462" cy="1704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475" y="400050"/>
            <a:ext cx="4344988" cy="8585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938" y="2105025"/>
            <a:ext cx="2557462" cy="6880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9B4B048-DED5-8E40-B307-637E1A215D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040563"/>
            <a:ext cx="4662488" cy="831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898525"/>
            <a:ext cx="4662488" cy="6035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7872413"/>
            <a:ext cx="4662488" cy="1179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F5FDD6B-6A19-1243-A6AE-217F1F6CE7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613" y="893763"/>
            <a:ext cx="66071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613" y="2905125"/>
            <a:ext cx="6607175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82613" y="9164638"/>
            <a:ext cx="161925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55888" y="9164638"/>
            <a:ext cx="24606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70538" y="9164638"/>
            <a:ext cx="161925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72A8E1-BAC6-8949-B2CF-8DCD5E89DEA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AutoShape 21"/>
          <p:cNvSpPr>
            <a:spLocks noChangeArrowheads="1"/>
          </p:cNvSpPr>
          <p:nvPr/>
        </p:nvSpPr>
        <p:spPr bwMode="auto">
          <a:xfrm>
            <a:off x="152400" y="8610600"/>
            <a:ext cx="7467600" cy="1295400"/>
          </a:xfrm>
          <a:prstGeom prst="roundRect">
            <a:avLst>
              <a:gd name="adj" fmla="val 0"/>
            </a:avLst>
          </a:prstGeom>
          <a:solidFill>
            <a:srgbClr val="333399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AutoShape 21"/>
          <p:cNvSpPr>
            <a:spLocks noChangeArrowheads="1"/>
          </p:cNvSpPr>
          <p:nvPr/>
        </p:nvSpPr>
        <p:spPr bwMode="auto">
          <a:xfrm>
            <a:off x="152400" y="4648200"/>
            <a:ext cx="7467600" cy="3886200"/>
          </a:xfrm>
          <a:prstGeom prst="roundRect">
            <a:avLst>
              <a:gd name="adj" fmla="val 0"/>
            </a:avLst>
          </a:prstGeom>
          <a:solidFill>
            <a:srgbClr val="191818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AutoShape 21"/>
          <p:cNvSpPr>
            <a:spLocks noChangeArrowheads="1"/>
          </p:cNvSpPr>
          <p:nvPr/>
        </p:nvSpPr>
        <p:spPr bwMode="auto">
          <a:xfrm>
            <a:off x="152400" y="3429000"/>
            <a:ext cx="7467600" cy="1219200"/>
          </a:xfrm>
          <a:prstGeom prst="roundRect">
            <a:avLst>
              <a:gd name="adj" fmla="val 0"/>
            </a:avLst>
          </a:prstGeom>
          <a:solidFill>
            <a:srgbClr val="D01935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AutoShape 21"/>
          <p:cNvSpPr>
            <a:spLocks noChangeArrowheads="1"/>
          </p:cNvSpPr>
          <p:nvPr/>
        </p:nvSpPr>
        <p:spPr bwMode="auto">
          <a:xfrm>
            <a:off x="152400" y="2743200"/>
            <a:ext cx="7467600" cy="685800"/>
          </a:xfrm>
          <a:prstGeom prst="roundRect">
            <a:avLst>
              <a:gd name="adj" fmla="val 0"/>
            </a:avLst>
          </a:prstGeom>
          <a:solidFill>
            <a:srgbClr val="FCFDA7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AutoShape 21"/>
          <p:cNvSpPr>
            <a:spLocks noChangeArrowheads="1"/>
          </p:cNvSpPr>
          <p:nvPr/>
        </p:nvSpPr>
        <p:spPr bwMode="auto">
          <a:xfrm>
            <a:off x="152400" y="1447800"/>
            <a:ext cx="7467600" cy="1219200"/>
          </a:xfrm>
          <a:prstGeom prst="roundRect">
            <a:avLst>
              <a:gd name="adj" fmla="val 0"/>
            </a:avLst>
          </a:prstGeom>
          <a:solidFill>
            <a:srgbClr val="4D8C22">
              <a:alpha val="2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AutoShape 8"/>
          <p:cNvSpPr>
            <a:spLocks noChangeArrowheads="1"/>
          </p:cNvSpPr>
          <p:nvPr/>
        </p:nvSpPr>
        <p:spPr bwMode="auto">
          <a:xfrm>
            <a:off x="7239000" y="1447800"/>
            <a:ext cx="381000" cy="7086600"/>
          </a:xfrm>
          <a:prstGeom prst="roundRect">
            <a:avLst>
              <a:gd name="adj" fmla="val 4306"/>
            </a:avLst>
          </a:prstGeom>
          <a:solidFill>
            <a:srgbClr val="2C3042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114799" y="312003"/>
            <a:ext cx="9144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800" b="1" dirty="0" smtClean="0">
                <a:solidFill>
                  <a:srgbClr val="2C3042"/>
                </a:solidFill>
                <a:latin typeface="Helvetica" charset="0"/>
              </a:rPr>
              <a:t>@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 rot="10800000">
            <a:off x="7265313" y="1752600"/>
            <a:ext cx="430887" cy="6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Friday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91" name="Rectangle 43"/>
          <p:cNvSpPr>
            <a:spLocks noChangeArrowheads="1"/>
          </p:cNvSpPr>
          <p:nvPr/>
        </p:nvSpPr>
        <p:spPr bwMode="auto">
          <a:xfrm>
            <a:off x="152400" y="8627983"/>
            <a:ext cx="7467600" cy="129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900" dirty="0" smtClean="0"/>
              <a:t>Galaxy is an open, web-based platform for </a:t>
            </a:r>
            <a:r>
              <a:rPr lang="en-US" sz="1900" i="1" dirty="0" smtClean="0"/>
              <a:t>accessible, reproducible and transparent</a:t>
            </a:r>
            <a:r>
              <a:rPr lang="en-US" sz="1900" dirty="0" smtClean="0"/>
              <a:t> computational biomedical research</a:t>
            </a:r>
            <a:r>
              <a:rPr lang="en-US" sz="1900" dirty="0" smtClean="0"/>
              <a:t>. </a:t>
            </a:r>
          </a:p>
          <a:p>
            <a:pPr algn="ctr"/>
            <a:r>
              <a:rPr lang="en-US" sz="800" dirty="0" smtClean="0"/>
              <a:t> </a:t>
            </a:r>
          </a:p>
          <a:p>
            <a:pPr algn="ctr"/>
            <a:r>
              <a:rPr lang="en-US" sz="1600" dirty="0" smtClean="0"/>
              <a:t>Use the public Galaxy server now at http://</a:t>
            </a:r>
            <a:r>
              <a:rPr lang="en-US" sz="1600" dirty="0" err="1" smtClean="0"/>
              <a:t>usegalaxy.org</a:t>
            </a:r>
            <a:r>
              <a:rPr lang="en-US" sz="1600" dirty="0" smtClean="0"/>
              <a:t> </a:t>
            </a:r>
          </a:p>
          <a:p>
            <a:pPr algn="ctr"/>
            <a:r>
              <a:rPr lang="en-US" sz="1600" dirty="0" smtClean="0"/>
              <a:t>or download from http://</a:t>
            </a:r>
            <a:r>
              <a:rPr lang="en-US" sz="1600" dirty="0" err="1" smtClean="0"/>
              <a:t>getgalaxy.org</a:t>
            </a:r>
            <a:r>
              <a:rPr lang="en-US" sz="1600" dirty="0" smtClean="0"/>
              <a:t>.</a:t>
            </a:r>
            <a:endParaRPr lang="en-US" sz="1600" dirty="0" smtClean="0"/>
          </a:p>
        </p:txBody>
      </p:sp>
      <p:pic>
        <p:nvPicPr>
          <p:cNvPr id="37" name="Picture 36" descr="galaxyLogoTrimm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3893000" cy="1079500"/>
          </a:xfrm>
          <a:prstGeom prst="rect">
            <a:avLst/>
          </a:prstGeom>
        </p:spPr>
      </p:pic>
      <p:pic>
        <p:nvPicPr>
          <p:cNvPr id="40" name="Picture 39" descr="ISMB2011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625" y="152400"/>
            <a:ext cx="946575" cy="1054100"/>
          </a:xfrm>
          <a:prstGeom prst="rect">
            <a:avLst/>
          </a:prstGeom>
        </p:spPr>
      </p:pic>
      <p:pic>
        <p:nvPicPr>
          <p:cNvPr id="41" name="Picture 40" descr="BOSC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1005" y="152400"/>
            <a:ext cx="1069340" cy="763814"/>
          </a:xfrm>
          <a:prstGeom prst="rect">
            <a:avLst/>
          </a:prstGeom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52400" y="1447800"/>
            <a:ext cx="7086600" cy="737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i="1" dirty="0" smtClean="0"/>
              <a:t>Enacting Taverna Workflows through Galaxy</a:t>
            </a:r>
            <a:r>
              <a:rPr lang="en-US" sz="1200" dirty="0" smtClean="0"/>
              <a:t>, 11:55-12:05, BOSC</a:t>
            </a:r>
            <a:r>
              <a:rPr lang="en-US" sz="1200" dirty="0" smtClean="0"/>
              <a:t>,</a:t>
            </a:r>
            <a:r>
              <a:rPr lang="en-US" sz="1200" dirty="0" smtClean="0"/>
              <a:t> </a:t>
            </a:r>
            <a:r>
              <a:rPr lang="en-US" sz="1200" dirty="0" smtClean="0"/>
              <a:t>Kostas </a:t>
            </a:r>
            <a:r>
              <a:rPr lang="en-US" sz="1200" dirty="0" err="1" smtClean="0"/>
              <a:t>Karasavvas</a:t>
            </a: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i="1" dirty="0" smtClean="0"/>
              <a:t>Applying Visual Analytics to Extend the Genome Browser from Visualization Tool to Analysis Tool</a:t>
            </a:r>
            <a:r>
              <a:rPr lang="en-US" sz="1200" dirty="0" smtClean="0"/>
              <a:t>, 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 14:50-15:10, BOSC, Jeremy </a:t>
            </a:r>
            <a:r>
              <a:rPr lang="en-US" sz="1200" dirty="0" smtClean="0"/>
              <a:t>Goecks</a:t>
            </a:r>
          </a:p>
          <a:p>
            <a:pPr>
              <a:spcAft>
                <a:spcPts val="0"/>
              </a:spcAft>
            </a:pPr>
            <a:r>
              <a:rPr lang="en-US" sz="1200" i="1" dirty="0" err="1" smtClean="0"/>
              <a:t>CADDSuite</a:t>
            </a:r>
            <a:r>
              <a:rPr lang="en-US" sz="1200" i="1" dirty="0" smtClean="0"/>
              <a:t>: A flexible and open framework and workflow system  for computer-aided drug design</a:t>
            </a:r>
            <a:r>
              <a:rPr lang="en-US" sz="1200" dirty="0" smtClean="0"/>
              <a:t>,</a:t>
            </a:r>
          </a:p>
          <a:p>
            <a:pPr>
              <a:spcAft>
                <a:spcPts val="0"/>
              </a:spcAft>
            </a:pPr>
            <a:r>
              <a:rPr lang="en-US" sz="1200" dirty="0" smtClean="0"/>
              <a:t>  </a:t>
            </a:r>
            <a:r>
              <a:rPr lang="en-US" sz="1200" dirty="0" smtClean="0"/>
              <a:t> 12:10</a:t>
            </a:r>
            <a:r>
              <a:rPr lang="en-US" sz="1200" dirty="0" smtClean="0"/>
              <a:t>-</a:t>
            </a:r>
            <a:r>
              <a:rPr lang="en-US" sz="1200" dirty="0" smtClean="0"/>
              <a:t>15:00, 3DSIG Poster/Laptop Session, Marcel </a:t>
            </a:r>
            <a:r>
              <a:rPr lang="en-US" sz="1200" dirty="0" smtClean="0"/>
              <a:t>Schumann and Marc </a:t>
            </a:r>
            <a:r>
              <a:rPr lang="en-US" sz="1200" dirty="0" err="1" smtClean="0"/>
              <a:t>Röttig</a:t>
            </a:r>
            <a:endParaRPr lang="en-US" sz="1200" dirty="0" smtClean="0"/>
          </a:p>
          <a:p>
            <a:pPr>
              <a:spcAft>
                <a:spcPts val="0"/>
              </a:spcAft>
            </a:pPr>
            <a:endParaRPr lang="en-US" sz="1200" dirty="0" smtClean="0"/>
          </a:p>
          <a:p>
            <a:pPr>
              <a:spcAft>
                <a:spcPts val="600"/>
              </a:spcAft>
            </a:pPr>
            <a:r>
              <a:rPr lang="en-US" sz="1200" i="1" dirty="0" smtClean="0"/>
              <a:t>Enabling </a:t>
            </a:r>
            <a:r>
              <a:rPr lang="en-US" sz="1200" i="1" dirty="0" smtClean="0"/>
              <a:t>NGS Analysis </a:t>
            </a:r>
            <a:r>
              <a:rPr lang="en-US" sz="1200" i="1" dirty="0" err="1" smtClean="0"/>
              <a:t>with(out</a:t>
            </a:r>
            <a:r>
              <a:rPr lang="en-US" sz="1200" i="1" dirty="0" smtClean="0"/>
              <a:t>) the Infrastructure</a:t>
            </a:r>
            <a:r>
              <a:rPr lang="en-US" sz="1200" b="1" dirty="0" smtClean="0"/>
              <a:t>, </a:t>
            </a:r>
            <a:r>
              <a:rPr lang="en-US" sz="1200" dirty="0" smtClean="0"/>
              <a:t>12:</a:t>
            </a:r>
            <a:r>
              <a:rPr lang="en-US" sz="1200" dirty="0" smtClean="0"/>
              <a:t>05-12</a:t>
            </a:r>
            <a:r>
              <a:rPr lang="en-US" sz="1200" dirty="0" smtClean="0"/>
              <a:t>:15, BOSC, Enis Afgan</a:t>
            </a: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i="1" dirty="0" err="1" smtClean="0"/>
              <a:t>SymD</a:t>
            </a:r>
            <a:r>
              <a:rPr lang="en-US" sz="1200" i="1" dirty="0" smtClean="0"/>
              <a:t> server: a platform for detecting internally symmetric protein Structures</a:t>
            </a:r>
            <a:r>
              <a:rPr lang="en-US" sz="1200" i="1" dirty="0" smtClean="0"/>
              <a:t>,</a:t>
            </a:r>
            <a:r>
              <a:rPr lang="en-US" sz="1200" dirty="0" smtClean="0"/>
              <a:t> </a:t>
            </a:r>
            <a:r>
              <a:rPr lang="en-US" sz="1200" dirty="0" smtClean="0"/>
              <a:t>12</a:t>
            </a:r>
            <a:r>
              <a:rPr lang="en-US" sz="1200" dirty="0" smtClean="0"/>
              <a:t>:10</a:t>
            </a:r>
            <a:r>
              <a:rPr lang="en-US" sz="1200" dirty="0" smtClean="0"/>
              <a:t>-15:00</a:t>
            </a:r>
            <a:r>
              <a:rPr lang="en-US" sz="1200" b="1" dirty="0" smtClean="0"/>
              <a:t>,</a:t>
            </a:r>
            <a:r>
              <a:rPr lang="en-US" sz="1200" dirty="0" smtClean="0"/>
              <a:t> </a:t>
            </a:r>
          </a:p>
          <a:p>
            <a:pPr>
              <a:spcAft>
                <a:spcPts val="0"/>
              </a:spcAft>
            </a:pPr>
            <a:r>
              <a:rPr lang="en-US" sz="1200" dirty="0" smtClean="0"/>
              <a:t>  3DSIG Poster/Laptop Session, Chin</a:t>
            </a:r>
            <a:r>
              <a:rPr lang="en-US" sz="1200" dirty="0" smtClean="0"/>
              <a:t>-</a:t>
            </a:r>
            <a:r>
              <a:rPr lang="en-US" sz="1200" dirty="0" err="1" smtClean="0"/>
              <a:t>Hsien</a:t>
            </a:r>
            <a:r>
              <a:rPr lang="en-US" sz="1200" dirty="0" smtClean="0"/>
              <a:t> (Emily) Tai, </a:t>
            </a:r>
            <a:r>
              <a:rPr lang="en-US" sz="1200" i="1" dirty="0" smtClean="0"/>
              <a:t>et al.</a:t>
            </a:r>
            <a:endParaRPr lang="en-US" sz="1200" dirty="0" smtClean="0"/>
          </a:p>
          <a:p>
            <a:pPr>
              <a:spcAft>
                <a:spcPts val="0"/>
              </a:spcAft>
            </a:pPr>
            <a:endParaRPr lang="en-US" sz="800" dirty="0" smtClean="0"/>
          </a:p>
          <a:p>
            <a:pPr>
              <a:spcAft>
                <a:spcPts val="600"/>
              </a:spcAft>
            </a:pPr>
            <a:r>
              <a:rPr lang="en-US" sz="1200" i="1" dirty="0" smtClean="0"/>
              <a:t>Enacting </a:t>
            </a:r>
            <a:r>
              <a:rPr lang="en-US" sz="1200" i="1" dirty="0" smtClean="0"/>
              <a:t>Taverna Workflows through Galaxy,</a:t>
            </a:r>
            <a:r>
              <a:rPr lang="en-US" sz="1200" dirty="0" smtClean="0"/>
              <a:t> 12:15-12</a:t>
            </a:r>
            <a:r>
              <a:rPr lang="en-US" sz="1200" dirty="0"/>
              <a:t>:</a:t>
            </a:r>
            <a:r>
              <a:rPr lang="en-US" sz="1200" dirty="0" smtClean="0"/>
              <a:t>40, Tech Track, Kostas </a:t>
            </a:r>
            <a:r>
              <a:rPr lang="en-US" sz="1200" dirty="0" err="1" smtClean="0"/>
              <a:t>Karasavvas</a:t>
            </a:r>
            <a:endParaRPr lang="en-US" sz="1200" i="1" dirty="0" smtClean="0"/>
          </a:p>
          <a:p>
            <a:pPr>
              <a:spcAft>
                <a:spcPts val="0"/>
              </a:spcAft>
            </a:pPr>
            <a:r>
              <a:rPr lang="en-US" sz="1200" i="1" dirty="0" smtClean="0"/>
              <a:t>Statistical </a:t>
            </a:r>
            <a:r>
              <a:rPr lang="en-US" sz="1200" i="1" dirty="0" smtClean="0"/>
              <a:t>Tests for Detecting Differential RNA-Transcript Expression from Read Counts,</a:t>
            </a:r>
            <a:r>
              <a:rPr lang="en-US" sz="1200" dirty="0" smtClean="0"/>
              <a:t> Poster, 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 12:40-14:30, J43, </a:t>
            </a:r>
            <a:r>
              <a:rPr lang="en-US" sz="1200" dirty="0" err="1" smtClean="0"/>
              <a:t>Phillipp</a:t>
            </a:r>
            <a:r>
              <a:rPr lang="en-US" sz="1200" dirty="0" smtClean="0"/>
              <a:t> </a:t>
            </a:r>
            <a:r>
              <a:rPr lang="en-US" sz="1200" dirty="0" err="1" smtClean="0"/>
              <a:t>Drewe</a:t>
            </a:r>
            <a:r>
              <a:rPr lang="en-US" sz="1200" dirty="0" smtClean="0"/>
              <a:t>, </a:t>
            </a:r>
            <a:r>
              <a:rPr lang="en-US" sz="1200" i="1" dirty="0" smtClean="0"/>
              <a:t>et al</a:t>
            </a:r>
            <a:r>
              <a:rPr lang="en-US" sz="1200" i="1" dirty="0" smtClean="0"/>
              <a:t>.</a:t>
            </a: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i="1" dirty="0" err="1" smtClean="0"/>
              <a:t>SymD</a:t>
            </a:r>
            <a:r>
              <a:rPr lang="en-US" sz="1200" i="1" dirty="0" smtClean="0"/>
              <a:t> server: a platform for detecting internally symmetric protein Structures, </a:t>
            </a:r>
            <a:r>
              <a:rPr lang="en-US" sz="1200" dirty="0" smtClean="0"/>
              <a:t>Poster, 12:40-14:30</a:t>
            </a:r>
            <a:r>
              <a:rPr lang="en-US" sz="1200" b="1" dirty="0" smtClean="0"/>
              <a:t>, </a:t>
            </a: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dirty="0" smtClean="0"/>
              <a:t>   V7, Chin-</a:t>
            </a:r>
            <a:r>
              <a:rPr lang="en-US" sz="1200" dirty="0" err="1" smtClean="0"/>
              <a:t>Hsien</a:t>
            </a:r>
            <a:r>
              <a:rPr lang="en-US" sz="1200" dirty="0" smtClean="0"/>
              <a:t> (Emily) Tai, </a:t>
            </a:r>
            <a:r>
              <a:rPr lang="en-US" sz="1200" i="1" dirty="0" smtClean="0"/>
              <a:t>et al.</a:t>
            </a:r>
          </a:p>
          <a:p>
            <a:pPr>
              <a:spcAft>
                <a:spcPts val="0"/>
              </a:spcAft>
            </a:pPr>
            <a:endParaRPr lang="en-US" sz="900" dirty="0" smtClean="0"/>
          </a:p>
          <a:p>
            <a:pPr>
              <a:spcAft>
                <a:spcPts val="0"/>
              </a:spcAft>
            </a:pPr>
            <a:r>
              <a:rPr lang="en-US" sz="1200" i="1" dirty="0" smtClean="0"/>
              <a:t>NGS Best Practices through Galaxy: Cloud-based variant discovery with visual analytics</a:t>
            </a:r>
            <a:r>
              <a:rPr lang="en-US" sz="1200" dirty="0" smtClean="0"/>
              <a:t>, Tech Track, 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 10:45-11:10, Daniel Blankenberg</a:t>
            </a:r>
          </a:p>
          <a:p>
            <a:pPr>
              <a:spcAft>
                <a:spcPts val="0"/>
              </a:spcAft>
            </a:pPr>
            <a:r>
              <a:rPr lang="en-US" sz="1200" i="1" dirty="0" smtClean="0"/>
              <a:t>From Sets to Graphs: Towards a Realistic Enrichment Analysis of Transcriptomic Systems,</a:t>
            </a:r>
          </a:p>
          <a:p>
            <a:pPr>
              <a:spcAft>
                <a:spcPts val="600"/>
              </a:spcAft>
            </a:pPr>
            <a:r>
              <a:rPr lang="en-US" sz="1200" i="1" dirty="0" smtClean="0"/>
              <a:t>   </a:t>
            </a:r>
            <a:r>
              <a:rPr lang="en-US" sz="1200" dirty="0" smtClean="0"/>
              <a:t>Proceedings Track, 12:15-12:40, Ludwig </a:t>
            </a:r>
            <a:r>
              <a:rPr lang="en-US" sz="1200" dirty="0" err="1" smtClean="0"/>
              <a:t>Geistlinger</a:t>
            </a: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i="1" dirty="0" err="1" smtClean="0"/>
              <a:t>CADDSuite</a:t>
            </a:r>
            <a:r>
              <a:rPr lang="en-US" sz="1200" i="1" dirty="0" smtClean="0"/>
              <a:t>: A flexible and open framework and workflow system  for computer-aided drug design</a:t>
            </a:r>
            <a:r>
              <a:rPr lang="en-US" sz="1200" dirty="0" smtClean="0"/>
              <a:t>,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 Poster, 12:40-14:30, Z04, Marcel Schumann and Marc </a:t>
            </a:r>
            <a:r>
              <a:rPr lang="en-US" sz="1200" dirty="0" err="1" smtClean="0"/>
              <a:t>Röttig</a:t>
            </a:r>
            <a:endParaRPr lang="en-US" sz="1200" i="1" dirty="0" smtClean="0"/>
          </a:p>
          <a:p>
            <a:pPr>
              <a:spcAft>
                <a:spcPts val="0"/>
              </a:spcAft>
            </a:pPr>
            <a:r>
              <a:rPr lang="en-US" sz="1200" i="1" dirty="0"/>
              <a:t>G</a:t>
            </a:r>
            <a:r>
              <a:rPr lang="en-US" sz="1200" i="1" dirty="0" smtClean="0"/>
              <a:t>enomics for Non-Model Organisms</a:t>
            </a:r>
            <a:r>
              <a:rPr lang="en-US" sz="1200" dirty="0" smtClean="0"/>
              <a:t>, a Galaxy organized workshop, 14:30-16:25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</a:t>
            </a:r>
            <a:r>
              <a:rPr lang="en-US" sz="1200" dirty="0" smtClean="0"/>
              <a:t> </a:t>
            </a:r>
            <a:r>
              <a:rPr lang="en-US" sz="1200" i="1" dirty="0" smtClean="0"/>
              <a:t>Using </a:t>
            </a:r>
            <a:r>
              <a:rPr lang="en-US" sz="1200" i="1" dirty="0" smtClean="0"/>
              <a:t>RAD-</a:t>
            </a:r>
            <a:r>
              <a:rPr lang="en-US" sz="1200" i="1" dirty="0" err="1" smtClean="0"/>
              <a:t>seq</a:t>
            </a:r>
            <a:r>
              <a:rPr lang="en-US" sz="1200" i="1" dirty="0" smtClean="0"/>
              <a:t> for genomic and transcriptomic studies of non-model organisms</a:t>
            </a:r>
            <a:r>
              <a:rPr lang="en-US" sz="1200" dirty="0" smtClean="0"/>
              <a:t>, Julian </a:t>
            </a:r>
            <a:r>
              <a:rPr lang="en-US" sz="1200" dirty="0" err="1" smtClean="0"/>
              <a:t>Catchen</a:t>
            </a:r>
            <a:endParaRPr lang="en-US" sz="1200" dirty="0" smtClean="0"/>
          </a:p>
          <a:p>
            <a:pPr>
              <a:spcAft>
                <a:spcPts val="0"/>
              </a:spcAft>
            </a:pPr>
            <a:r>
              <a:rPr lang="en-US" sz="1200" dirty="0" smtClean="0"/>
              <a:t>  </a:t>
            </a:r>
            <a:r>
              <a:rPr lang="en-US" sz="1200" dirty="0" smtClean="0"/>
              <a:t> </a:t>
            </a:r>
            <a:r>
              <a:rPr lang="en-US" sz="1200" i="1" dirty="0" smtClean="0"/>
              <a:t>Using </a:t>
            </a:r>
            <a:r>
              <a:rPr lang="en-US" sz="1200" i="1" dirty="0" smtClean="0"/>
              <a:t>RNA-</a:t>
            </a:r>
            <a:r>
              <a:rPr lang="en-US" sz="1200" i="1" dirty="0" err="1" smtClean="0"/>
              <a:t>seq</a:t>
            </a:r>
            <a:r>
              <a:rPr lang="en-US" sz="1200" i="1" dirty="0" smtClean="0"/>
              <a:t> for gene annotation, </a:t>
            </a:r>
            <a:r>
              <a:rPr lang="en-US" sz="1200" i="1" dirty="0" err="1" smtClean="0"/>
              <a:t>quantitation</a:t>
            </a:r>
            <a:r>
              <a:rPr lang="en-US" sz="1200" i="1" dirty="0" smtClean="0"/>
              <a:t>, and function in non-model organisms</a:t>
            </a:r>
            <a:r>
              <a:rPr lang="en-US" sz="1200" dirty="0" smtClean="0"/>
              <a:t>, 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    Jeremy Goecks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</a:t>
            </a:r>
            <a:r>
              <a:rPr lang="en-US" sz="1200" dirty="0" smtClean="0"/>
              <a:t> </a:t>
            </a:r>
            <a:r>
              <a:rPr lang="en-US" sz="1200" i="1" dirty="0" smtClean="0"/>
              <a:t>Development of a workflow for SNP detection in grapevine species: </a:t>
            </a:r>
            <a:r>
              <a:rPr lang="en-US" sz="1200" i="1" dirty="0" err="1" smtClean="0"/>
              <a:t>MAPHiTS</a:t>
            </a:r>
            <a:r>
              <a:rPr lang="en-US" sz="1200" dirty="0" smtClean="0"/>
              <a:t>, </a:t>
            </a:r>
            <a:r>
              <a:rPr lang="en-US" sz="1200" dirty="0" smtClean="0"/>
              <a:t>Marc Bras</a:t>
            </a:r>
          </a:p>
          <a:p>
            <a:pPr>
              <a:spcAft>
                <a:spcPts val="600"/>
              </a:spcAft>
            </a:pPr>
            <a:r>
              <a:rPr lang="en-US" sz="1200" dirty="0" smtClean="0"/>
              <a:t>   </a:t>
            </a:r>
            <a:r>
              <a:rPr lang="en-US" sz="1200" i="1" dirty="0" smtClean="0"/>
              <a:t>Repeatable plant pathology </a:t>
            </a:r>
            <a:r>
              <a:rPr lang="en-US" sz="1200" i="1" dirty="0" err="1" smtClean="0"/>
              <a:t>bioinformatic</a:t>
            </a:r>
            <a:r>
              <a:rPr lang="en-US" sz="1200" i="1" dirty="0" smtClean="0"/>
              <a:t> analysis: not everything is NGS data,</a:t>
            </a:r>
            <a:r>
              <a:rPr lang="en-US" sz="1200" dirty="0" smtClean="0"/>
              <a:t> Peter Cock</a:t>
            </a:r>
          </a:p>
          <a:p>
            <a:pPr>
              <a:spcAft>
                <a:spcPts val="0"/>
              </a:spcAft>
            </a:pPr>
            <a:r>
              <a:rPr lang="en-US" sz="1200" i="1" dirty="0" err="1" smtClean="0"/>
              <a:t>Oqtans</a:t>
            </a:r>
            <a:r>
              <a:rPr lang="en-US" sz="1200" i="1" dirty="0" smtClean="0"/>
              <a:t>: A Galaxy-integrated workflow for Quantitative Transcriptome Analysis from NGS data,</a:t>
            </a:r>
          </a:p>
          <a:p>
            <a:pPr>
              <a:spcAft>
                <a:spcPts val="600"/>
              </a:spcAft>
            </a:pPr>
            <a:r>
              <a:rPr lang="en-US" sz="1200" i="1" dirty="0" smtClean="0"/>
              <a:t>  </a:t>
            </a:r>
            <a:r>
              <a:rPr lang="en-US" sz="1200" dirty="0" smtClean="0"/>
              <a:t> Tech Track, 14:30-14:55, </a:t>
            </a:r>
            <a:r>
              <a:rPr lang="en-US" sz="1200" dirty="0" err="1" smtClean="0"/>
              <a:t>Géraldine</a:t>
            </a:r>
            <a:r>
              <a:rPr lang="en-US" sz="1200" dirty="0" smtClean="0"/>
              <a:t> Jean and Sebastian </a:t>
            </a:r>
            <a:r>
              <a:rPr lang="en-US" sz="1200" dirty="0" err="1" smtClean="0"/>
              <a:t>Schultheiss</a:t>
            </a:r>
            <a:endParaRPr lang="en-US" sz="1200" dirty="0" smtClean="0"/>
          </a:p>
          <a:p>
            <a:pPr>
              <a:spcAft>
                <a:spcPts val="600"/>
              </a:spcAft>
            </a:pPr>
            <a:r>
              <a:rPr lang="en-US" sz="1200" i="1" dirty="0" smtClean="0"/>
              <a:t>EMBOSS: New developments and extended data access,</a:t>
            </a:r>
            <a:r>
              <a:rPr lang="en-US" sz="1200" dirty="0" smtClean="0"/>
              <a:t> Tech Track, 14:30-14:55, Peter Rice</a:t>
            </a:r>
          </a:p>
          <a:p>
            <a:pPr>
              <a:spcAft>
                <a:spcPts val="0"/>
              </a:spcAft>
            </a:pPr>
            <a:r>
              <a:rPr lang="en-US" sz="1200" i="1" dirty="0" smtClean="0"/>
              <a:t>The Galaxy Track Browser: Transforming the Genome Browser from Visualization Tool to Analysis </a:t>
            </a:r>
          </a:p>
          <a:p>
            <a:pPr>
              <a:spcAft>
                <a:spcPts val="0"/>
              </a:spcAft>
            </a:pPr>
            <a:r>
              <a:rPr lang="en-US" sz="1200" i="1" dirty="0" smtClean="0"/>
              <a:t>   Tool</a:t>
            </a:r>
            <a:r>
              <a:rPr lang="en-US" sz="1200" dirty="0" smtClean="0"/>
              <a:t>, Tech Track, 16:00-16:25, Jeremy Goecks</a:t>
            </a:r>
          </a:p>
        </p:txBody>
      </p:sp>
      <p:sp>
        <p:nvSpPr>
          <p:cNvPr id="49" name="Rectangle 9"/>
          <p:cNvSpPr>
            <a:spLocks noChangeArrowheads="1"/>
          </p:cNvSpPr>
          <p:nvPr/>
        </p:nvSpPr>
        <p:spPr bwMode="auto">
          <a:xfrm rot="10800000">
            <a:off x="7250669" y="3673500"/>
            <a:ext cx="430887" cy="8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Monday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1" name="Rectangle 9"/>
          <p:cNvSpPr>
            <a:spLocks noChangeArrowheads="1"/>
          </p:cNvSpPr>
          <p:nvPr/>
        </p:nvSpPr>
        <p:spPr bwMode="auto">
          <a:xfrm rot="10800000">
            <a:off x="7250669" y="2819400"/>
            <a:ext cx="430887" cy="40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Sat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3" name="Rectangle 9"/>
          <p:cNvSpPr>
            <a:spLocks noChangeArrowheads="1"/>
          </p:cNvSpPr>
          <p:nvPr/>
        </p:nvSpPr>
        <p:spPr bwMode="auto">
          <a:xfrm rot="10800000">
            <a:off x="7250669" y="5986306"/>
            <a:ext cx="430887" cy="87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none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Tuesday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152400" y="2667000"/>
            <a:ext cx="7467600" cy="365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152400" y="3392424"/>
            <a:ext cx="7467600" cy="365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152400" y="4648200"/>
            <a:ext cx="7467600" cy="3657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TextBox 30"/>
          <p:cNvSpPr txBox="1"/>
          <p:nvPr/>
        </p:nvSpPr>
        <p:spPr>
          <a:xfrm rot="5400000">
            <a:off x="4598282" y="483482"/>
            <a:ext cx="114678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3DSIG</a:t>
            </a:r>
            <a:endParaRPr lang="en-US" sz="25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10200" y="838200"/>
            <a:ext cx="1142410" cy="461665"/>
          </a:xfrm>
          <a:prstGeom prst="rect">
            <a:avLst/>
          </a:prstGeom>
          <a:noFill/>
          <a:effectLst>
            <a:outerShdw blurRad="50800" dist="38100" dir="864000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 BOSC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545</Words>
  <Application>Microsoft Macintosh PowerPoint</Application>
  <PresentationFormat>Custom</PresentationFormat>
  <Paragraphs>44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 Presentation</vt:lpstr>
      <vt:lpstr>Slide 1</vt:lpstr>
    </vt:vector>
  </TitlesOfParts>
  <Company>GMOD / NESCent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GMOD / NESCent</dc:creator>
  <cp:lastModifiedBy>Dave Clements</cp:lastModifiedBy>
  <cp:revision>40</cp:revision>
  <cp:lastPrinted>2011-07-12T17:29:11Z</cp:lastPrinted>
  <dcterms:created xsi:type="dcterms:W3CDTF">2011-07-12T05:49:59Z</dcterms:created>
  <dcterms:modified xsi:type="dcterms:W3CDTF">2011-07-12T17:51:53Z</dcterms:modified>
</cp:coreProperties>
</file>