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32" r:id="rId3"/>
    <p:sldId id="315" r:id="rId4"/>
    <p:sldId id="346" r:id="rId5"/>
    <p:sldId id="358" r:id="rId6"/>
    <p:sldId id="352" r:id="rId7"/>
    <p:sldId id="353" r:id="rId8"/>
    <p:sldId id="354" r:id="rId9"/>
    <p:sldId id="348" r:id="rId10"/>
    <p:sldId id="347" r:id="rId11"/>
    <p:sldId id="359" r:id="rId12"/>
    <p:sldId id="364" r:id="rId13"/>
    <p:sldId id="361" r:id="rId14"/>
    <p:sldId id="365" r:id="rId15"/>
    <p:sldId id="362" r:id="rId16"/>
    <p:sldId id="356" r:id="rId17"/>
    <p:sldId id="366" r:id="rId18"/>
    <p:sldId id="357" r:id="rId19"/>
    <p:sldId id="369" r:id="rId20"/>
    <p:sldId id="368" r:id="rId21"/>
    <p:sldId id="367" r:id="rId22"/>
    <p:sldId id="370" r:id="rId23"/>
    <p:sldId id="371" r:id="rId24"/>
    <p:sldId id="372" r:id="rId2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522" autoAdjust="0"/>
  </p:normalViewPr>
  <p:slideViewPr>
    <p:cSldViewPr snapToGrid="0" snapToObjects="1">
      <p:cViewPr>
        <p:scale>
          <a:sx n="100" d="100"/>
          <a:sy n="100" d="100"/>
        </p:scale>
        <p:origin x="-1344" y="-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403DB-8E9B-8242-BA2B-32CA57197781}" type="datetimeFigureOut">
              <a:rPr lang="en-US" smtClean="0"/>
              <a:t>20/10/16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F81DC-73EA-FB4D-B04F-5834148D6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7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F81DC-73EA-FB4D-B04F-5834148D68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95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F81DC-73EA-FB4D-B04F-5834148D68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4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F81DC-73EA-FB4D-B04F-5834148D68B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94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ELIX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lixir_helix_200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69413" cy="60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elixir_1_RZ_mac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229201"/>
            <a:ext cx="1820863" cy="13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5580063" y="6237288"/>
            <a:ext cx="29273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>
            <a:lvl1pPr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  <a:cs typeface="+mn-cs"/>
              </a:rPr>
              <a:t>www.elixir-europe.org</a:t>
            </a:r>
            <a:endParaRPr lang="en-US" i="1" dirty="0" smtClean="0">
              <a:solidFill>
                <a:srgbClr val="003F41"/>
              </a:solidFill>
              <a:latin typeface="Corbel" pitchFamily="34" charset="0"/>
              <a:ea typeface="Geneva" charset="-128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3568" y="3356993"/>
            <a:ext cx="7772400" cy="864096"/>
          </a:xfrm>
        </p:spPr>
        <p:txBody>
          <a:bodyPr>
            <a:normAutofit/>
          </a:bodyPr>
          <a:lstStyle>
            <a:lvl1pPr algn="r">
              <a:defRPr sz="5000" b="1">
                <a:solidFill>
                  <a:srgbClr val="003F41"/>
                </a:solidFill>
                <a:latin typeface="Corbel"/>
                <a:cs typeface="Corbe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627784" y="4293097"/>
            <a:ext cx="5816600" cy="685304"/>
          </a:xfrm>
        </p:spPr>
        <p:txBody>
          <a:bodyPr>
            <a:normAutofit/>
          </a:bodyPr>
          <a:lstStyle>
            <a:lvl1pPr marL="0" indent="0" algn="r">
              <a:buNone/>
              <a:defRPr lang="en-US" sz="2800" i="1"/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 smtClean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076056" y="5049181"/>
            <a:ext cx="3384550" cy="360040"/>
          </a:xfrm>
        </p:spPr>
        <p:txBody>
          <a:bodyPr/>
          <a:lstStyle>
            <a:lvl1pPr marL="0" indent="0" algn="r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820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EXCELE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elixir_helix_200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69413" cy="583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3851275" y="6092825"/>
            <a:ext cx="47990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>
            <a:lvl1pPr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  <a:cs typeface="+mn-cs"/>
              </a:rPr>
              <a:t>www.elixir-europe.org</a:t>
            </a:r>
            <a:r>
              <a:rPr lang="en-US" i="1" dirty="0" smtClean="0">
                <a:solidFill>
                  <a:srgbClr val="003F41"/>
                </a:solidFill>
                <a:latin typeface="Corbel" pitchFamily="34" charset="0"/>
                <a:ea typeface="Geneva" charset="-128"/>
                <a:cs typeface="+mn-cs"/>
              </a:rPr>
              <a:t>/</a:t>
            </a: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  <a:cs typeface="+mn-cs"/>
              </a:rPr>
              <a:t>excelerate</a:t>
            </a:r>
            <a:endParaRPr lang="en-US" i="1" dirty="0" smtClean="0">
              <a:solidFill>
                <a:srgbClr val="003F41"/>
              </a:solidFill>
              <a:latin typeface="Corbel" pitchFamily="34" charset="0"/>
              <a:ea typeface="Geneva" charset="-128"/>
              <a:cs typeface="+mn-cs"/>
            </a:endParaRPr>
          </a:p>
        </p:txBody>
      </p:sp>
      <p:pic>
        <p:nvPicPr>
          <p:cNvPr id="5" name="Picture 5" descr="Excelerate_whitebackgrou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157788"/>
            <a:ext cx="196215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157788"/>
            <a:ext cx="121443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323850" y="6092825"/>
            <a:ext cx="36004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>
                <a:solidFill>
                  <a:srgbClr val="7F7F7F"/>
                </a:solidFill>
              </a:rPr>
              <a:t>ELIXIR-EXCELERATE is funded by the European Commission within the Research Infrastructures programme of Horizon 2020, grant agreement number 676559.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3568" y="3356993"/>
            <a:ext cx="7772400" cy="864096"/>
          </a:xfrm>
        </p:spPr>
        <p:txBody>
          <a:bodyPr>
            <a:normAutofit/>
          </a:bodyPr>
          <a:lstStyle>
            <a:lvl1pPr algn="r">
              <a:defRPr sz="5000" b="1">
                <a:solidFill>
                  <a:srgbClr val="003F41"/>
                </a:solidFill>
                <a:latin typeface="Corbel"/>
                <a:cs typeface="Corbel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27784" y="4293097"/>
            <a:ext cx="5816600" cy="571004"/>
          </a:xfrm>
        </p:spPr>
        <p:txBody>
          <a:bodyPr>
            <a:normAutofit/>
          </a:bodyPr>
          <a:lstStyle>
            <a:lvl1pPr marL="0" indent="0" algn="r">
              <a:buNone/>
              <a:defRPr lang="en-US" sz="2800" i="1"/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 smtClean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059834" y="4977768"/>
            <a:ext cx="3384550" cy="360040"/>
          </a:xfrm>
        </p:spPr>
        <p:txBody>
          <a:bodyPr/>
          <a:lstStyle>
            <a:lvl1pPr marL="0" indent="0" algn="r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44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ELIXIR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94995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3400" cy="6480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663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ERATE 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Excelerate_white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949950"/>
            <a:ext cx="15970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949950"/>
            <a:ext cx="1001713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1525588"/>
            <a:ext cx="8153400" cy="43513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776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56388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219200"/>
            <a:ext cx="8458200" cy="45720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355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333375"/>
            <a:ext cx="81534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25588"/>
            <a:ext cx="815340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First level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05" r:id="rId1"/>
    <p:sldLayoutId id="2147486607" r:id="rId2"/>
    <p:sldLayoutId id="2147486609" r:id="rId3"/>
    <p:sldLayoutId id="2147486610" r:id="rId4"/>
    <p:sldLayoutId id="2147486611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ts val="600"/>
        </a:spcAft>
        <a:buClr>
          <a:schemeClr val="accent1"/>
        </a:buClr>
        <a:buChar char="•"/>
        <a:defRPr sz="2400">
          <a:solidFill>
            <a:schemeClr val="tx1"/>
          </a:solidFill>
          <a:latin typeface="Corbel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" y="3102993"/>
            <a:ext cx="8940800" cy="864096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Deploying Galaxy in a secure environment to </a:t>
            </a:r>
            <a:r>
              <a:rPr lang="en-US" sz="4800" dirty="0" err="1"/>
              <a:t>analyse</a:t>
            </a:r>
            <a:r>
              <a:rPr lang="en-US" sz="4800" dirty="0"/>
              <a:t> sensitive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7784" y="5182092"/>
            <a:ext cx="5816600" cy="68530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Abdulrahman</a:t>
            </a:r>
            <a:r>
              <a:rPr lang="en-US" dirty="0" smtClean="0"/>
              <a:t> </a:t>
            </a:r>
            <a:r>
              <a:rPr lang="en-US" dirty="0" err="1" smtClean="0"/>
              <a:t>Azab</a:t>
            </a:r>
            <a:endParaRPr lang="en-US" dirty="0"/>
          </a:p>
          <a:p>
            <a:r>
              <a:rPr lang="en-US" dirty="0" smtClean="0"/>
              <a:t>ELIXIR-NO, EXCELERATE-NO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9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55" name="AutoShape 39"/>
          <p:cNvSpPr>
            <a:spLocks noChangeArrowheads="1"/>
          </p:cNvSpPr>
          <p:nvPr/>
        </p:nvSpPr>
        <p:spPr bwMode="auto">
          <a:xfrm>
            <a:off x="3581400" y="4572000"/>
            <a:ext cx="4648200" cy="19812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cs typeface="Arial" charset="0"/>
            </a:endParaRPr>
          </a:p>
        </p:txBody>
      </p:sp>
      <p:sp>
        <p:nvSpPr>
          <p:cNvPr id="214049" name="AutoShape 33"/>
          <p:cNvSpPr>
            <a:spLocks noChangeArrowheads="1"/>
          </p:cNvSpPr>
          <p:nvPr/>
        </p:nvSpPr>
        <p:spPr bwMode="auto">
          <a:xfrm>
            <a:off x="1447800" y="1066800"/>
            <a:ext cx="6781800" cy="3048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1800">
              <a:cs typeface="Arial" charset="0"/>
            </a:endParaRPr>
          </a:p>
        </p:txBody>
      </p:sp>
      <p:sp>
        <p:nvSpPr>
          <p:cNvPr id="214052" name="AutoShape 36"/>
          <p:cNvSpPr>
            <a:spLocks noChangeArrowheads="1"/>
          </p:cNvSpPr>
          <p:nvPr/>
        </p:nvSpPr>
        <p:spPr bwMode="auto">
          <a:xfrm>
            <a:off x="5562600" y="2133600"/>
            <a:ext cx="1905000" cy="1824038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cs typeface="Arial" charset="0"/>
            </a:endParaRPr>
          </a:p>
        </p:txBody>
      </p:sp>
      <p:sp>
        <p:nvSpPr>
          <p:cNvPr id="13316" name="Rectangle 2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83058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2600" dirty="0" err="1">
                <a:effectLst/>
                <a:latin typeface="Myriad Pro Light" charset="0"/>
              </a:rPr>
              <a:t>Docker</a:t>
            </a:r>
            <a:r>
              <a:rPr lang="en-US" sz="2600" dirty="0">
                <a:effectLst/>
                <a:latin typeface="Myriad Pro Light" charset="0"/>
              </a:rPr>
              <a:t> containers on VMs Connecting to the HPC cluster</a:t>
            </a:r>
          </a:p>
        </p:txBody>
      </p:sp>
      <p:sp>
        <p:nvSpPr>
          <p:cNvPr id="214019" name="Rectangle 3"/>
          <p:cNvSpPr>
            <a:spLocks noChangeArrowheads="1"/>
          </p:cNvSpPr>
          <p:nvPr/>
        </p:nvSpPr>
        <p:spPr bwMode="auto">
          <a:xfrm>
            <a:off x="1752600" y="1219200"/>
            <a:ext cx="35814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cs typeface="Arial" charset="0"/>
            </a:endParaRPr>
          </a:p>
        </p:txBody>
      </p:sp>
      <p:sp>
        <p:nvSpPr>
          <p:cNvPr id="214020" name="AutoShape 4"/>
          <p:cNvSpPr>
            <a:spLocks noChangeArrowheads="1"/>
          </p:cNvSpPr>
          <p:nvPr/>
        </p:nvSpPr>
        <p:spPr bwMode="auto">
          <a:xfrm>
            <a:off x="2057400" y="1447800"/>
            <a:ext cx="2362200" cy="2286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cs typeface="Arial" charset="0"/>
            </a:endParaRPr>
          </a:p>
        </p:txBody>
      </p:sp>
      <p:sp>
        <p:nvSpPr>
          <p:cNvPr id="214021" name="AutoShape 5"/>
          <p:cNvSpPr>
            <a:spLocks noChangeArrowheads="1"/>
          </p:cNvSpPr>
          <p:nvPr/>
        </p:nvSpPr>
        <p:spPr bwMode="auto">
          <a:xfrm>
            <a:off x="2762250" y="2578100"/>
            <a:ext cx="1098550" cy="5857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1800">
                <a:cs typeface="Arial" charset="0"/>
              </a:rPr>
              <a:t>Stroll Job</a:t>
            </a:r>
          </a:p>
          <a:p>
            <a:pPr algn="ctr">
              <a:defRPr/>
            </a:pPr>
            <a:r>
              <a:rPr lang="en-US" sz="1800">
                <a:cs typeface="Arial" charset="0"/>
              </a:rPr>
              <a:t>Runner</a:t>
            </a:r>
          </a:p>
        </p:txBody>
      </p:sp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2438400" y="1447800"/>
            <a:ext cx="11855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cs typeface="Arial" charset="0"/>
              </a:rPr>
              <a:t>Container</a:t>
            </a:r>
          </a:p>
        </p:txBody>
      </p:sp>
      <p:pic>
        <p:nvPicPr>
          <p:cNvPr id="13321" name="Picture 7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38338"/>
            <a:ext cx="20764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24" name="Rectangle 8"/>
          <p:cNvSpPr>
            <a:spLocks noChangeArrowheads="1"/>
          </p:cNvSpPr>
          <p:nvPr/>
        </p:nvSpPr>
        <p:spPr bwMode="auto">
          <a:xfrm>
            <a:off x="4605946" y="2514600"/>
            <a:ext cx="62108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>
                <a:solidFill>
                  <a:schemeClr val="bg1"/>
                </a:solidFill>
                <a:cs typeface="Arial" charset="0"/>
              </a:rPr>
              <a:t>Virtual</a:t>
            </a:r>
          </a:p>
          <a:p>
            <a:pPr algn="ctr">
              <a:defRPr/>
            </a:pPr>
            <a:r>
              <a:rPr lang="en-US" sz="1100" b="1">
                <a:solidFill>
                  <a:schemeClr val="bg1"/>
                </a:solidFill>
                <a:cs typeface="Arial" charset="0"/>
              </a:rPr>
              <a:t>path</a:t>
            </a:r>
          </a:p>
        </p:txBody>
      </p:sp>
      <p:grpSp>
        <p:nvGrpSpPr>
          <p:cNvPr id="13323" name="Group 9"/>
          <p:cNvGrpSpPr>
            <a:grpSpLocks/>
          </p:cNvGrpSpPr>
          <p:nvPr/>
        </p:nvGrpSpPr>
        <p:grpSpPr bwMode="auto">
          <a:xfrm>
            <a:off x="5029200" y="4884738"/>
            <a:ext cx="2870200" cy="1516062"/>
            <a:chOff x="576" y="1920"/>
            <a:chExt cx="2048" cy="1248"/>
          </a:xfrm>
        </p:grpSpPr>
        <p:sp>
          <p:nvSpPr>
            <p:cNvPr id="214026" name="Rectangle 10"/>
            <p:cNvSpPr>
              <a:spLocks noChangeArrowheads="1"/>
            </p:cNvSpPr>
            <p:nvPr/>
          </p:nvSpPr>
          <p:spPr bwMode="auto">
            <a:xfrm>
              <a:off x="1256" y="1920"/>
              <a:ext cx="720" cy="384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dirty="0" err="1" smtClean="0">
                  <a:solidFill>
                    <a:schemeClr val="bg1"/>
                  </a:solidFill>
                  <a:cs typeface="Arial" charset="0"/>
                </a:rPr>
                <a:t>Slurm</a:t>
              </a:r>
              <a:endParaRPr lang="en-US" sz="1100" b="1" dirty="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214027" name="Oval 11"/>
            <p:cNvSpPr>
              <a:spLocks noChangeArrowheads="1"/>
            </p:cNvSpPr>
            <p:nvPr/>
          </p:nvSpPr>
          <p:spPr bwMode="auto">
            <a:xfrm>
              <a:off x="2336" y="2881"/>
              <a:ext cx="288" cy="287"/>
            </a:xfrm>
            <a:prstGeom prst="ellipse">
              <a:avLst/>
            </a:prstGeom>
            <a:solidFill>
              <a:srgbClr val="6C6D4F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 anchor="ctr"/>
            <a:lstStyle/>
            <a:p>
              <a:pPr algn="ctr">
                <a:defRPr/>
              </a:pPr>
              <a:r>
                <a:rPr lang="en-US" sz="1200" b="1">
                  <a:solidFill>
                    <a:schemeClr val="bg1"/>
                  </a:solidFill>
                  <a:cs typeface="Arial" charset="0"/>
                </a:rPr>
                <a:t>W</a:t>
              </a:r>
            </a:p>
          </p:txBody>
        </p:sp>
        <p:sp>
          <p:nvSpPr>
            <p:cNvPr id="214028" name="Oval 12"/>
            <p:cNvSpPr>
              <a:spLocks noChangeArrowheads="1"/>
            </p:cNvSpPr>
            <p:nvPr/>
          </p:nvSpPr>
          <p:spPr bwMode="auto">
            <a:xfrm>
              <a:off x="1984" y="2881"/>
              <a:ext cx="288" cy="287"/>
            </a:xfrm>
            <a:prstGeom prst="ellipse">
              <a:avLst/>
            </a:prstGeom>
            <a:solidFill>
              <a:srgbClr val="6C6D4F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 anchor="ctr"/>
            <a:lstStyle/>
            <a:p>
              <a:pPr algn="ctr">
                <a:defRPr/>
              </a:pPr>
              <a:r>
                <a:rPr lang="en-US" sz="1200" b="1">
                  <a:solidFill>
                    <a:schemeClr val="bg1"/>
                  </a:solidFill>
                  <a:cs typeface="Arial" charset="0"/>
                </a:rPr>
                <a:t>W</a:t>
              </a:r>
            </a:p>
          </p:txBody>
        </p:sp>
        <p:sp>
          <p:nvSpPr>
            <p:cNvPr id="214029" name="Oval 13"/>
            <p:cNvSpPr>
              <a:spLocks noChangeArrowheads="1"/>
            </p:cNvSpPr>
            <p:nvPr/>
          </p:nvSpPr>
          <p:spPr bwMode="auto">
            <a:xfrm>
              <a:off x="1632" y="2881"/>
              <a:ext cx="289" cy="287"/>
            </a:xfrm>
            <a:prstGeom prst="ellipse">
              <a:avLst/>
            </a:prstGeom>
            <a:solidFill>
              <a:srgbClr val="6C6D4F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 anchor="ctr"/>
            <a:lstStyle/>
            <a:p>
              <a:pPr algn="ctr">
                <a:defRPr/>
              </a:pPr>
              <a:r>
                <a:rPr lang="en-US" sz="1200" b="1">
                  <a:solidFill>
                    <a:schemeClr val="bg1"/>
                  </a:solidFill>
                  <a:cs typeface="Arial" charset="0"/>
                </a:rPr>
                <a:t>W</a:t>
              </a:r>
            </a:p>
          </p:txBody>
        </p:sp>
        <p:sp>
          <p:nvSpPr>
            <p:cNvPr id="214030" name="Oval 14"/>
            <p:cNvSpPr>
              <a:spLocks noChangeArrowheads="1"/>
            </p:cNvSpPr>
            <p:nvPr/>
          </p:nvSpPr>
          <p:spPr bwMode="auto">
            <a:xfrm>
              <a:off x="1281" y="2881"/>
              <a:ext cx="288" cy="287"/>
            </a:xfrm>
            <a:prstGeom prst="ellipse">
              <a:avLst/>
            </a:prstGeom>
            <a:solidFill>
              <a:srgbClr val="6C6D4F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 anchor="ctr"/>
            <a:lstStyle/>
            <a:p>
              <a:pPr algn="ctr">
                <a:defRPr/>
              </a:pPr>
              <a:r>
                <a:rPr lang="en-US" sz="1200" b="1">
                  <a:solidFill>
                    <a:schemeClr val="bg1"/>
                  </a:solidFill>
                  <a:cs typeface="Arial" charset="0"/>
                </a:rPr>
                <a:t>W</a:t>
              </a:r>
            </a:p>
          </p:txBody>
        </p:sp>
        <p:sp>
          <p:nvSpPr>
            <p:cNvPr id="214031" name="Oval 15"/>
            <p:cNvSpPr>
              <a:spLocks noChangeArrowheads="1"/>
            </p:cNvSpPr>
            <p:nvPr/>
          </p:nvSpPr>
          <p:spPr bwMode="auto">
            <a:xfrm>
              <a:off x="928" y="2881"/>
              <a:ext cx="288" cy="287"/>
            </a:xfrm>
            <a:prstGeom prst="ellipse">
              <a:avLst/>
            </a:prstGeom>
            <a:solidFill>
              <a:srgbClr val="6C6D4F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 anchor="ctr"/>
            <a:lstStyle/>
            <a:p>
              <a:pPr algn="ctr">
                <a:defRPr/>
              </a:pPr>
              <a:r>
                <a:rPr lang="en-US" sz="1200" b="1">
                  <a:solidFill>
                    <a:schemeClr val="bg1"/>
                  </a:solidFill>
                  <a:cs typeface="Arial" charset="0"/>
                </a:rPr>
                <a:t>W</a:t>
              </a:r>
            </a:p>
          </p:txBody>
        </p:sp>
        <p:sp>
          <p:nvSpPr>
            <p:cNvPr id="214032" name="Oval 16"/>
            <p:cNvSpPr>
              <a:spLocks noChangeArrowheads="1"/>
            </p:cNvSpPr>
            <p:nvPr/>
          </p:nvSpPr>
          <p:spPr bwMode="auto">
            <a:xfrm>
              <a:off x="576" y="2881"/>
              <a:ext cx="288" cy="287"/>
            </a:xfrm>
            <a:prstGeom prst="ellipse">
              <a:avLst/>
            </a:prstGeom>
            <a:solidFill>
              <a:srgbClr val="6C6D4F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 anchor="ctr"/>
            <a:lstStyle/>
            <a:p>
              <a:pPr algn="ctr">
                <a:defRPr/>
              </a:pPr>
              <a:r>
                <a:rPr lang="en-US" sz="1200" b="1">
                  <a:solidFill>
                    <a:schemeClr val="bg1"/>
                  </a:solidFill>
                  <a:cs typeface="Arial" charset="0"/>
                </a:rPr>
                <a:t>W</a:t>
              </a:r>
            </a:p>
          </p:txBody>
        </p:sp>
        <p:sp>
          <p:nvSpPr>
            <p:cNvPr id="214033" name="Line 17"/>
            <p:cNvSpPr>
              <a:spLocks noChangeShapeType="1"/>
            </p:cNvSpPr>
            <p:nvPr/>
          </p:nvSpPr>
          <p:spPr bwMode="auto">
            <a:xfrm flipV="1">
              <a:off x="800" y="2304"/>
              <a:ext cx="575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cs typeface="Arial" charset="0"/>
              </a:endParaRPr>
            </a:p>
          </p:txBody>
        </p:sp>
        <p:sp>
          <p:nvSpPr>
            <p:cNvPr id="214034" name="Line 18"/>
            <p:cNvSpPr>
              <a:spLocks noChangeShapeType="1"/>
            </p:cNvSpPr>
            <p:nvPr/>
          </p:nvSpPr>
          <p:spPr bwMode="auto">
            <a:xfrm flipV="1">
              <a:off x="1136" y="2304"/>
              <a:ext cx="336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cs typeface="Arial" charset="0"/>
              </a:endParaRPr>
            </a:p>
          </p:txBody>
        </p:sp>
        <p:sp>
          <p:nvSpPr>
            <p:cNvPr id="214035" name="Line 19"/>
            <p:cNvSpPr>
              <a:spLocks noChangeShapeType="1"/>
            </p:cNvSpPr>
            <p:nvPr/>
          </p:nvSpPr>
          <p:spPr bwMode="auto">
            <a:xfrm flipV="1">
              <a:off x="1424" y="2304"/>
              <a:ext cx="144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cs typeface="Arial" charset="0"/>
              </a:endParaRPr>
            </a:p>
          </p:txBody>
        </p:sp>
        <p:sp>
          <p:nvSpPr>
            <p:cNvPr id="214036" name="Line 20"/>
            <p:cNvSpPr>
              <a:spLocks noChangeShapeType="1"/>
            </p:cNvSpPr>
            <p:nvPr/>
          </p:nvSpPr>
          <p:spPr bwMode="auto">
            <a:xfrm flipH="1" flipV="1">
              <a:off x="1665" y="2304"/>
              <a:ext cx="144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cs typeface="Arial" charset="0"/>
              </a:endParaRPr>
            </a:p>
          </p:txBody>
        </p:sp>
        <p:sp>
          <p:nvSpPr>
            <p:cNvPr id="214037" name="Line 21"/>
            <p:cNvSpPr>
              <a:spLocks noChangeShapeType="1"/>
            </p:cNvSpPr>
            <p:nvPr/>
          </p:nvSpPr>
          <p:spPr bwMode="auto">
            <a:xfrm flipH="1" flipV="1">
              <a:off x="1760" y="2304"/>
              <a:ext cx="336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cs typeface="Arial" charset="0"/>
              </a:endParaRPr>
            </a:p>
          </p:txBody>
        </p:sp>
        <p:sp>
          <p:nvSpPr>
            <p:cNvPr id="214038" name="Line 22"/>
            <p:cNvSpPr>
              <a:spLocks noChangeShapeType="1"/>
            </p:cNvSpPr>
            <p:nvPr/>
          </p:nvSpPr>
          <p:spPr bwMode="auto">
            <a:xfrm flipH="1" flipV="1">
              <a:off x="1856" y="2304"/>
              <a:ext cx="577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cs typeface="Arial" charset="0"/>
              </a:endParaRPr>
            </a:p>
          </p:txBody>
        </p:sp>
      </p:grpSp>
      <p:cxnSp>
        <p:nvCxnSpPr>
          <p:cNvPr id="214040" name="AutoShape 24"/>
          <p:cNvCxnSpPr>
            <a:cxnSpLocks noChangeShapeType="1"/>
          </p:cNvCxnSpPr>
          <p:nvPr/>
        </p:nvCxnSpPr>
        <p:spPr bwMode="auto">
          <a:xfrm flipV="1">
            <a:off x="5257800" y="3387725"/>
            <a:ext cx="360363" cy="41275"/>
          </a:xfrm>
          <a:prstGeom prst="bentConnector3">
            <a:avLst>
              <a:gd name="adj1" fmla="val 49778"/>
            </a:avLst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4041" name="AutoShape 25"/>
          <p:cNvCxnSpPr>
            <a:cxnSpLocks noChangeShapeType="1"/>
            <a:stCxn id="214026" idx="1"/>
            <a:endCxn id="214046" idx="3"/>
          </p:cNvCxnSpPr>
          <p:nvPr/>
        </p:nvCxnSpPr>
        <p:spPr bwMode="auto">
          <a:xfrm rot="10800000">
            <a:off x="4914900" y="3771900"/>
            <a:ext cx="1057275" cy="1346200"/>
          </a:xfrm>
          <a:prstGeom prst="bentConnector2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4042" name="Text Box 26"/>
          <p:cNvSpPr txBox="1">
            <a:spLocks noChangeArrowheads="1"/>
          </p:cNvSpPr>
          <p:nvPr/>
        </p:nvSpPr>
        <p:spPr bwMode="auto">
          <a:xfrm>
            <a:off x="6477000" y="4114800"/>
            <a:ext cx="82586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b="1">
                <a:cs typeface="Arial" charset="0"/>
              </a:rPr>
              <a:t>Job Input </a:t>
            </a:r>
          </a:p>
          <a:p>
            <a:pPr>
              <a:defRPr/>
            </a:pPr>
            <a:r>
              <a:rPr lang="en-US" sz="1100" b="1">
                <a:cs typeface="Arial" charset="0"/>
              </a:rPr>
              <a:t>data</a:t>
            </a:r>
          </a:p>
        </p:txBody>
      </p:sp>
      <p:sp>
        <p:nvSpPr>
          <p:cNvPr id="214043" name="Text Box 27"/>
          <p:cNvSpPr txBox="1">
            <a:spLocks noChangeArrowheads="1"/>
          </p:cNvSpPr>
          <p:nvPr/>
        </p:nvSpPr>
        <p:spPr bwMode="auto">
          <a:xfrm>
            <a:off x="4419600" y="5105400"/>
            <a:ext cx="1862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100" b="1">
                <a:cs typeface="Arial" charset="0"/>
              </a:rPr>
              <a:t>Job Output data</a:t>
            </a:r>
          </a:p>
        </p:txBody>
      </p:sp>
      <p:cxnSp>
        <p:nvCxnSpPr>
          <p:cNvPr id="214045" name="AutoShape 29"/>
          <p:cNvCxnSpPr>
            <a:cxnSpLocks noChangeShapeType="1"/>
            <a:endCxn id="214026" idx="0"/>
          </p:cNvCxnSpPr>
          <p:nvPr/>
        </p:nvCxnSpPr>
        <p:spPr bwMode="auto">
          <a:xfrm>
            <a:off x="6478588" y="3679825"/>
            <a:ext cx="7937" cy="11953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4046" name="AutoShape 30"/>
          <p:cNvSpPr>
            <a:spLocks noChangeArrowheads="1"/>
          </p:cNvSpPr>
          <p:nvPr/>
        </p:nvSpPr>
        <p:spPr bwMode="auto">
          <a:xfrm>
            <a:off x="4572000" y="3086100"/>
            <a:ext cx="685800" cy="685800"/>
          </a:xfrm>
          <a:prstGeom prst="can">
            <a:avLst>
              <a:gd name="adj" fmla="val 25000"/>
            </a:avLst>
          </a:prstGeom>
          <a:solidFill>
            <a:srgbClr val="6C6D4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cs typeface="Arial" charset="0"/>
            </a:endParaRPr>
          </a:p>
        </p:txBody>
      </p:sp>
      <p:sp>
        <p:nvSpPr>
          <p:cNvPr id="214047" name="Rectangle 31"/>
          <p:cNvSpPr>
            <a:spLocks noChangeArrowheads="1"/>
          </p:cNvSpPr>
          <p:nvPr/>
        </p:nvSpPr>
        <p:spPr bwMode="auto">
          <a:xfrm>
            <a:off x="2813050" y="3238500"/>
            <a:ext cx="1005403" cy="36933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bg1"/>
                </a:solidFill>
                <a:cs typeface="Arial" charset="0"/>
              </a:rPr>
              <a:t>/cluster/ </a:t>
            </a:r>
          </a:p>
        </p:txBody>
      </p:sp>
      <p:cxnSp>
        <p:nvCxnSpPr>
          <p:cNvPr id="214048" name="AutoShape 32"/>
          <p:cNvCxnSpPr>
            <a:cxnSpLocks noChangeShapeType="1"/>
            <a:stCxn id="214047" idx="3"/>
            <a:endCxn id="214046" idx="2"/>
          </p:cNvCxnSpPr>
          <p:nvPr/>
        </p:nvCxnSpPr>
        <p:spPr bwMode="auto">
          <a:xfrm>
            <a:off x="3818453" y="3423166"/>
            <a:ext cx="753547" cy="5834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4051" name="Text Box 35"/>
          <p:cNvSpPr txBox="1">
            <a:spLocks noChangeArrowheads="1"/>
          </p:cNvSpPr>
          <p:nvPr/>
        </p:nvSpPr>
        <p:spPr bwMode="auto">
          <a:xfrm>
            <a:off x="5410200" y="1295400"/>
            <a:ext cx="20109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>
                <a:cs typeface="Arial" charset="0"/>
              </a:rPr>
              <a:t>P65 Project Area</a:t>
            </a:r>
          </a:p>
        </p:txBody>
      </p:sp>
      <p:sp>
        <p:nvSpPr>
          <p:cNvPr id="214053" name="Text Box 37"/>
          <p:cNvSpPr txBox="1">
            <a:spLocks noChangeArrowheads="1"/>
          </p:cNvSpPr>
          <p:nvPr/>
        </p:nvSpPr>
        <p:spPr bwMode="auto">
          <a:xfrm>
            <a:off x="5715000" y="2667000"/>
            <a:ext cx="15956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>
                <a:solidFill>
                  <a:schemeClr val="bg2"/>
                </a:solidFill>
                <a:cs typeface="Arial" charset="0"/>
              </a:rPr>
              <a:t>/</a:t>
            </a:r>
            <a:r>
              <a:rPr lang="en-US" sz="1800" b="1" dirty="0" err="1">
                <a:solidFill>
                  <a:schemeClr val="bg2"/>
                </a:solidFill>
                <a:cs typeface="Arial" charset="0"/>
              </a:rPr>
              <a:t>tsd</a:t>
            </a:r>
            <a:r>
              <a:rPr lang="en-US" sz="1800" b="1" dirty="0">
                <a:solidFill>
                  <a:schemeClr val="bg2"/>
                </a:solidFill>
                <a:cs typeface="Arial" charset="0"/>
              </a:rPr>
              <a:t>/p65/data</a:t>
            </a:r>
          </a:p>
        </p:txBody>
      </p:sp>
      <p:sp>
        <p:nvSpPr>
          <p:cNvPr id="214054" name="Text Box 38"/>
          <p:cNvSpPr txBox="1">
            <a:spLocks noChangeArrowheads="1"/>
          </p:cNvSpPr>
          <p:nvPr/>
        </p:nvSpPr>
        <p:spPr bwMode="auto">
          <a:xfrm>
            <a:off x="4464050" y="1295400"/>
            <a:ext cx="56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>
                <a:cs typeface="Arial" charset="0"/>
              </a:rPr>
              <a:t>VM</a:t>
            </a:r>
          </a:p>
        </p:txBody>
      </p:sp>
      <p:sp>
        <p:nvSpPr>
          <p:cNvPr id="214056" name="Text Box 40"/>
          <p:cNvSpPr txBox="1">
            <a:spLocks noChangeArrowheads="1"/>
          </p:cNvSpPr>
          <p:nvPr/>
        </p:nvSpPr>
        <p:spPr bwMode="auto">
          <a:xfrm rot="16200000">
            <a:off x="3274381" y="5438259"/>
            <a:ext cx="12236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>
                <a:cs typeface="Arial" charset="0"/>
              </a:rPr>
              <a:t>Colossus</a:t>
            </a:r>
          </a:p>
        </p:txBody>
      </p:sp>
      <p:grpSp>
        <p:nvGrpSpPr>
          <p:cNvPr id="13336" name="Group 45"/>
          <p:cNvGrpSpPr>
            <a:grpSpLocks/>
          </p:cNvGrpSpPr>
          <p:nvPr/>
        </p:nvGrpSpPr>
        <p:grpSpPr bwMode="auto">
          <a:xfrm>
            <a:off x="5313363" y="2971800"/>
            <a:ext cx="2459037" cy="990600"/>
            <a:chOff x="5424" y="1872"/>
            <a:chExt cx="1549" cy="624"/>
          </a:xfrm>
        </p:grpSpPr>
        <p:pic>
          <p:nvPicPr>
            <p:cNvPr id="13337" name="Oval 8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8" y="1872"/>
              <a:ext cx="124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8" name="Picture 43" descr="ServerProcess0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4" y="2185"/>
              <a:ext cx="443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9" name="Text Box 42"/>
            <p:cNvSpPr txBox="1">
              <a:spLocks noChangeArrowheads="1"/>
            </p:cNvSpPr>
            <p:nvPr/>
          </p:nvSpPr>
          <p:spPr bwMode="auto">
            <a:xfrm>
              <a:off x="5424" y="2016"/>
              <a:ext cx="154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08" tIns="45704" rIns="91408" bIns="45704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nb-NO" sz="1400" b="1">
                  <a:solidFill>
                    <a:srgbClr val="FFFFFF"/>
                  </a:solidFill>
                  <a:latin typeface="Calibri" charset="0"/>
                </a:rPr>
                <a:t>Stroll </a:t>
              </a:r>
            </a:p>
            <a:p>
              <a:pPr algn="ctr" eaLnBrk="1" hangingPunct="1"/>
              <a:r>
                <a:rPr lang="nb-NO" sz="1400" b="1">
                  <a:solidFill>
                    <a:srgbClr val="FFFFFF"/>
                  </a:solidFill>
                  <a:latin typeface="Calibri" charset="0"/>
                </a:rPr>
                <a:t>File-system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8039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381000" y="1679575"/>
            <a:ext cx="81534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Running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 Tools from Galaxy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endParaRPr lang="en-US" sz="6000" b="1" dirty="0" smtClean="0">
              <a:solidFill>
                <a:schemeClr val="tx2"/>
              </a:solidFill>
              <a:cs typeface="Arial" charset="0"/>
            </a:endParaRPr>
          </a:p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container</a:t>
            </a:r>
            <a:endParaRPr lang="en-US" sz="6000" b="1" dirty="0">
              <a:solidFill>
                <a:schemeClr val="tx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1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AutoShape 11"/>
          <p:cNvSpPr>
            <a:spLocks noChangeArrowheads="1"/>
          </p:cNvSpPr>
          <p:nvPr/>
        </p:nvSpPr>
        <p:spPr bwMode="auto">
          <a:xfrm>
            <a:off x="1879600" y="1574800"/>
            <a:ext cx="5867400" cy="3200400"/>
          </a:xfrm>
          <a:prstGeom prst="roundRect">
            <a:avLst>
              <a:gd name="adj" fmla="val 6431"/>
            </a:avLst>
          </a:prstGeom>
          <a:solidFill>
            <a:srgbClr val="D5D0B3"/>
          </a:solidFill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400"/>
          </a:p>
        </p:txBody>
      </p:sp>
      <p:sp>
        <p:nvSpPr>
          <p:cNvPr id="53" name="AutoShape 3"/>
          <p:cNvSpPr>
            <a:spLocks noChangeArrowheads="1"/>
          </p:cNvSpPr>
          <p:nvPr/>
        </p:nvSpPr>
        <p:spPr bwMode="auto">
          <a:xfrm>
            <a:off x="2066925" y="2235200"/>
            <a:ext cx="5486400" cy="1809749"/>
          </a:xfrm>
          <a:prstGeom prst="roundRect">
            <a:avLst>
              <a:gd name="adj" fmla="val 7898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57" name="Rectangle 2"/>
          <p:cNvSpPr>
            <a:spLocks noGrp="1"/>
          </p:cNvSpPr>
          <p:nvPr>
            <p:ph type="title"/>
          </p:nvPr>
        </p:nvSpPr>
        <p:spPr bwMode="auto">
          <a:xfrm>
            <a:off x="228600" y="0"/>
            <a:ext cx="8763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2600" dirty="0">
                <a:latin typeface="Myriad Pro Light" charset="0"/>
              </a:rPr>
              <a:t>Galaxy Tools as </a:t>
            </a:r>
            <a:r>
              <a:rPr lang="en-US" sz="2600" dirty="0" err="1">
                <a:latin typeface="Myriad Pro Light" charset="0"/>
              </a:rPr>
              <a:t>Docker</a:t>
            </a:r>
            <a:r>
              <a:rPr lang="en-US" sz="2600" dirty="0">
                <a:latin typeface="Myriad Pro Light" charset="0"/>
              </a:rPr>
              <a:t> containers</a:t>
            </a:r>
            <a:endParaRPr lang="en-US" sz="2600" dirty="0">
              <a:effectLst/>
              <a:latin typeface="Myriad Pro Light" charset="0"/>
            </a:endParaRPr>
          </a:p>
        </p:txBody>
      </p:sp>
      <p:sp>
        <p:nvSpPr>
          <p:cNvPr id="257058" name="Rectangle 34"/>
          <p:cNvSpPr>
            <a:spLocks noChangeArrowheads="1"/>
          </p:cNvSpPr>
          <p:nvPr/>
        </p:nvSpPr>
        <p:spPr bwMode="auto">
          <a:xfrm>
            <a:off x="2744788" y="2571749"/>
            <a:ext cx="4719637" cy="12604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7059" name="AutoShape 35"/>
          <p:cNvSpPr>
            <a:spLocks noChangeArrowheads="1"/>
          </p:cNvSpPr>
          <p:nvPr/>
        </p:nvSpPr>
        <p:spPr bwMode="auto">
          <a:xfrm>
            <a:off x="2744788" y="2647950"/>
            <a:ext cx="4518025" cy="10922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60" name="Text Box 36"/>
          <p:cNvSpPr txBox="1">
            <a:spLocks noChangeArrowheads="1"/>
          </p:cNvSpPr>
          <p:nvPr/>
        </p:nvSpPr>
        <p:spPr bwMode="auto">
          <a:xfrm>
            <a:off x="5805488" y="2662237"/>
            <a:ext cx="11422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 smtClean="0"/>
              <a:t>Container</a:t>
            </a:r>
            <a:endParaRPr lang="en-US" sz="1600" b="1" dirty="0"/>
          </a:p>
        </p:txBody>
      </p:sp>
      <p:pic>
        <p:nvPicPr>
          <p:cNvPr id="70680" name="Picture 37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3165474"/>
            <a:ext cx="16573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063" name="Text Box 39"/>
          <p:cNvSpPr txBox="1">
            <a:spLocks noChangeArrowheads="1"/>
          </p:cNvSpPr>
          <p:nvPr/>
        </p:nvSpPr>
        <p:spPr bwMode="auto">
          <a:xfrm>
            <a:off x="6038850" y="2159737"/>
            <a:ext cx="52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/>
              <a:t>VM</a:t>
            </a:r>
          </a:p>
        </p:txBody>
      </p:sp>
      <p:cxnSp>
        <p:nvCxnSpPr>
          <p:cNvPr id="257065" name="AutoShape 41"/>
          <p:cNvCxnSpPr>
            <a:cxnSpLocks noChangeShapeType="1"/>
            <a:stCxn id="70680" idx="1"/>
            <a:endCxn id="257069" idx="3"/>
          </p:cNvCxnSpPr>
          <p:nvPr/>
        </p:nvCxnSpPr>
        <p:spPr bwMode="auto">
          <a:xfrm flipH="1" flipV="1">
            <a:off x="4116388" y="3219449"/>
            <a:ext cx="1382712" cy="1730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66" name="AutoShape 42"/>
          <p:cNvCxnSpPr>
            <a:cxnSpLocks noChangeShapeType="1"/>
            <a:stCxn id="70680" idx="1"/>
            <a:endCxn id="257070" idx="3"/>
          </p:cNvCxnSpPr>
          <p:nvPr/>
        </p:nvCxnSpPr>
        <p:spPr bwMode="auto">
          <a:xfrm flipH="1" flipV="1">
            <a:off x="4192588" y="3295649"/>
            <a:ext cx="1306512" cy="96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67" name="AutoShape 43"/>
          <p:cNvCxnSpPr>
            <a:cxnSpLocks noChangeShapeType="1"/>
            <a:stCxn id="70680" idx="1"/>
            <a:endCxn id="257071" idx="3"/>
          </p:cNvCxnSpPr>
          <p:nvPr/>
        </p:nvCxnSpPr>
        <p:spPr bwMode="auto">
          <a:xfrm flipH="1" flipV="1">
            <a:off x="4268788" y="3371849"/>
            <a:ext cx="1230312" cy="206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68" name="AutoShape 44"/>
          <p:cNvCxnSpPr>
            <a:cxnSpLocks noChangeShapeType="1"/>
            <a:stCxn id="70680" idx="1"/>
            <a:endCxn id="257072" idx="3"/>
          </p:cNvCxnSpPr>
          <p:nvPr/>
        </p:nvCxnSpPr>
        <p:spPr bwMode="auto">
          <a:xfrm flipH="1">
            <a:off x="4344988" y="3392487"/>
            <a:ext cx="1154112" cy="55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57069" name="AutoShape 45"/>
          <p:cNvSpPr>
            <a:spLocks noChangeArrowheads="1"/>
          </p:cNvSpPr>
          <p:nvPr/>
        </p:nvSpPr>
        <p:spPr bwMode="auto">
          <a:xfrm>
            <a:off x="2820988" y="30289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70" name="AutoShape 46"/>
          <p:cNvSpPr>
            <a:spLocks noChangeArrowheads="1"/>
          </p:cNvSpPr>
          <p:nvPr/>
        </p:nvSpPr>
        <p:spPr bwMode="auto">
          <a:xfrm>
            <a:off x="2897188" y="31051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71" name="AutoShape 47"/>
          <p:cNvSpPr>
            <a:spLocks noChangeArrowheads="1"/>
          </p:cNvSpPr>
          <p:nvPr/>
        </p:nvSpPr>
        <p:spPr bwMode="auto">
          <a:xfrm>
            <a:off x="2973388" y="31813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72" name="AutoShape 48"/>
          <p:cNvSpPr>
            <a:spLocks noChangeArrowheads="1"/>
          </p:cNvSpPr>
          <p:nvPr/>
        </p:nvSpPr>
        <p:spPr bwMode="auto">
          <a:xfrm>
            <a:off x="3049588" y="32575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Tools</a:t>
            </a:r>
          </a:p>
        </p:txBody>
      </p:sp>
      <p:sp>
        <p:nvSpPr>
          <p:cNvPr id="49" name="Text Box 36"/>
          <p:cNvSpPr txBox="1">
            <a:spLocks noChangeArrowheads="1"/>
          </p:cNvSpPr>
          <p:nvPr/>
        </p:nvSpPr>
        <p:spPr bwMode="auto">
          <a:xfrm>
            <a:off x="2867025" y="2647949"/>
            <a:ext cx="1176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/>
              <a:t>Containers</a:t>
            </a:r>
            <a:endParaRPr lang="en-US" sz="1600" dirty="0"/>
          </a:p>
        </p:txBody>
      </p:sp>
      <p:sp>
        <p:nvSpPr>
          <p:cNvPr id="54" name="Text Box 35"/>
          <p:cNvSpPr txBox="1">
            <a:spLocks noChangeArrowheads="1"/>
          </p:cNvSpPr>
          <p:nvPr/>
        </p:nvSpPr>
        <p:spPr bwMode="auto">
          <a:xfrm rot="16200000">
            <a:off x="1615318" y="3028949"/>
            <a:ext cx="15360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 smtClean="0">
                <a:cs typeface="Arial" charset="0"/>
              </a:rPr>
              <a:t>Project </a:t>
            </a:r>
            <a:r>
              <a:rPr lang="en-US" sz="1800" b="1" dirty="0">
                <a:cs typeface="Arial" charset="0"/>
              </a:rPr>
              <a:t>Area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4357688" y="171756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smtClean="0"/>
              <a:t>TSD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 rot="18980910">
            <a:off x="3207436" y="2567284"/>
            <a:ext cx="2915770" cy="9233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WRONG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09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AutoShape 11"/>
          <p:cNvSpPr>
            <a:spLocks noChangeArrowheads="1"/>
          </p:cNvSpPr>
          <p:nvPr/>
        </p:nvSpPr>
        <p:spPr bwMode="auto">
          <a:xfrm>
            <a:off x="1879600" y="1574800"/>
            <a:ext cx="5867400" cy="3200400"/>
          </a:xfrm>
          <a:prstGeom prst="roundRect">
            <a:avLst>
              <a:gd name="adj" fmla="val 6431"/>
            </a:avLst>
          </a:prstGeom>
          <a:solidFill>
            <a:srgbClr val="D5D0B3"/>
          </a:solidFill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400"/>
          </a:p>
        </p:txBody>
      </p:sp>
      <p:sp>
        <p:nvSpPr>
          <p:cNvPr id="53" name="AutoShape 3"/>
          <p:cNvSpPr>
            <a:spLocks noChangeArrowheads="1"/>
          </p:cNvSpPr>
          <p:nvPr/>
        </p:nvSpPr>
        <p:spPr bwMode="auto">
          <a:xfrm>
            <a:off x="2066925" y="2235200"/>
            <a:ext cx="5486400" cy="1809749"/>
          </a:xfrm>
          <a:prstGeom prst="roundRect">
            <a:avLst>
              <a:gd name="adj" fmla="val 7898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57" name="Rectangle 2"/>
          <p:cNvSpPr>
            <a:spLocks noGrp="1"/>
          </p:cNvSpPr>
          <p:nvPr>
            <p:ph type="title"/>
          </p:nvPr>
        </p:nvSpPr>
        <p:spPr bwMode="auto">
          <a:xfrm>
            <a:off x="228600" y="0"/>
            <a:ext cx="8763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2600" dirty="0">
                <a:latin typeface="Myriad Pro Light" charset="0"/>
              </a:rPr>
              <a:t>Galaxy Tools as </a:t>
            </a:r>
            <a:r>
              <a:rPr lang="en-US" sz="2600" dirty="0" err="1">
                <a:latin typeface="Myriad Pro Light" charset="0"/>
              </a:rPr>
              <a:t>Docker</a:t>
            </a:r>
            <a:r>
              <a:rPr lang="en-US" sz="2600" dirty="0">
                <a:latin typeface="Myriad Pro Light" charset="0"/>
              </a:rPr>
              <a:t> containers</a:t>
            </a:r>
            <a:endParaRPr lang="en-US" sz="2600" dirty="0">
              <a:effectLst/>
              <a:latin typeface="Myriad Pro Light" charset="0"/>
            </a:endParaRPr>
          </a:p>
        </p:txBody>
      </p:sp>
      <p:sp>
        <p:nvSpPr>
          <p:cNvPr id="257058" name="Rectangle 34"/>
          <p:cNvSpPr>
            <a:spLocks noChangeArrowheads="1"/>
          </p:cNvSpPr>
          <p:nvPr/>
        </p:nvSpPr>
        <p:spPr bwMode="auto">
          <a:xfrm>
            <a:off x="2744788" y="2571749"/>
            <a:ext cx="4719637" cy="12604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7059" name="AutoShape 35"/>
          <p:cNvSpPr>
            <a:spLocks noChangeArrowheads="1"/>
          </p:cNvSpPr>
          <p:nvPr/>
        </p:nvSpPr>
        <p:spPr bwMode="auto">
          <a:xfrm>
            <a:off x="5378450" y="2868612"/>
            <a:ext cx="1884363" cy="871537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60" name="Text Box 36"/>
          <p:cNvSpPr txBox="1">
            <a:spLocks noChangeArrowheads="1"/>
          </p:cNvSpPr>
          <p:nvPr/>
        </p:nvSpPr>
        <p:spPr bwMode="auto">
          <a:xfrm>
            <a:off x="5462588" y="2865437"/>
            <a:ext cx="17637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err="1"/>
              <a:t>Docker</a:t>
            </a:r>
            <a:r>
              <a:rPr lang="en-US" sz="1600" dirty="0"/>
              <a:t> Container</a:t>
            </a:r>
          </a:p>
        </p:txBody>
      </p:sp>
      <p:pic>
        <p:nvPicPr>
          <p:cNvPr id="70680" name="Picture 37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3165474"/>
            <a:ext cx="16573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063" name="Text Box 39"/>
          <p:cNvSpPr txBox="1">
            <a:spLocks noChangeArrowheads="1"/>
          </p:cNvSpPr>
          <p:nvPr/>
        </p:nvSpPr>
        <p:spPr bwMode="auto">
          <a:xfrm>
            <a:off x="6038850" y="2159737"/>
            <a:ext cx="52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/>
              <a:t>VM</a:t>
            </a:r>
          </a:p>
        </p:txBody>
      </p:sp>
      <p:cxnSp>
        <p:nvCxnSpPr>
          <p:cNvPr id="257065" name="AutoShape 41"/>
          <p:cNvCxnSpPr>
            <a:cxnSpLocks noChangeShapeType="1"/>
            <a:stCxn id="70680" idx="1"/>
            <a:endCxn id="257069" idx="3"/>
          </p:cNvCxnSpPr>
          <p:nvPr/>
        </p:nvCxnSpPr>
        <p:spPr bwMode="auto">
          <a:xfrm flipH="1" flipV="1">
            <a:off x="4116388" y="3219449"/>
            <a:ext cx="1382712" cy="1730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66" name="AutoShape 42"/>
          <p:cNvCxnSpPr>
            <a:cxnSpLocks noChangeShapeType="1"/>
            <a:stCxn id="70680" idx="1"/>
            <a:endCxn id="257070" idx="3"/>
          </p:cNvCxnSpPr>
          <p:nvPr/>
        </p:nvCxnSpPr>
        <p:spPr bwMode="auto">
          <a:xfrm flipH="1" flipV="1">
            <a:off x="4192588" y="3295649"/>
            <a:ext cx="1306512" cy="96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67" name="AutoShape 43"/>
          <p:cNvCxnSpPr>
            <a:cxnSpLocks noChangeShapeType="1"/>
            <a:stCxn id="70680" idx="1"/>
            <a:endCxn id="257071" idx="3"/>
          </p:cNvCxnSpPr>
          <p:nvPr/>
        </p:nvCxnSpPr>
        <p:spPr bwMode="auto">
          <a:xfrm flipH="1" flipV="1">
            <a:off x="4268788" y="3371849"/>
            <a:ext cx="1230312" cy="206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68" name="AutoShape 44"/>
          <p:cNvCxnSpPr>
            <a:cxnSpLocks noChangeShapeType="1"/>
            <a:stCxn id="70680" idx="1"/>
            <a:endCxn id="257072" idx="3"/>
          </p:cNvCxnSpPr>
          <p:nvPr/>
        </p:nvCxnSpPr>
        <p:spPr bwMode="auto">
          <a:xfrm flipH="1">
            <a:off x="4344988" y="3392487"/>
            <a:ext cx="1154112" cy="55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57069" name="AutoShape 45"/>
          <p:cNvSpPr>
            <a:spLocks noChangeArrowheads="1"/>
          </p:cNvSpPr>
          <p:nvPr/>
        </p:nvSpPr>
        <p:spPr bwMode="auto">
          <a:xfrm>
            <a:off x="2820988" y="30289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70" name="AutoShape 46"/>
          <p:cNvSpPr>
            <a:spLocks noChangeArrowheads="1"/>
          </p:cNvSpPr>
          <p:nvPr/>
        </p:nvSpPr>
        <p:spPr bwMode="auto">
          <a:xfrm>
            <a:off x="2897188" y="31051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71" name="AutoShape 47"/>
          <p:cNvSpPr>
            <a:spLocks noChangeArrowheads="1"/>
          </p:cNvSpPr>
          <p:nvPr/>
        </p:nvSpPr>
        <p:spPr bwMode="auto">
          <a:xfrm>
            <a:off x="2973388" y="31813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72" name="AutoShape 48"/>
          <p:cNvSpPr>
            <a:spLocks noChangeArrowheads="1"/>
          </p:cNvSpPr>
          <p:nvPr/>
        </p:nvSpPr>
        <p:spPr bwMode="auto">
          <a:xfrm>
            <a:off x="3049588" y="3257549"/>
            <a:ext cx="1295400" cy="381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/>
              <a:t>Tools</a:t>
            </a:r>
          </a:p>
        </p:txBody>
      </p:sp>
      <p:sp>
        <p:nvSpPr>
          <p:cNvPr id="49" name="Text Box 36"/>
          <p:cNvSpPr txBox="1">
            <a:spLocks noChangeArrowheads="1"/>
          </p:cNvSpPr>
          <p:nvPr/>
        </p:nvSpPr>
        <p:spPr bwMode="auto">
          <a:xfrm>
            <a:off x="2867025" y="2647949"/>
            <a:ext cx="1176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Containers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4" name="Text Box 35"/>
          <p:cNvSpPr txBox="1">
            <a:spLocks noChangeArrowheads="1"/>
          </p:cNvSpPr>
          <p:nvPr/>
        </p:nvSpPr>
        <p:spPr bwMode="auto">
          <a:xfrm rot="16200000">
            <a:off x="1615318" y="3028949"/>
            <a:ext cx="15360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 smtClean="0">
                <a:cs typeface="Arial" charset="0"/>
              </a:rPr>
              <a:t>Project </a:t>
            </a:r>
            <a:r>
              <a:rPr lang="en-US" sz="1800" b="1" dirty="0">
                <a:cs typeface="Arial" charset="0"/>
              </a:rPr>
              <a:t>Area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4357688" y="171756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smtClean="0"/>
              <a:t>TSD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996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381000" y="1095375"/>
            <a:ext cx="81534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Running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 Tools from Galaxy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endParaRPr lang="en-US" sz="6000" b="1" dirty="0" smtClean="0">
              <a:solidFill>
                <a:schemeClr val="tx2"/>
              </a:solidFill>
              <a:cs typeface="Arial" charset="0"/>
            </a:endParaRPr>
          </a:p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Container on the Cluster</a:t>
            </a:r>
            <a:endParaRPr lang="en-US" sz="6000" b="1" dirty="0">
              <a:solidFill>
                <a:schemeClr val="tx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5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3"/>
          <p:cNvSpPr>
            <a:spLocks noChangeArrowheads="1"/>
          </p:cNvSpPr>
          <p:nvPr/>
        </p:nvSpPr>
        <p:spPr bwMode="auto">
          <a:xfrm>
            <a:off x="3581400" y="425451"/>
            <a:ext cx="2990850" cy="1809749"/>
          </a:xfrm>
          <a:prstGeom prst="roundRect">
            <a:avLst>
              <a:gd name="adj" fmla="val 7898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57" name="Rectangle 2"/>
          <p:cNvSpPr>
            <a:spLocks noGrp="1"/>
          </p:cNvSpPr>
          <p:nvPr>
            <p:ph type="title"/>
          </p:nvPr>
        </p:nvSpPr>
        <p:spPr bwMode="auto">
          <a:xfrm>
            <a:off x="228600" y="0"/>
            <a:ext cx="8763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2600" dirty="0">
                <a:latin typeface="Myriad Pro Light" charset="0"/>
              </a:rPr>
              <a:t>Galaxy Tools as </a:t>
            </a:r>
            <a:r>
              <a:rPr lang="en-US" sz="2600" dirty="0" err="1">
                <a:latin typeface="Myriad Pro Light" charset="0"/>
              </a:rPr>
              <a:t>Docker</a:t>
            </a:r>
            <a:r>
              <a:rPr lang="en-US" sz="2600" dirty="0">
                <a:latin typeface="Myriad Pro Light" charset="0"/>
              </a:rPr>
              <a:t> </a:t>
            </a:r>
            <a:r>
              <a:rPr lang="en-US" sz="2600" dirty="0" smtClean="0">
                <a:latin typeface="Myriad Pro Light" charset="0"/>
              </a:rPr>
              <a:t>containers on the cluster</a:t>
            </a:r>
            <a:endParaRPr lang="en-US" sz="2600" dirty="0">
              <a:effectLst/>
              <a:latin typeface="Myriad Pro Light" charset="0"/>
            </a:endParaRPr>
          </a:p>
        </p:txBody>
      </p:sp>
      <p:sp>
        <p:nvSpPr>
          <p:cNvPr id="257058" name="Rectangle 34"/>
          <p:cNvSpPr>
            <a:spLocks noChangeArrowheads="1"/>
          </p:cNvSpPr>
          <p:nvPr/>
        </p:nvSpPr>
        <p:spPr bwMode="auto">
          <a:xfrm>
            <a:off x="4164013" y="812800"/>
            <a:ext cx="2224087" cy="12604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7059" name="AutoShape 35"/>
          <p:cNvSpPr>
            <a:spLocks noChangeArrowheads="1"/>
          </p:cNvSpPr>
          <p:nvPr/>
        </p:nvSpPr>
        <p:spPr bwMode="auto">
          <a:xfrm>
            <a:off x="4302125" y="1109663"/>
            <a:ext cx="1884363" cy="871537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60" name="Text Box 36"/>
          <p:cNvSpPr txBox="1">
            <a:spLocks noChangeArrowheads="1"/>
          </p:cNvSpPr>
          <p:nvPr/>
        </p:nvSpPr>
        <p:spPr bwMode="auto">
          <a:xfrm>
            <a:off x="4386263" y="1106488"/>
            <a:ext cx="17637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err="1"/>
              <a:t>Docker</a:t>
            </a:r>
            <a:r>
              <a:rPr lang="en-US" sz="1600" dirty="0"/>
              <a:t> Container</a:t>
            </a:r>
          </a:p>
        </p:txBody>
      </p:sp>
      <p:pic>
        <p:nvPicPr>
          <p:cNvPr id="70680" name="Picture 37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75" y="1406525"/>
            <a:ext cx="16573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063" name="Text Box 39"/>
          <p:cNvSpPr txBox="1">
            <a:spLocks noChangeArrowheads="1"/>
          </p:cNvSpPr>
          <p:nvPr/>
        </p:nvSpPr>
        <p:spPr bwMode="auto">
          <a:xfrm>
            <a:off x="4962525" y="400788"/>
            <a:ext cx="52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/>
              <a:t>VM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066800" y="1828800"/>
            <a:ext cx="7056438" cy="4864100"/>
            <a:chOff x="1066800" y="1828800"/>
            <a:chExt cx="7056438" cy="4864100"/>
          </a:xfrm>
        </p:grpSpPr>
        <p:sp>
          <p:nvSpPr>
            <p:cNvPr id="257027" name="AutoShape 3"/>
            <p:cNvSpPr>
              <a:spLocks noChangeArrowheads="1"/>
            </p:cNvSpPr>
            <p:nvPr/>
          </p:nvSpPr>
          <p:spPr bwMode="auto">
            <a:xfrm>
              <a:off x="2286000" y="2627313"/>
              <a:ext cx="5837238" cy="2314575"/>
            </a:xfrm>
            <a:prstGeom prst="roundRect">
              <a:avLst>
                <a:gd name="adj" fmla="val 7898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7028" name="AutoShape 4"/>
            <p:cNvSpPr>
              <a:spLocks noChangeArrowheads="1"/>
            </p:cNvSpPr>
            <p:nvPr/>
          </p:nvSpPr>
          <p:spPr bwMode="auto">
            <a:xfrm>
              <a:off x="4381500" y="5503863"/>
              <a:ext cx="1866900" cy="601662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Docker repositories</a:t>
              </a:r>
            </a:p>
          </p:txBody>
        </p:sp>
        <p:grpSp>
          <p:nvGrpSpPr>
            <p:cNvPr id="70660" name="Group 5"/>
            <p:cNvGrpSpPr>
              <a:grpSpLocks/>
            </p:cNvGrpSpPr>
            <p:nvPr/>
          </p:nvGrpSpPr>
          <p:grpSpPr bwMode="auto">
            <a:xfrm>
              <a:off x="2435225" y="3762375"/>
              <a:ext cx="1277938" cy="1081088"/>
              <a:chOff x="336" y="1392"/>
              <a:chExt cx="1008" cy="864"/>
            </a:xfrm>
          </p:grpSpPr>
          <p:sp>
            <p:nvSpPr>
              <p:cNvPr id="257030" name="Rectangle 6"/>
              <p:cNvSpPr>
                <a:spLocks noChangeArrowheads="1"/>
              </p:cNvSpPr>
              <p:nvPr/>
            </p:nvSpPr>
            <p:spPr bwMode="auto">
              <a:xfrm>
                <a:off x="336" y="1392"/>
                <a:ext cx="1008" cy="62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Compute</a:t>
                </a:r>
              </a:p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Node</a:t>
                </a:r>
              </a:p>
            </p:txBody>
          </p:sp>
          <p:sp>
            <p:nvSpPr>
              <p:cNvPr id="257031" name="Rectangle 7"/>
              <p:cNvSpPr>
                <a:spLocks noChangeArrowheads="1"/>
              </p:cNvSpPr>
              <p:nvPr/>
            </p:nvSpPr>
            <p:spPr bwMode="auto">
              <a:xfrm>
                <a:off x="336" y="2016"/>
                <a:ext cx="100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>
                    <a:solidFill>
                      <a:schemeClr val="bg1"/>
                    </a:solidFill>
                  </a:rPr>
                  <a:t>Docker Engine</a:t>
                </a:r>
              </a:p>
            </p:txBody>
          </p:sp>
        </p:grpSp>
        <p:grpSp>
          <p:nvGrpSpPr>
            <p:cNvPr id="70661" name="Group 8"/>
            <p:cNvGrpSpPr>
              <a:grpSpLocks/>
            </p:cNvGrpSpPr>
            <p:nvPr/>
          </p:nvGrpSpPr>
          <p:grpSpPr bwMode="auto">
            <a:xfrm>
              <a:off x="3895725" y="3762375"/>
              <a:ext cx="1277938" cy="1081088"/>
              <a:chOff x="336" y="1392"/>
              <a:chExt cx="1008" cy="864"/>
            </a:xfrm>
          </p:grpSpPr>
          <p:sp>
            <p:nvSpPr>
              <p:cNvPr id="257033" name="Rectangle 9"/>
              <p:cNvSpPr>
                <a:spLocks noChangeArrowheads="1"/>
              </p:cNvSpPr>
              <p:nvPr/>
            </p:nvSpPr>
            <p:spPr bwMode="auto">
              <a:xfrm>
                <a:off x="336" y="1392"/>
                <a:ext cx="1008" cy="62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Compute</a:t>
                </a:r>
              </a:p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Node</a:t>
                </a:r>
              </a:p>
            </p:txBody>
          </p:sp>
          <p:sp>
            <p:nvSpPr>
              <p:cNvPr id="257034" name="Rectangle 10"/>
              <p:cNvSpPr>
                <a:spLocks noChangeArrowheads="1"/>
              </p:cNvSpPr>
              <p:nvPr/>
            </p:nvSpPr>
            <p:spPr bwMode="auto">
              <a:xfrm>
                <a:off x="336" y="2016"/>
                <a:ext cx="100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>
                    <a:solidFill>
                      <a:schemeClr val="bg1"/>
                    </a:solidFill>
                  </a:rPr>
                  <a:t>Docker Engine</a:t>
                </a:r>
              </a:p>
            </p:txBody>
          </p:sp>
        </p:grpSp>
        <p:grpSp>
          <p:nvGrpSpPr>
            <p:cNvPr id="70662" name="Group 11"/>
            <p:cNvGrpSpPr>
              <a:grpSpLocks/>
            </p:cNvGrpSpPr>
            <p:nvPr/>
          </p:nvGrpSpPr>
          <p:grpSpPr bwMode="auto">
            <a:xfrm>
              <a:off x="5294313" y="3762375"/>
              <a:ext cx="1277937" cy="1081088"/>
              <a:chOff x="336" y="1392"/>
              <a:chExt cx="1008" cy="864"/>
            </a:xfrm>
          </p:grpSpPr>
          <p:sp>
            <p:nvSpPr>
              <p:cNvPr id="257036" name="Rectangle 12"/>
              <p:cNvSpPr>
                <a:spLocks noChangeArrowheads="1"/>
              </p:cNvSpPr>
              <p:nvPr/>
            </p:nvSpPr>
            <p:spPr bwMode="auto">
              <a:xfrm>
                <a:off x="336" y="1392"/>
                <a:ext cx="1008" cy="62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Compute</a:t>
                </a:r>
              </a:p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Node</a:t>
                </a:r>
              </a:p>
            </p:txBody>
          </p:sp>
          <p:sp>
            <p:nvSpPr>
              <p:cNvPr id="257037" name="Rectangle 13"/>
              <p:cNvSpPr>
                <a:spLocks noChangeArrowheads="1"/>
              </p:cNvSpPr>
              <p:nvPr/>
            </p:nvSpPr>
            <p:spPr bwMode="auto">
              <a:xfrm>
                <a:off x="336" y="2016"/>
                <a:ext cx="100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>
                    <a:solidFill>
                      <a:schemeClr val="bg1"/>
                    </a:solidFill>
                  </a:rPr>
                  <a:t>Docker Engine</a:t>
                </a:r>
              </a:p>
            </p:txBody>
          </p:sp>
        </p:grpSp>
        <p:grpSp>
          <p:nvGrpSpPr>
            <p:cNvPr id="70663" name="Group 14"/>
            <p:cNvGrpSpPr>
              <a:grpSpLocks/>
            </p:cNvGrpSpPr>
            <p:nvPr/>
          </p:nvGrpSpPr>
          <p:grpSpPr bwMode="auto">
            <a:xfrm>
              <a:off x="6754813" y="3762375"/>
              <a:ext cx="1276350" cy="1081088"/>
              <a:chOff x="336" y="1392"/>
              <a:chExt cx="1008" cy="864"/>
            </a:xfrm>
          </p:grpSpPr>
          <p:sp>
            <p:nvSpPr>
              <p:cNvPr id="257039" name="Rectangle 15"/>
              <p:cNvSpPr>
                <a:spLocks noChangeArrowheads="1"/>
              </p:cNvSpPr>
              <p:nvPr/>
            </p:nvSpPr>
            <p:spPr bwMode="auto">
              <a:xfrm>
                <a:off x="336" y="1392"/>
                <a:ext cx="1008" cy="62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Compute</a:t>
                </a:r>
              </a:p>
              <a:p>
                <a:pPr algn="ctr">
                  <a:defRPr/>
                </a:pPr>
                <a:r>
                  <a:rPr lang="en-US" sz="1400" b="1">
                    <a:solidFill>
                      <a:schemeClr val="bg1"/>
                    </a:solidFill>
                  </a:rPr>
                  <a:t>Node</a:t>
                </a:r>
              </a:p>
            </p:txBody>
          </p:sp>
          <p:sp>
            <p:nvSpPr>
              <p:cNvPr id="257040" name="Rectangle 16"/>
              <p:cNvSpPr>
                <a:spLocks noChangeArrowheads="1"/>
              </p:cNvSpPr>
              <p:nvPr/>
            </p:nvSpPr>
            <p:spPr bwMode="auto">
              <a:xfrm>
                <a:off x="336" y="2016"/>
                <a:ext cx="100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>
                    <a:solidFill>
                      <a:schemeClr val="bg1"/>
                    </a:solidFill>
                  </a:rPr>
                  <a:t>Docker Engine</a:t>
                </a:r>
              </a:p>
            </p:txBody>
          </p:sp>
        </p:grpSp>
        <p:cxnSp>
          <p:nvCxnSpPr>
            <p:cNvPr id="257041" name="AutoShape 17"/>
            <p:cNvCxnSpPr>
              <a:cxnSpLocks noChangeShapeType="1"/>
              <a:stCxn id="257031" idx="2"/>
              <a:endCxn id="257028" idx="1"/>
            </p:cNvCxnSpPr>
            <p:nvPr/>
          </p:nvCxnSpPr>
          <p:spPr bwMode="auto">
            <a:xfrm rot="16200000" flipH="1">
              <a:off x="3864769" y="4053682"/>
              <a:ext cx="660400" cy="2239962"/>
            </a:xfrm>
            <a:prstGeom prst="bentConnector3">
              <a:avLst>
                <a:gd name="adj1" fmla="val 4975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7042" name="AutoShape 18"/>
            <p:cNvCxnSpPr>
              <a:cxnSpLocks noChangeShapeType="1"/>
              <a:stCxn id="257034" idx="2"/>
              <a:endCxn id="257028" idx="1"/>
            </p:cNvCxnSpPr>
            <p:nvPr/>
          </p:nvCxnSpPr>
          <p:spPr bwMode="auto">
            <a:xfrm rot="16200000" flipH="1">
              <a:off x="4595019" y="4783932"/>
              <a:ext cx="660400" cy="779462"/>
            </a:xfrm>
            <a:prstGeom prst="bentConnector3">
              <a:avLst>
                <a:gd name="adj1" fmla="val 4975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7043" name="AutoShape 19"/>
            <p:cNvCxnSpPr>
              <a:cxnSpLocks noChangeShapeType="1"/>
              <a:stCxn id="257037" idx="2"/>
              <a:endCxn id="257028" idx="1"/>
            </p:cNvCxnSpPr>
            <p:nvPr/>
          </p:nvCxnSpPr>
          <p:spPr bwMode="auto">
            <a:xfrm rot="5400000">
              <a:off x="5294313" y="4864100"/>
              <a:ext cx="660400" cy="619125"/>
            </a:xfrm>
            <a:prstGeom prst="bentConnector3">
              <a:avLst>
                <a:gd name="adj1" fmla="val 4975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7044" name="AutoShape 20"/>
            <p:cNvCxnSpPr>
              <a:cxnSpLocks noChangeShapeType="1"/>
              <a:stCxn id="257040" idx="2"/>
              <a:endCxn id="257028" idx="1"/>
            </p:cNvCxnSpPr>
            <p:nvPr/>
          </p:nvCxnSpPr>
          <p:spPr bwMode="auto">
            <a:xfrm rot="5400000">
              <a:off x="6023769" y="4134644"/>
              <a:ext cx="660400" cy="2078038"/>
            </a:xfrm>
            <a:prstGeom prst="bentConnector3">
              <a:avLst>
                <a:gd name="adj1" fmla="val 4975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70668" name="Group 21"/>
            <p:cNvGrpSpPr>
              <a:grpSpLocks/>
            </p:cNvGrpSpPr>
            <p:nvPr/>
          </p:nvGrpSpPr>
          <p:grpSpPr bwMode="auto">
            <a:xfrm>
              <a:off x="1066800" y="5311775"/>
              <a:ext cx="1368425" cy="1381125"/>
              <a:chOff x="3456" y="2304"/>
              <a:chExt cx="1056" cy="1344"/>
            </a:xfrm>
          </p:grpSpPr>
          <p:pic>
            <p:nvPicPr>
              <p:cNvPr id="70694" name="Picture 22" descr="600_38757206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6" y="2304"/>
                <a:ext cx="1056" cy="942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7047" name="Rectangle 23"/>
              <p:cNvSpPr>
                <a:spLocks noChangeArrowheads="1"/>
              </p:cNvSpPr>
              <p:nvPr/>
            </p:nvSpPr>
            <p:spPr bwMode="auto">
              <a:xfrm>
                <a:off x="3456" y="3248"/>
                <a:ext cx="1056" cy="40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</a:rPr>
                  <a:t>Local Registry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257048" name="AutoShape 24"/>
            <p:cNvCxnSpPr>
              <a:cxnSpLocks noChangeShapeType="1"/>
              <a:stCxn id="70694" idx="3"/>
              <a:endCxn id="257028" idx="2"/>
            </p:cNvCxnSpPr>
            <p:nvPr/>
          </p:nvCxnSpPr>
          <p:spPr bwMode="auto">
            <a:xfrm>
              <a:off x="2435225" y="5795786"/>
              <a:ext cx="1946275" cy="890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57049" name="Text Box 25"/>
            <p:cNvSpPr txBox="1">
              <a:spLocks noChangeArrowheads="1"/>
            </p:cNvSpPr>
            <p:nvPr/>
          </p:nvSpPr>
          <p:spPr bwMode="auto">
            <a:xfrm>
              <a:off x="3348038" y="5522913"/>
              <a:ext cx="481012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/>
                <a:t>Pull</a:t>
              </a:r>
            </a:p>
          </p:txBody>
        </p:sp>
        <p:sp>
          <p:nvSpPr>
            <p:cNvPr id="257050" name="Text Box 26"/>
            <p:cNvSpPr txBox="1">
              <a:spLocks noChangeArrowheads="1"/>
            </p:cNvSpPr>
            <p:nvPr/>
          </p:nvSpPr>
          <p:spPr bwMode="auto">
            <a:xfrm rot="16200000">
              <a:off x="1272420" y="3451375"/>
              <a:ext cx="156996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b="1" dirty="0" smtClean="0"/>
                <a:t>Colossus</a:t>
              </a:r>
              <a:endParaRPr lang="en-US" sz="2400" b="1" dirty="0"/>
            </a:p>
          </p:txBody>
        </p:sp>
        <p:sp>
          <p:nvSpPr>
            <p:cNvPr id="257052" name="Rectangle 28"/>
            <p:cNvSpPr>
              <a:spLocks noChangeArrowheads="1"/>
            </p:cNvSpPr>
            <p:nvPr/>
          </p:nvSpPr>
          <p:spPr bwMode="auto">
            <a:xfrm>
              <a:off x="4572000" y="2906438"/>
              <a:ext cx="1276350" cy="50801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dirty="0" err="1" smtClean="0">
                  <a:solidFill>
                    <a:schemeClr val="bg1"/>
                  </a:solidFill>
                </a:rPr>
                <a:t>Slurm</a:t>
              </a:r>
              <a:endParaRPr lang="en-US" sz="18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57054" name="AutoShape 30"/>
            <p:cNvCxnSpPr>
              <a:cxnSpLocks noChangeShapeType="1"/>
              <a:endCxn id="257030" idx="0"/>
            </p:cNvCxnSpPr>
            <p:nvPr/>
          </p:nvCxnSpPr>
          <p:spPr bwMode="auto">
            <a:xfrm rot="5400000">
              <a:off x="3979069" y="2531269"/>
              <a:ext cx="327025" cy="2135187"/>
            </a:xfrm>
            <a:prstGeom prst="bentConnector3">
              <a:avLst>
                <a:gd name="adj1" fmla="val 49514"/>
              </a:avLst>
            </a:prstGeom>
            <a:noFill/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7055" name="AutoShape 31"/>
            <p:cNvCxnSpPr>
              <a:cxnSpLocks noChangeShapeType="1"/>
              <a:endCxn id="257033" idx="0"/>
            </p:cNvCxnSpPr>
            <p:nvPr/>
          </p:nvCxnSpPr>
          <p:spPr bwMode="auto">
            <a:xfrm rot="5400000">
              <a:off x="4709319" y="3261519"/>
              <a:ext cx="327025" cy="674687"/>
            </a:xfrm>
            <a:prstGeom prst="bentConnector3">
              <a:avLst>
                <a:gd name="adj1" fmla="val 49514"/>
              </a:avLst>
            </a:prstGeom>
            <a:noFill/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7056" name="AutoShape 32"/>
            <p:cNvCxnSpPr>
              <a:cxnSpLocks noChangeShapeType="1"/>
              <a:endCxn id="257036" idx="0"/>
            </p:cNvCxnSpPr>
            <p:nvPr/>
          </p:nvCxnSpPr>
          <p:spPr bwMode="auto">
            <a:xfrm rot="16200000" flipH="1">
              <a:off x="5408612" y="3236913"/>
              <a:ext cx="327025" cy="723900"/>
            </a:xfrm>
            <a:prstGeom prst="bentConnector3">
              <a:avLst>
                <a:gd name="adj1" fmla="val 49514"/>
              </a:avLst>
            </a:prstGeom>
            <a:noFill/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7057" name="AutoShape 33"/>
            <p:cNvCxnSpPr>
              <a:cxnSpLocks noChangeShapeType="1"/>
              <a:stCxn id="257052" idx="2"/>
              <a:endCxn id="257039" idx="0"/>
            </p:cNvCxnSpPr>
            <p:nvPr/>
          </p:nvCxnSpPr>
          <p:spPr bwMode="auto">
            <a:xfrm rot="16200000" flipH="1">
              <a:off x="6127618" y="2497005"/>
              <a:ext cx="347926" cy="2182813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57062" name="Text Box 38"/>
            <p:cNvSpPr txBox="1">
              <a:spLocks noChangeArrowheads="1"/>
            </p:cNvSpPr>
            <p:nvPr/>
          </p:nvSpPr>
          <p:spPr bwMode="auto">
            <a:xfrm>
              <a:off x="1355725" y="2627313"/>
              <a:ext cx="1841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257064" name="AutoShape 40"/>
            <p:cNvCxnSpPr>
              <a:cxnSpLocks noChangeShapeType="1"/>
              <a:endCxn id="257052" idx="0"/>
            </p:cNvCxnSpPr>
            <p:nvPr/>
          </p:nvCxnSpPr>
          <p:spPr bwMode="auto">
            <a:xfrm flipH="1">
              <a:off x="5210175" y="1828800"/>
              <a:ext cx="1588" cy="1077638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54" name="Text Box 35"/>
          <p:cNvSpPr txBox="1">
            <a:spLocks noChangeArrowheads="1"/>
          </p:cNvSpPr>
          <p:nvPr/>
        </p:nvSpPr>
        <p:spPr bwMode="auto">
          <a:xfrm rot="16200000">
            <a:off x="3129793" y="1219200"/>
            <a:ext cx="15360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 smtClean="0">
                <a:cs typeface="Arial" charset="0"/>
              </a:rPr>
              <a:t>Project </a:t>
            </a:r>
            <a:r>
              <a:rPr lang="en-US" sz="1800" b="1" dirty="0">
                <a:cs typeface="Arial" charset="0"/>
              </a:rPr>
              <a:t>Area</a:t>
            </a:r>
          </a:p>
        </p:txBody>
      </p:sp>
    </p:spTree>
    <p:extLst>
      <p:ext uri="{BB962C8B-B14F-4D97-AF65-F5344CB8AC3E}">
        <p14:creationId xmlns:p14="http://schemas.microsoft.com/office/powerpoint/2010/main" val="409152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95458"/>
            <a:ext cx="9006097" cy="5160428"/>
            <a:chOff x="-1590258" y="-68761"/>
            <a:chExt cx="13729408" cy="8297283"/>
          </a:xfrm>
        </p:grpSpPr>
        <p:grpSp>
          <p:nvGrpSpPr>
            <p:cNvPr id="41" name="Group 40"/>
            <p:cNvGrpSpPr/>
            <p:nvPr/>
          </p:nvGrpSpPr>
          <p:grpSpPr>
            <a:xfrm>
              <a:off x="3639839" y="5145887"/>
              <a:ext cx="7712364" cy="3082635"/>
              <a:chOff x="103909" y="1166096"/>
              <a:chExt cx="7712364" cy="3082635"/>
            </a:xfrm>
          </p:grpSpPr>
          <p:sp>
            <p:nvSpPr>
              <p:cNvPr id="40" name="Oval 39"/>
              <p:cNvSpPr/>
              <p:nvPr/>
            </p:nvSpPr>
            <p:spPr bwMode="auto">
              <a:xfrm>
                <a:off x="103909" y="1166096"/>
                <a:ext cx="7712364" cy="308263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endParaRPr>
              </a:p>
            </p:txBody>
          </p:sp>
          <p:sp>
            <p:nvSpPr>
              <p:cNvPr id="8" name="AutoShape 4"/>
              <p:cNvSpPr>
                <a:spLocks noChangeArrowheads="1"/>
              </p:cNvSpPr>
              <p:nvPr/>
            </p:nvSpPr>
            <p:spPr bwMode="auto">
              <a:xfrm>
                <a:off x="404090" y="2043544"/>
                <a:ext cx="7100455" cy="1257047"/>
              </a:xfrm>
              <a:prstGeom prst="roundRect">
                <a:avLst>
                  <a:gd name="adj" fmla="val 16667"/>
                </a:avLst>
              </a:prstGeom>
              <a:solidFill>
                <a:srgbClr val="00FFCC"/>
              </a:solidFill>
              <a:ln w="381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050"/>
              </a:p>
            </p:txBody>
          </p:sp>
          <p:sp>
            <p:nvSpPr>
              <p:cNvPr id="9" name="AutoShape 6"/>
              <p:cNvSpPr>
                <a:spLocks noChangeArrowheads="1"/>
              </p:cNvSpPr>
              <p:nvPr/>
            </p:nvSpPr>
            <p:spPr bwMode="auto">
              <a:xfrm>
                <a:off x="2978057" y="3667229"/>
                <a:ext cx="1699748" cy="523770"/>
              </a:xfrm>
              <a:prstGeom prst="can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1" dirty="0" err="1" smtClean="0">
                    <a:solidFill>
                      <a:schemeClr val="bg1"/>
                    </a:solidFill>
                  </a:rPr>
                  <a:t>Docker</a:t>
                </a:r>
                <a:r>
                  <a:rPr lang="en-US" sz="900" b="1" dirty="0" smtClean="0">
                    <a:solidFill>
                      <a:schemeClr val="bg1"/>
                    </a:solidFill>
                  </a:rPr>
                  <a:t> repository</a:t>
                </a:r>
                <a:endParaRPr lang="en-US" sz="900" b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0" name="Group 7"/>
              <p:cNvGrpSpPr>
                <a:grpSpLocks/>
              </p:cNvGrpSpPr>
              <p:nvPr/>
            </p:nvGrpSpPr>
            <p:grpSpPr bwMode="auto">
              <a:xfrm>
                <a:off x="574065" y="2148298"/>
                <a:ext cx="1189823" cy="942785"/>
                <a:chOff x="336" y="1392"/>
                <a:chExt cx="1008" cy="864"/>
              </a:xfrm>
            </p:grpSpPr>
            <p:sp>
              <p:nvSpPr>
                <p:cNvPr id="11" name="Rectangle 8"/>
                <p:cNvSpPr>
                  <a:spLocks noChangeArrowheads="1"/>
                </p:cNvSpPr>
                <p:nvPr/>
              </p:nvSpPr>
              <p:spPr bwMode="auto">
                <a:xfrm>
                  <a:off x="336" y="1392"/>
                  <a:ext cx="1008" cy="62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Compute</a:t>
                  </a:r>
                </a:p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Node</a:t>
                  </a:r>
                </a:p>
              </p:txBody>
            </p:sp>
            <p:sp>
              <p:nvSpPr>
                <p:cNvPr id="12" name="Rectangle 9"/>
                <p:cNvSpPr>
                  <a:spLocks noChangeArrowheads="1"/>
                </p:cNvSpPr>
                <p:nvPr/>
              </p:nvSpPr>
              <p:spPr bwMode="auto">
                <a:xfrm>
                  <a:off x="336" y="2016"/>
                  <a:ext cx="1008" cy="2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800" dirty="0" err="1">
                      <a:solidFill>
                        <a:schemeClr val="bg1"/>
                      </a:solidFill>
                    </a:rPr>
                    <a:t>Docker</a:t>
                  </a:r>
                  <a:r>
                    <a:rPr lang="en-US" sz="800" dirty="0">
                      <a:solidFill>
                        <a:schemeClr val="bg1"/>
                      </a:solidFill>
                    </a:rPr>
                    <a:t> Engine</a:t>
                  </a:r>
                </a:p>
              </p:txBody>
            </p:sp>
          </p:grpSp>
          <p:grpSp>
            <p:nvGrpSpPr>
              <p:cNvPr id="13" name="Group 10"/>
              <p:cNvGrpSpPr>
                <a:grpSpLocks/>
              </p:cNvGrpSpPr>
              <p:nvPr/>
            </p:nvGrpSpPr>
            <p:grpSpPr bwMode="auto">
              <a:xfrm>
                <a:off x="1933863" y="2148298"/>
                <a:ext cx="1189823" cy="942785"/>
                <a:chOff x="336" y="1392"/>
                <a:chExt cx="1008" cy="864"/>
              </a:xfrm>
            </p:grpSpPr>
            <p:sp>
              <p:nvSpPr>
                <p:cNvPr id="14" name="Rectangle 11"/>
                <p:cNvSpPr>
                  <a:spLocks noChangeArrowheads="1"/>
                </p:cNvSpPr>
                <p:nvPr/>
              </p:nvSpPr>
              <p:spPr bwMode="auto">
                <a:xfrm>
                  <a:off x="336" y="1392"/>
                  <a:ext cx="1008" cy="62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Compute</a:t>
                  </a:r>
                </a:p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Node</a:t>
                  </a:r>
                </a:p>
              </p:txBody>
            </p:sp>
            <p:sp>
              <p:nvSpPr>
                <p:cNvPr id="15" name="Rectangle 12"/>
                <p:cNvSpPr>
                  <a:spLocks noChangeArrowheads="1"/>
                </p:cNvSpPr>
                <p:nvPr/>
              </p:nvSpPr>
              <p:spPr bwMode="auto">
                <a:xfrm>
                  <a:off x="336" y="2016"/>
                  <a:ext cx="1008" cy="2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800" dirty="0" err="1">
                      <a:solidFill>
                        <a:schemeClr val="bg1"/>
                      </a:solidFill>
                    </a:rPr>
                    <a:t>Docker</a:t>
                  </a:r>
                  <a:r>
                    <a:rPr lang="en-US" sz="800" dirty="0">
                      <a:solidFill>
                        <a:schemeClr val="bg1"/>
                      </a:solidFill>
                    </a:rPr>
                    <a:t> Engine</a:t>
                  </a:r>
                </a:p>
              </p:txBody>
            </p:sp>
          </p:grpSp>
          <p:grpSp>
            <p:nvGrpSpPr>
              <p:cNvPr id="16" name="Group 13"/>
              <p:cNvGrpSpPr>
                <a:grpSpLocks/>
              </p:cNvGrpSpPr>
              <p:nvPr/>
            </p:nvGrpSpPr>
            <p:grpSpPr bwMode="auto">
              <a:xfrm>
                <a:off x="3237003" y="2148298"/>
                <a:ext cx="1189823" cy="942785"/>
                <a:chOff x="336" y="1392"/>
                <a:chExt cx="1008" cy="864"/>
              </a:xfrm>
            </p:grpSpPr>
            <p:sp>
              <p:nvSpPr>
                <p:cNvPr id="17" name="Rectangle 14"/>
                <p:cNvSpPr>
                  <a:spLocks noChangeArrowheads="1"/>
                </p:cNvSpPr>
                <p:nvPr/>
              </p:nvSpPr>
              <p:spPr bwMode="auto">
                <a:xfrm>
                  <a:off x="336" y="1392"/>
                  <a:ext cx="1008" cy="62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Compute</a:t>
                  </a:r>
                </a:p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Node</a:t>
                  </a:r>
                </a:p>
              </p:txBody>
            </p:sp>
            <p:sp>
              <p:nvSpPr>
                <p:cNvPr id="18" name="Rectangle 15"/>
                <p:cNvSpPr>
                  <a:spLocks noChangeArrowheads="1"/>
                </p:cNvSpPr>
                <p:nvPr/>
              </p:nvSpPr>
              <p:spPr bwMode="auto">
                <a:xfrm>
                  <a:off x="336" y="2016"/>
                  <a:ext cx="1008" cy="2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800" dirty="0" err="1">
                      <a:solidFill>
                        <a:schemeClr val="bg1"/>
                      </a:solidFill>
                    </a:rPr>
                    <a:t>Docker</a:t>
                  </a:r>
                  <a:r>
                    <a:rPr lang="en-US" sz="1050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US" sz="800" dirty="0">
                      <a:solidFill>
                        <a:schemeClr val="bg1"/>
                      </a:solidFill>
                    </a:rPr>
                    <a:t>Engine</a:t>
                  </a:r>
                </a:p>
              </p:txBody>
            </p:sp>
          </p:grpSp>
          <p:grpSp>
            <p:nvGrpSpPr>
              <p:cNvPr id="19" name="Group 16"/>
              <p:cNvGrpSpPr>
                <a:grpSpLocks/>
              </p:cNvGrpSpPr>
              <p:nvPr/>
            </p:nvGrpSpPr>
            <p:grpSpPr bwMode="auto">
              <a:xfrm>
                <a:off x="4596801" y="2148298"/>
                <a:ext cx="1189823" cy="942785"/>
                <a:chOff x="336" y="1392"/>
                <a:chExt cx="1008" cy="864"/>
              </a:xfrm>
            </p:grpSpPr>
            <p:sp>
              <p:nvSpPr>
                <p:cNvPr id="20" name="Rectangle 17"/>
                <p:cNvSpPr>
                  <a:spLocks noChangeArrowheads="1"/>
                </p:cNvSpPr>
                <p:nvPr/>
              </p:nvSpPr>
              <p:spPr bwMode="auto">
                <a:xfrm>
                  <a:off x="336" y="1392"/>
                  <a:ext cx="1008" cy="62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Compute</a:t>
                  </a:r>
                </a:p>
                <a:p>
                  <a:pPr algn="ctr">
                    <a:defRPr/>
                  </a:pPr>
                  <a:r>
                    <a:rPr lang="en-US" sz="1050" dirty="0">
                      <a:solidFill>
                        <a:schemeClr val="bg1"/>
                      </a:solidFill>
                    </a:rPr>
                    <a:t>Node</a:t>
                  </a:r>
                </a:p>
              </p:txBody>
            </p:sp>
            <p:sp>
              <p:nvSpPr>
                <p:cNvPr id="21" name="Rectangle 18"/>
                <p:cNvSpPr>
                  <a:spLocks noChangeArrowheads="1"/>
                </p:cNvSpPr>
                <p:nvPr/>
              </p:nvSpPr>
              <p:spPr bwMode="auto">
                <a:xfrm>
                  <a:off x="336" y="2016"/>
                  <a:ext cx="1008" cy="2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en-US" sz="800" dirty="0" err="1">
                      <a:solidFill>
                        <a:schemeClr val="bg1"/>
                      </a:solidFill>
                    </a:rPr>
                    <a:t>Docker</a:t>
                  </a:r>
                  <a:r>
                    <a:rPr lang="en-US" sz="800" dirty="0">
                      <a:solidFill>
                        <a:schemeClr val="bg1"/>
                      </a:solidFill>
                    </a:rPr>
                    <a:t> Engine</a:t>
                  </a:r>
                </a:p>
              </p:txBody>
            </p:sp>
          </p:grpSp>
          <p:cxnSp>
            <p:nvCxnSpPr>
              <p:cNvPr id="22" name="AutoShape 19"/>
              <p:cNvCxnSpPr>
                <a:cxnSpLocks noChangeShapeType="1"/>
                <a:stCxn id="12" idx="2"/>
                <a:endCxn id="9" idx="1"/>
              </p:cNvCxnSpPr>
              <p:nvPr/>
            </p:nvCxnSpPr>
            <p:spPr bwMode="auto">
              <a:xfrm rot="16200000" flipH="1">
                <a:off x="2210381" y="2049679"/>
                <a:ext cx="576146" cy="2658954"/>
              </a:xfrm>
              <a:prstGeom prst="bentConnector3">
                <a:avLst>
                  <a:gd name="adj1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3" name="AutoShape 20"/>
              <p:cNvCxnSpPr>
                <a:cxnSpLocks noChangeShapeType="1"/>
                <a:stCxn id="15" idx="2"/>
                <a:endCxn id="9" idx="1"/>
              </p:cNvCxnSpPr>
              <p:nvPr/>
            </p:nvCxnSpPr>
            <p:spPr bwMode="auto">
              <a:xfrm rot="16200000" flipH="1">
                <a:off x="2890280" y="2729578"/>
                <a:ext cx="576146" cy="1299156"/>
              </a:xfrm>
              <a:prstGeom prst="bentConnector3">
                <a:avLst>
                  <a:gd name="adj1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4" name="AutoShape 21"/>
              <p:cNvCxnSpPr>
                <a:cxnSpLocks noChangeShapeType="1"/>
                <a:stCxn id="18" idx="2"/>
                <a:endCxn id="9" idx="1"/>
              </p:cNvCxnSpPr>
              <p:nvPr/>
            </p:nvCxnSpPr>
            <p:spPr bwMode="auto">
              <a:xfrm rot="5400000">
                <a:off x="3541850" y="3377164"/>
                <a:ext cx="576146" cy="3984"/>
              </a:xfrm>
              <a:prstGeom prst="bentConnector3">
                <a:avLst>
                  <a:gd name="adj1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5" name="AutoShape 22"/>
              <p:cNvCxnSpPr>
                <a:cxnSpLocks noChangeShapeType="1"/>
                <a:stCxn id="21" idx="2"/>
                <a:endCxn id="9" idx="1"/>
              </p:cNvCxnSpPr>
              <p:nvPr/>
            </p:nvCxnSpPr>
            <p:spPr bwMode="auto">
              <a:xfrm rot="5400000">
                <a:off x="4221749" y="2697265"/>
                <a:ext cx="576146" cy="1363782"/>
              </a:xfrm>
              <a:prstGeom prst="bentConnector3">
                <a:avLst>
                  <a:gd name="adj1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28" name="Text Box 44"/>
              <p:cNvSpPr txBox="1">
                <a:spLocks noChangeArrowheads="1"/>
              </p:cNvSpPr>
              <p:nvPr/>
            </p:nvSpPr>
            <p:spPr bwMode="auto">
              <a:xfrm>
                <a:off x="3046935" y="1432275"/>
                <a:ext cx="1590117" cy="4286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200" b="1" dirty="0" smtClean="0"/>
                  <a:t>HPC Cluster</a:t>
                </a:r>
                <a:endParaRPr lang="en-US" sz="1200" b="1" dirty="0"/>
              </a:p>
            </p:txBody>
          </p:sp>
          <p:sp>
            <p:nvSpPr>
              <p:cNvPr id="33" name="Rounded Rectangle 32"/>
              <p:cNvSpPr/>
              <p:nvPr/>
            </p:nvSpPr>
            <p:spPr bwMode="auto">
              <a:xfrm>
                <a:off x="5922817" y="2148298"/>
                <a:ext cx="1397000" cy="680900"/>
              </a:xfrm>
              <a:prstGeom prst="roundRect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5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-112" charset="0"/>
                    <a:ea typeface="Geneva" pitchFamily="-112" charset="0"/>
                    <a:cs typeface="Geneva" pitchFamily="-112" charset="0"/>
                  </a:rPr>
                  <a:t>Controller</a:t>
                </a:r>
                <a:endParaRPr kumimoji="0" lang="en-US" sz="10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endParaRPr>
              </a:p>
            </p:txBody>
          </p:sp>
          <p:cxnSp>
            <p:nvCxnSpPr>
              <p:cNvPr id="37" name="Elbow Connector 36"/>
              <p:cNvCxnSpPr>
                <a:stCxn id="33" idx="2"/>
                <a:endCxn id="9" idx="1"/>
              </p:cNvCxnSpPr>
              <p:nvPr/>
            </p:nvCxnSpPr>
            <p:spPr bwMode="auto">
              <a:xfrm rot="5400000">
                <a:off x="4805609" y="1851520"/>
                <a:ext cx="838031" cy="2793386"/>
              </a:xfrm>
              <a:prstGeom prst="bentConnector3">
                <a:avLst>
                  <a:gd name="adj1" fmla="val 66532"/>
                </a:avLst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78503" y="2920815"/>
              <a:ext cx="1096818" cy="1096818"/>
            </a:xfrm>
            <a:prstGeom prst="rect">
              <a:avLst/>
            </a:prstGeom>
          </p:spPr>
        </p:pic>
        <p:grpSp>
          <p:nvGrpSpPr>
            <p:cNvPr id="56" name="Group 55"/>
            <p:cNvGrpSpPr/>
            <p:nvPr/>
          </p:nvGrpSpPr>
          <p:grpSpPr>
            <a:xfrm>
              <a:off x="6311610" y="2066217"/>
              <a:ext cx="2735388" cy="981782"/>
              <a:chOff x="5461616" y="1905000"/>
              <a:chExt cx="3323581" cy="1108364"/>
            </a:xfrm>
          </p:grpSpPr>
          <p:sp>
            <p:nvSpPr>
              <p:cNvPr id="46" name="Rounded Rectangle 45"/>
              <p:cNvSpPr/>
              <p:nvPr/>
            </p:nvSpPr>
            <p:spPr bwMode="auto">
              <a:xfrm>
                <a:off x="5887012" y="1905000"/>
                <a:ext cx="2875994" cy="1108364"/>
              </a:xfrm>
              <a:prstGeom prst="roundRect">
                <a:avLst>
                  <a:gd name="adj" fmla="val 13276"/>
                </a:avLst>
              </a:prstGeom>
              <a:solidFill>
                <a:schemeClr val="bg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endParaRPr>
              </a:p>
            </p:txBody>
          </p:sp>
          <p:pic>
            <p:nvPicPr>
              <p:cNvPr id="42" name="Picture 22" descr="ANd9GcS2rcDGU7fQ7iBdY0R_hFD8ZU6Qq3cSxEbgIluD--yfTHet-bwJ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4413" y="2031582"/>
                <a:ext cx="1752600" cy="854075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4" descr="ANd9GcTZnc1wEyPng5qhlWELPrwfNzt1HQd0AopU03Bo24MNPL1ummLcIQ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765" t="7843" r="13725" b="5882"/>
              <a:stretch>
                <a:fillRect/>
              </a:stretch>
            </p:blipFill>
            <p:spPr bwMode="auto">
              <a:xfrm>
                <a:off x="7820064" y="2031582"/>
                <a:ext cx="821702" cy="838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" name="Rectangle 25"/>
              <p:cNvSpPr>
                <a:spLocks noChangeArrowheads="1"/>
              </p:cNvSpPr>
              <p:nvPr/>
            </p:nvSpPr>
            <p:spPr bwMode="auto">
              <a:xfrm>
                <a:off x="6131523" y="2188174"/>
                <a:ext cx="1584058" cy="4570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HPC</a:t>
                </a:r>
                <a:endParaRPr lang="en-US" sz="1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45" name="Rectangle 26"/>
              <p:cNvSpPr>
                <a:spLocks noChangeArrowheads="1"/>
              </p:cNvSpPr>
              <p:nvPr/>
            </p:nvSpPr>
            <p:spPr bwMode="auto">
              <a:xfrm>
                <a:off x="7711516" y="2274469"/>
                <a:ext cx="1073681" cy="403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900" b="1" dirty="0" smtClean="0"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storage</a:t>
                </a:r>
                <a:endParaRPr lang="en-US" sz="900" b="1" dirty="0"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 rot="16200000">
                <a:off x="5295956" y="2255414"/>
                <a:ext cx="770765" cy="439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/>
                  <a:t>TSD</a:t>
                </a:r>
                <a:endParaRPr lang="en-US" sz="1000" b="1" dirty="0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356233" y="1928014"/>
              <a:ext cx="2735392" cy="1234447"/>
              <a:chOff x="5461611" y="1743737"/>
              <a:chExt cx="3323587" cy="1393606"/>
            </a:xfrm>
          </p:grpSpPr>
          <p:sp>
            <p:nvSpPr>
              <p:cNvPr id="58" name="Rounded Rectangle 57"/>
              <p:cNvSpPr/>
              <p:nvPr/>
            </p:nvSpPr>
            <p:spPr bwMode="auto">
              <a:xfrm>
                <a:off x="5887012" y="1905000"/>
                <a:ext cx="2875994" cy="1108364"/>
              </a:xfrm>
              <a:prstGeom prst="roundRect">
                <a:avLst>
                  <a:gd name="adj" fmla="val 13276"/>
                </a:avLst>
              </a:prstGeom>
              <a:solidFill>
                <a:schemeClr val="bg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endParaRPr>
              </a:p>
            </p:txBody>
          </p:sp>
          <p:pic>
            <p:nvPicPr>
              <p:cNvPr id="59" name="Picture 22" descr="ANd9GcS2rcDGU7fQ7iBdY0R_hFD8ZU6Qq3cSxEbgIluD--yfTHet-bwJ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4413" y="2031582"/>
                <a:ext cx="1752600" cy="854075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4" descr="ANd9GcTZnc1wEyPng5qhlWELPrwfNzt1HQd0AopU03Bo24MNPL1ummLcIQ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765" t="7843" r="13725" b="5882"/>
              <a:stretch>
                <a:fillRect/>
              </a:stretch>
            </p:blipFill>
            <p:spPr bwMode="auto">
              <a:xfrm>
                <a:off x="7820064" y="2031582"/>
                <a:ext cx="821702" cy="838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Rectangle 25"/>
              <p:cNvSpPr>
                <a:spLocks noChangeArrowheads="1"/>
              </p:cNvSpPr>
              <p:nvPr/>
            </p:nvSpPr>
            <p:spPr bwMode="auto">
              <a:xfrm>
                <a:off x="6131522" y="2070875"/>
                <a:ext cx="1584058" cy="7528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HPC</a:t>
                </a:r>
              </a:p>
              <a:p>
                <a:pPr algn="ctr"/>
                <a:r>
                  <a:rPr lang="en-US" sz="11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Cloud</a:t>
                </a:r>
                <a:endParaRPr lang="en-US" sz="1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62" name="Rectangle 26"/>
              <p:cNvSpPr>
                <a:spLocks noChangeArrowheads="1"/>
              </p:cNvSpPr>
              <p:nvPr/>
            </p:nvSpPr>
            <p:spPr bwMode="auto">
              <a:xfrm>
                <a:off x="7711516" y="2274469"/>
                <a:ext cx="1073682" cy="403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900" b="1" dirty="0" smtClean="0"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storage</a:t>
                </a:r>
                <a:endParaRPr lang="en-US" sz="900" b="1" dirty="0"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 rot="16200000">
                <a:off x="4984531" y="2220817"/>
                <a:ext cx="1393606" cy="439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err="1" smtClean="0"/>
                  <a:t>SURFsara</a:t>
                </a:r>
                <a:endParaRPr lang="en-US" sz="1000" b="1" dirty="0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449179" y="2070860"/>
              <a:ext cx="2761938" cy="981782"/>
              <a:chOff x="5429355" y="1905000"/>
              <a:chExt cx="3355841" cy="1108364"/>
            </a:xfrm>
          </p:grpSpPr>
          <p:sp>
            <p:nvSpPr>
              <p:cNvPr id="65" name="Rounded Rectangle 64"/>
              <p:cNvSpPr/>
              <p:nvPr/>
            </p:nvSpPr>
            <p:spPr bwMode="auto">
              <a:xfrm>
                <a:off x="5887012" y="1905000"/>
                <a:ext cx="2875994" cy="1108364"/>
              </a:xfrm>
              <a:prstGeom prst="roundRect">
                <a:avLst>
                  <a:gd name="adj" fmla="val 13276"/>
                </a:avLst>
              </a:prstGeom>
              <a:solidFill>
                <a:schemeClr val="bg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endParaRPr>
              </a:p>
            </p:txBody>
          </p:sp>
          <p:pic>
            <p:nvPicPr>
              <p:cNvPr id="66" name="Picture 22" descr="ANd9GcS2rcDGU7fQ7iBdY0R_hFD8ZU6Qq3cSxEbgIluD--yfTHet-bwJ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4413" y="2031582"/>
                <a:ext cx="1752600" cy="854075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7" name="Picture 24" descr="ANd9GcTZnc1wEyPng5qhlWELPrwfNzt1HQd0AopU03Bo24MNPL1ummLcIQ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765" t="7843" r="13725" b="5882"/>
              <a:stretch>
                <a:fillRect/>
              </a:stretch>
            </p:blipFill>
            <p:spPr bwMode="auto">
              <a:xfrm>
                <a:off x="7820064" y="2031582"/>
                <a:ext cx="821702" cy="838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8" name="Rectangle 25"/>
              <p:cNvSpPr>
                <a:spLocks noChangeArrowheads="1"/>
              </p:cNvSpPr>
              <p:nvPr/>
            </p:nvSpPr>
            <p:spPr bwMode="auto">
              <a:xfrm>
                <a:off x="6131523" y="2070874"/>
                <a:ext cx="1584056" cy="4570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HPC Cloud</a:t>
                </a:r>
                <a:endParaRPr lang="en-US" sz="1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69" name="Rectangle 26"/>
              <p:cNvSpPr>
                <a:spLocks noChangeArrowheads="1"/>
              </p:cNvSpPr>
              <p:nvPr/>
            </p:nvSpPr>
            <p:spPr bwMode="auto">
              <a:xfrm>
                <a:off x="7711514" y="2274469"/>
                <a:ext cx="1073682" cy="403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900" b="1" dirty="0" smtClean="0"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storage</a:t>
                </a:r>
                <a:endParaRPr lang="en-US" sz="900" b="1" dirty="0"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 rot="16200000">
                <a:off x="5114248" y="2220814"/>
                <a:ext cx="1069659" cy="439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err="1" smtClean="0"/>
                  <a:t>cPouta</a:t>
                </a:r>
                <a:endParaRPr lang="en-US" sz="1000" b="1" dirty="0"/>
              </a:p>
            </p:txBody>
          </p:sp>
        </p:grpSp>
        <p:cxnSp>
          <p:nvCxnSpPr>
            <p:cNvPr id="72" name="Elbow Connector 71"/>
            <p:cNvCxnSpPr>
              <a:stCxn id="67" idx="2"/>
            </p:cNvCxnSpPr>
            <p:nvPr/>
          </p:nvCxnSpPr>
          <p:spPr bwMode="auto">
            <a:xfrm rot="5400000">
              <a:off x="1365603" y="2074307"/>
              <a:ext cx="538178" cy="2240481"/>
            </a:xfrm>
            <a:prstGeom prst="bentConnector2">
              <a:avLst/>
            </a:prstGeom>
            <a:solidFill>
              <a:schemeClr val="accent1"/>
            </a:solidFill>
            <a:ln w="76200" cap="flat" cmpd="sng" algn="ctr">
              <a:solidFill>
                <a:srgbClr val="0000FF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73" name="Elbow Connector 72"/>
            <p:cNvCxnSpPr>
              <a:stCxn id="60" idx="2"/>
            </p:cNvCxnSpPr>
            <p:nvPr/>
          </p:nvCxnSpPr>
          <p:spPr bwMode="auto">
            <a:xfrm rot="5400000">
              <a:off x="2805854" y="634055"/>
              <a:ext cx="538180" cy="5120985"/>
            </a:xfrm>
            <a:prstGeom prst="bentConnector2">
              <a:avLst/>
            </a:prstGeom>
            <a:solidFill>
              <a:schemeClr val="accent1"/>
            </a:solidFill>
            <a:ln w="76200" cap="flat" cmpd="sng" algn="ctr">
              <a:solidFill>
                <a:srgbClr val="0000FF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76" name="Elbow Connector 75"/>
            <p:cNvCxnSpPr>
              <a:stCxn id="43" idx="2"/>
            </p:cNvCxnSpPr>
            <p:nvPr/>
          </p:nvCxnSpPr>
          <p:spPr bwMode="auto">
            <a:xfrm rot="5400000">
              <a:off x="4281219" y="-845952"/>
              <a:ext cx="542822" cy="8076357"/>
            </a:xfrm>
            <a:prstGeom prst="bentConnector2">
              <a:avLst/>
            </a:prstGeom>
            <a:solidFill>
              <a:schemeClr val="accent1"/>
            </a:solidFill>
            <a:ln w="76200" cap="flat" cmpd="sng" algn="ctr">
              <a:solidFill>
                <a:srgbClr val="0000FF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grpSp>
          <p:nvGrpSpPr>
            <p:cNvPr id="85" name="Group 84"/>
            <p:cNvGrpSpPr/>
            <p:nvPr/>
          </p:nvGrpSpPr>
          <p:grpSpPr>
            <a:xfrm>
              <a:off x="-646304" y="4107158"/>
              <a:ext cx="1870363" cy="1369579"/>
              <a:chOff x="3186788" y="4785591"/>
              <a:chExt cx="1870363" cy="1369579"/>
            </a:xfrm>
          </p:grpSpPr>
          <p:grpSp>
            <p:nvGrpSpPr>
              <p:cNvPr id="79" name="Group 78"/>
              <p:cNvGrpSpPr/>
              <p:nvPr/>
            </p:nvGrpSpPr>
            <p:grpSpPr>
              <a:xfrm>
                <a:off x="3186788" y="4785591"/>
                <a:ext cx="1870363" cy="1369579"/>
                <a:chOff x="438727" y="254000"/>
                <a:chExt cx="7319818" cy="5537863"/>
              </a:xfrm>
            </p:grpSpPr>
            <p:sp>
              <p:nvSpPr>
                <p:cNvPr id="80" name="Rounded Rectangle 79"/>
                <p:cNvSpPr/>
                <p:nvPr/>
              </p:nvSpPr>
              <p:spPr bwMode="auto">
                <a:xfrm>
                  <a:off x="438727" y="254000"/>
                  <a:ext cx="7319818" cy="4294909"/>
                </a:xfrm>
                <a:prstGeom prst="roundRect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-112" charset="0"/>
                    <a:ea typeface="Geneva" pitchFamily="-112" charset="0"/>
                    <a:cs typeface="Geneva" pitchFamily="-112" charset="0"/>
                  </a:endParaRPr>
                </a:p>
              </p:txBody>
            </p:sp>
            <p:pic>
              <p:nvPicPr>
                <p:cNvPr id="81" name="Picture 80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12273" y="345209"/>
                  <a:ext cx="5829300" cy="3314700"/>
                </a:xfrm>
                <a:prstGeom prst="rect">
                  <a:avLst/>
                </a:prstGeom>
              </p:spPr>
            </p:pic>
            <p:sp>
              <p:nvSpPr>
                <p:cNvPr id="82" name="TextBox 81"/>
                <p:cNvSpPr txBox="1"/>
                <p:nvPr/>
              </p:nvSpPr>
              <p:spPr>
                <a:xfrm>
                  <a:off x="1860327" y="3590797"/>
                  <a:ext cx="4774177" cy="22010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800" b="1" dirty="0" smtClean="0"/>
                </a:p>
                <a:p>
                  <a:r>
                    <a:rPr lang="en-US" sz="800" b="1" dirty="0" err="1" smtClean="0"/>
                    <a:t>BioShaDock</a:t>
                  </a:r>
                  <a:endParaRPr lang="en-US" sz="800" b="1" dirty="0"/>
                </a:p>
              </p:txBody>
            </p:sp>
          </p:grpSp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63111" y="5165810"/>
                <a:ext cx="594040" cy="594040"/>
              </a:xfrm>
              <a:prstGeom prst="rect">
                <a:avLst/>
              </a:prstGeom>
            </p:spPr>
          </p:pic>
        </p:grpSp>
        <p:sp>
          <p:nvSpPr>
            <p:cNvPr id="86" name="TextBox 85"/>
            <p:cNvSpPr txBox="1"/>
            <p:nvPr/>
          </p:nvSpPr>
          <p:spPr>
            <a:xfrm>
              <a:off x="-1325452" y="3202027"/>
              <a:ext cx="1219756" cy="571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 smtClean="0"/>
                <a:t>SFTP Proxy</a:t>
              </a:r>
            </a:p>
            <a:p>
              <a:pPr algn="ctr"/>
              <a:r>
                <a:rPr lang="en-US" sz="900" b="1" dirty="0" smtClean="0"/>
                <a:t>(</a:t>
              </a:r>
              <a:r>
                <a:rPr lang="en-US" sz="900" b="1" dirty="0" err="1" smtClean="0"/>
                <a:t>Tryggve</a:t>
              </a:r>
              <a:r>
                <a:rPr lang="en-US" sz="900" b="1" dirty="0" smtClean="0"/>
                <a:t>)</a:t>
              </a:r>
              <a:endParaRPr lang="en-US" sz="900" b="1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-1590258" y="4261178"/>
              <a:ext cx="949643" cy="7859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 smtClean="0"/>
                <a:t>ELIXIR</a:t>
              </a:r>
            </a:p>
            <a:p>
              <a:pPr algn="ctr"/>
              <a:r>
                <a:rPr lang="en-US" sz="900" b="1" dirty="0" err="1" smtClean="0"/>
                <a:t>Docker</a:t>
              </a:r>
              <a:endParaRPr lang="en-US" sz="900" b="1" dirty="0"/>
            </a:p>
            <a:p>
              <a:pPr algn="ctr"/>
              <a:r>
                <a:rPr lang="en-US" sz="900" b="1" dirty="0" smtClean="0"/>
                <a:t>Registry</a:t>
              </a:r>
              <a:endParaRPr lang="en-US" sz="900" b="1" dirty="0"/>
            </a:p>
          </p:txBody>
        </p:sp>
        <p:cxnSp>
          <p:nvCxnSpPr>
            <p:cNvPr id="91" name="Elbow Connector 90"/>
            <p:cNvCxnSpPr>
              <a:stCxn id="68" idx="2"/>
              <a:endCxn id="84" idx="3"/>
            </p:cNvCxnSpPr>
            <p:nvPr/>
          </p:nvCxnSpPr>
          <p:spPr bwMode="auto">
            <a:xfrm rot="5400000">
              <a:off x="370637" y="3476094"/>
              <a:ext cx="2161726" cy="454881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92" name="Elbow Connector 91"/>
            <p:cNvCxnSpPr>
              <a:stCxn id="61" idx="2"/>
              <a:endCxn id="84" idx="3"/>
            </p:cNvCxnSpPr>
            <p:nvPr/>
          </p:nvCxnSpPr>
          <p:spPr bwMode="auto">
            <a:xfrm rot="5400000">
              <a:off x="1941881" y="2166830"/>
              <a:ext cx="1899744" cy="333538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95" name="Elbow Connector 94"/>
            <p:cNvCxnSpPr>
              <a:stCxn id="42" idx="2"/>
            </p:cNvCxnSpPr>
            <p:nvPr/>
          </p:nvCxnSpPr>
          <p:spPr bwMode="auto">
            <a:xfrm rot="5400000">
              <a:off x="3423735" y="712112"/>
              <a:ext cx="1849521" cy="6295051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</p:spPr>
        </p:cxnSp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76462" y="1871459"/>
              <a:ext cx="1962688" cy="1423640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94346" y="911840"/>
              <a:ext cx="778241" cy="784726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17961" y="934436"/>
              <a:ext cx="762130" cy="762130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068618" y="-15364"/>
              <a:ext cx="894965" cy="930763"/>
            </a:xfrm>
            <a:prstGeom prst="rect">
              <a:avLst/>
            </a:prstGeom>
          </p:spPr>
        </p:pic>
        <p:cxnSp>
          <p:nvCxnSpPr>
            <p:cNvPr id="128" name="Straight Arrow Connector 127"/>
            <p:cNvCxnSpPr>
              <a:stCxn id="102" idx="2"/>
              <a:endCxn id="43" idx="0"/>
            </p:cNvCxnSpPr>
            <p:nvPr/>
          </p:nvCxnSpPr>
          <p:spPr bwMode="auto">
            <a:xfrm>
              <a:off x="8099026" y="1696566"/>
              <a:ext cx="491782" cy="48177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0" name="Straight Arrow Connector 129"/>
            <p:cNvCxnSpPr>
              <a:stCxn id="101" idx="2"/>
              <a:endCxn id="43" idx="0"/>
            </p:cNvCxnSpPr>
            <p:nvPr/>
          </p:nvCxnSpPr>
          <p:spPr bwMode="auto">
            <a:xfrm flipH="1">
              <a:off x="8590808" y="1696566"/>
              <a:ext cx="392659" cy="48177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3" name="TextBox 132"/>
            <p:cNvSpPr txBox="1"/>
            <p:nvPr/>
          </p:nvSpPr>
          <p:spPr>
            <a:xfrm>
              <a:off x="8899298" y="1650733"/>
              <a:ext cx="1182394" cy="6192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rgbClr val="0000FF"/>
                  </a:solidFill>
                </a:rPr>
                <a:t>phenotypic</a:t>
              </a:r>
            </a:p>
            <a:p>
              <a:pPr algn="ctr"/>
              <a:r>
                <a:rPr lang="en-US" sz="1000" dirty="0" smtClean="0">
                  <a:solidFill>
                    <a:srgbClr val="0000FF"/>
                  </a:solidFill>
                </a:rPr>
                <a:t>data </a:t>
              </a:r>
              <a:endParaRPr lang="en-US" sz="1000" dirty="0">
                <a:solidFill>
                  <a:srgbClr val="0000FF"/>
                </a:solidFill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8983758" y="2553621"/>
              <a:ext cx="1081255" cy="6192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FF"/>
                  </a:solidFill>
                </a:rPr>
                <a:t>g</a:t>
              </a:r>
              <a:r>
                <a:rPr lang="en-US" sz="1000" dirty="0" smtClean="0">
                  <a:solidFill>
                    <a:srgbClr val="0000FF"/>
                  </a:solidFill>
                </a:rPr>
                <a:t>enotypic</a:t>
              </a:r>
            </a:p>
            <a:p>
              <a:pPr algn="ctr"/>
              <a:r>
                <a:rPr lang="en-US" sz="1000" dirty="0" smtClean="0">
                  <a:solidFill>
                    <a:srgbClr val="0000FF"/>
                  </a:solidFill>
                </a:rPr>
                <a:t>data </a:t>
              </a:r>
              <a:endParaRPr lang="en-US" sz="1000" dirty="0">
                <a:solidFill>
                  <a:srgbClr val="0000FF"/>
                </a:solidFill>
              </a:endParaRPr>
            </a:p>
          </p:txBody>
        </p:sp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97130" y="37861"/>
              <a:ext cx="2202967" cy="1262323"/>
            </a:xfrm>
            <a:prstGeom prst="rect">
              <a:avLst/>
            </a:prstGeom>
            <a:ln w="28575" cmpd="sng">
              <a:solidFill>
                <a:schemeClr val="tx1"/>
              </a:solidFill>
            </a:ln>
          </p:spPr>
        </p:pic>
        <p:sp>
          <p:nvSpPr>
            <p:cNvPr id="137" name="TextBox 136"/>
            <p:cNvSpPr txBox="1"/>
            <p:nvPr/>
          </p:nvSpPr>
          <p:spPr>
            <a:xfrm rot="16200000">
              <a:off x="2729453" y="475493"/>
              <a:ext cx="1427578" cy="3390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 smtClean="0"/>
                <a:t>Galaxy Portal</a:t>
              </a:r>
              <a:endParaRPr lang="en-US" sz="900" b="1" dirty="0"/>
            </a:p>
          </p:txBody>
        </p:sp>
        <p:cxnSp>
          <p:nvCxnSpPr>
            <p:cNvPr id="140" name="Straight Arrow Connector 139"/>
            <p:cNvCxnSpPr>
              <a:stCxn id="100" idx="1"/>
            </p:cNvCxnSpPr>
            <p:nvPr/>
          </p:nvCxnSpPr>
          <p:spPr bwMode="auto">
            <a:xfrm flipH="1">
              <a:off x="8901933" y="2583279"/>
              <a:ext cx="1274529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7" name="Straight Arrow Connector 146"/>
            <p:cNvCxnSpPr>
              <a:stCxn id="136" idx="2"/>
              <a:endCxn id="65" idx="0"/>
            </p:cNvCxnSpPr>
            <p:nvPr/>
          </p:nvCxnSpPr>
          <p:spPr bwMode="auto">
            <a:xfrm flipH="1">
              <a:off x="2009349" y="1300184"/>
              <a:ext cx="2689265" cy="77067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arrow"/>
              <a:tailEnd type="arrow"/>
            </a:ln>
            <a:effectLst/>
          </p:spPr>
        </p:cxnSp>
        <p:cxnSp>
          <p:nvCxnSpPr>
            <p:cNvPr id="149" name="Straight Arrow Connector 148"/>
            <p:cNvCxnSpPr>
              <a:stCxn id="136" idx="2"/>
              <a:endCxn id="58" idx="0"/>
            </p:cNvCxnSpPr>
            <p:nvPr/>
          </p:nvCxnSpPr>
          <p:spPr bwMode="auto">
            <a:xfrm>
              <a:off x="4698614" y="1300184"/>
              <a:ext cx="191239" cy="77067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arrow"/>
              <a:tailEnd type="arrow"/>
            </a:ln>
            <a:effectLst/>
          </p:spPr>
        </p:cxnSp>
        <p:cxnSp>
          <p:nvCxnSpPr>
            <p:cNvPr id="153" name="Straight Arrow Connector 152"/>
            <p:cNvCxnSpPr>
              <a:stCxn id="136" idx="2"/>
              <a:endCxn id="46" idx="0"/>
            </p:cNvCxnSpPr>
            <p:nvPr/>
          </p:nvCxnSpPr>
          <p:spPr bwMode="auto">
            <a:xfrm>
              <a:off x="4698614" y="1300184"/>
              <a:ext cx="3146613" cy="76603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arrow"/>
              <a:tailEnd type="arrow"/>
            </a:ln>
            <a:effectLst/>
          </p:spPr>
        </p:cxnSp>
        <p:cxnSp>
          <p:nvCxnSpPr>
            <p:cNvPr id="155" name="Straight Connector 154"/>
            <p:cNvCxnSpPr/>
            <p:nvPr/>
          </p:nvCxnSpPr>
          <p:spPr bwMode="auto">
            <a:xfrm flipH="1">
              <a:off x="3819431" y="2920815"/>
              <a:ext cx="2955374" cy="32906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7" name="Straight Connector 156"/>
            <p:cNvCxnSpPr/>
            <p:nvPr/>
          </p:nvCxnSpPr>
          <p:spPr bwMode="auto">
            <a:xfrm>
              <a:off x="8213735" y="2920815"/>
              <a:ext cx="3031538" cy="338300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8" name="TextBox 157"/>
            <p:cNvSpPr txBox="1"/>
            <p:nvPr/>
          </p:nvSpPr>
          <p:spPr>
            <a:xfrm>
              <a:off x="2128206" y="3459674"/>
              <a:ext cx="1552921" cy="428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</a:rPr>
                <a:t>Data sharing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2130521" y="4758225"/>
              <a:ext cx="1490117" cy="428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Tool sharing</a:t>
              </a:r>
              <a:endParaRPr lang="en-US" sz="1200" dirty="0"/>
            </a:p>
          </p:txBody>
        </p:sp>
      </p:grpSp>
      <p:sp>
        <p:nvSpPr>
          <p:cNvPr id="83" name="Rectangle 2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83058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2600" dirty="0" smtClean="0">
                <a:effectLst/>
                <a:latin typeface="Myriad Pro Light" charset="0"/>
              </a:rPr>
              <a:t>Big picture – future plan</a:t>
            </a:r>
            <a:endParaRPr lang="en-US" sz="2600" dirty="0">
              <a:effectLst/>
              <a:latin typeface="Myriad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07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381000" y="1095375"/>
            <a:ext cx="81534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Running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 Tools from Galaxy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endParaRPr lang="en-US" sz="6000" b="1" dirty="0" smtClean="0">
              <a:solidFill>
                <a:schemeClr val="tx2"/>
              </a:solidFill>
              <a:cs typeface="Arial" charset="0"/>
            </a:endParaRPr>
          </a:p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Container on the Cluster in the Cloud</a:t>
            </a:r>
            <a:endParaRPr lang="en-US" sz="6000" b="1" dirty="0">
              <a:solidFill>
                <a:schemeClr val="tx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947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/>
          </p:cNvSpPr>
          <p:nvPr>
            <p:ph type="title"/>
          </p:nvPr>
        </p:nvSpPr>
        <p:spPr bwMode="auto">
          <a:xfrm>
            <a:off x="228600" y="0"/>
            <a:ext cx="8763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2600" dirty="0" err="1">
                <a:effectLst/>
                <a:latin typeface="Myriad Pro Light" charset="0"/>
              </a:rPr>
              <a:t>Docker</a:t>
            </a:r>
            <a:r>
              <a:rPr lang="en-US" sz="2600" dirty="0">
                <a:effectLst/>
                <a:latin typeface="Myriad Pro Light" charset="0"/>
              </a:rPr>
              <a:t> on the cluster – </a:t>
            </a:r>
            <a:r>
              <a:rPr lang="en-US" sz="2600" dirty="0" err="1" smtClean="0">
                <a:effectLst/>
                <a:latin typeface="Myriad Pro Light" charset="0"/>
              </a:rPr>
              <a:t>HTCondor</a:t>
            </a:r>
            <a:r>
              <a:rPr lang="en-US" sz="2600" dirty="0" smtClean="0">
                <a:effectLst/>
                <a:latin typeface="Myriad Pro Light" charset="0"/>
              </a:rPr>
              <a:t> </a:t>
            </a:r>
            <a:r>
              <a:rPr lang="en-US" sz="2600" dirty="0" smtClean="0">
                <a:effectLst/>
                <a:latin typeface="Myriad Pro Light" charset="0"/>
              </a:rPr>
              <a:t>on </a:t>
            </a:r>
            <a:r>
              <a:rPr lang="en-US" sz="2600" dirty="0" err="1" smtClean="0">
                <a:effectLst/>
                <a:latin typeface="Myriad Pro Light" charset="0"/>
              </a:rPr>
              <a:t>cPouta</a:t>
            </a:r>
            <a:endParaRPr lang="en-US" sz="2600" dirty="0">
              <a:effectLst/>
              <a:latin typeface="Myriad Pro Light" charset="0"/>
            </a:endParaRPr>
          </a:p>
        </p:txBody>
      </p:sp>
      <p:sp>
        <p:nvSpPr>
          <p:cNvPr id="257027" name="AutoShape 3"/>
          <p:cNvSpPr>
            <a:spLocks noChangeArrowheads="1"/>
          </p:cNvSpPr>
          <p:nvPr/>
        </p:nvSpPr>
        <p:spPr bwMode="auto">
          <a:xfrm>
            <a:off x="2286000" y="2201863"/>
            <a:ext cx="5837238" cy="2740025"/>
          </a:xfrm>
          <a:prstGeom prst="roundRect">
            <a:avLst>
              <a:gd name="adj" fmla="val 7898"/>
            </a:avLst>
          </a:prstGeom>
          <a:solidFill>
            <a:schemeClr val="bg2"/>
          </a:solidFill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28" name="AutoShape 4"/>
          <p:cNvSpPr>
            <a:spLocks noChangeArrowheads="1"/>
          </p:cNvSpPr>
          <p:nvPr/>
        </p:nvSpPr>
        <p:spPr bwMode="auto">
          <a:xfrm>
            <a:off x="4381500" y="5503863"/>
            <a:ext cx="1866900" cy="601662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1400" b="1">
                <a:solidFill>
                  <a:schemeClr val="bg1"/>
                </a:solidFill>
              </a:rPr>
              <a:t>Docker repositories</a:t>
            </a:r>
          </a:p>
        </p:txBody>
      </p:sp>
      <p:grpSp>
        <p:nvGrpSpPr>
          <p:cNvPr id="70660" name="Group 5"/>
          <p:cNvGrpSpPr>
            <a:grpSpLocks/>
          </p:cNvGrpSpPr>
          <p:nvPr/>
        </p:nvGrpSpPr>
        <p:grpSpPr bwMode="auto">
          <a:xfrm>
            <a:off x="2435225" y="3762375"/>
            <a:ext cx="1277938" cy="1081088"/>
            <a:chOff x="336" y="1392"/>
            <a:chExt cx="1008" cy="864"/>
          </a:xfrm>
        </p:grpSpPr>
        <p:sp>
          <p:nvSpPr>
            <p:cNvPr id="257030" name="Rectangle 6"/>
            <p:cNvSpPr>
              <a:spLocks noChangeArrowheads="1"/>
            </p:cNvSpPr>
            <p:nvPr/>
          </p:nvSpPr>
          <p:spPr bwMode="auto">
            <a:xfrm>
              <a:off x="336" y="1392"/>
              <a:ext cx="1008" cy="62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Compute</a:t>
              </a:r>
            </a:p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Node</a:t>
              </a:r>
            </a:p>
          </p:txBody>
        </p:sp>
        <p:sp>
          <p:nvSpPr>
            <p:cNvPr id="257031" name="Rectangle 7"/>
            <p:cNvSpPr>
              <a:spLocks noChangeArrowheads="1"/>
            </p:cNvSpPr>
            <p:nvPr/>
          </p:nvSpPr>
          <p:spPr bwMode="auto">
            <a:xfrm>
              <a:off x="336" y="2016"/>
              <a:ext cx="100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>
                  <a:solidFill>
                    <a:schemeClr val="bg1"/>
                  </a:solidFill>
                </a:rPr>
                <a:t>Docker Engine</a:t>
              </a:r>
            </a:p>
          </p:txBody>
        </p:sp>
      </p:grpSp>
      <p:grpSp>
        <p:nvGrpSpPr>
          <p:cNvPr id="70661" name="Group 8"/>
          <p:cNvGrpSpPr>
            <a:grpSpLocks/>
          </p:cNvGrpSpPr>
          <p:nvPr/>
        </p:nvGrpSpPr>
        <p:grpSpPr bwMode="auto">
          <a:xfrm>
            <a:off x="3895725" y="3762375"/>
            <a:ext cx="1277938" cy="1081088"/>
            <a:chOff x="336" y="1392"/>
            <a:chExt cx="1008" cy="864"/>
          </a:xfrm>
        </p:grpSpPr>
        <p:sp>
          <p:nvSpPr>
            <p:cNvPr id="257033" name="Rectangle 9"/>
            <p:cNvSpPr>
              <a:spLocks noChangeArrowheads="1"/>
            </p:cNvSpPr>
            <p:nvPr/>
          </p:nvSpPr>
          <p:spPr bwMode="auto">
            <a:xfrm>
              <a:off x="336" y="1392"/>
              <a:ext cx="1008" cy="62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Compute</a:t>
              </a:r>
            </a:p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Node</a:t>
              </a:r>
            </a:p>
          </p:txBody>
        </p:sp>
        <p:sp>
          <p:nvSpPr>
            <p:cNvPr id="257034" name="Rectangle 10"/>
            <p:cNvSpPr>
              <a:spLocks noChangeArrowheads="1"/>
            </p:cNvSpPr>
            <p:nvPr/>
          </p:nvSpPr>
          <p:spPr bwMode="auto">
            <a:xfrm>
              <a:off x="336" y="2016"/>
              <a:ext cx="100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>
                  <a:solidFill>
                    <a:schemeClr val="bg1"/>
                  </a:solidFill>
                </a:rPr>
                <a:t>Docker Engine</a:t>
              </a:r>
            </a:p>
          </p:txBody>
        </p:sp>
      </p:grpSp>
      <p:grpSp>
        <p:nvGrpSpPr>
          <p:cNvPr id="70662" name="Group 11"/>
          <p:cNvGrpSpPr>
            <a:grpSpLocks/>
          </p:cNvGrpSpPr>
          <p:nvPr/>
        </p:nvGrpSpPr>
        <p:grpSpPr bwMode="auto">
          <a:xfrm>
            <a:off x="5294313" y="3762375"/>
            <a:ext cx="1277937" cy="1081088"/>
            <a:chOff x="336" y="1392"/>
            <a:chExt cx="1008" cy="864"/>
          </a:xfrm>
        </p:grpSpPr>
        <p:sp>
          <p:nvSpPr>
            <p:cNvPr id="257036" name="Rectangle 12"/>
            <p:cNvSpPr>
              <a:spLocks noChangeArrowheads="1"/>
            </p:cNvSpPr>
            <p:nvPr/>
          </p:nvSpPr>
          <p:spPr bwMode="auto">
            <a:xfrm>
              <a:off x="336" y="1392"/>
              <a:ext cx="1008" cy="62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Compute</a:t>
              </a:r>
            </a:p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Node</a:t>
              </a:r>
            </a:p>
          </p:txBody>
        </p:sp>
        <p:sp>
          <p:nvSpPr>
            <p:cNvPr id="257037" name="Rectangle 13"/>
            <p:cNvSpPr>
              <a:spLocks noChangeArrowheads="1"/>
            </p:cNvSpPr>
            <p:nvPr/>
          </p:nvSpPr>
          <p:spPr bwMode="auto">
            <a:xfrm>
              <a:off x="336" y="2016"/>
              <a:ext cx="100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>
                  <a:solidFill>
                    <a:schemeClr val="bg1"/>
                  </a:solidFill>
                </a:rPr>
                <a:t>Docker Engine</a:t>
              </a:r>
            </a:p>
          </p:txBody>
        </p:sp>
      </p:grpSp>
      <p:grpSp>
        <p:nvGrpSpPr>
          <p:cNvPr id="70663" name="Group 14"/>
          <p:cNvGrpSpPr>
            <a:grpSpLocks/>
          </p:cNvGrpSpPr>
          <p:nvPr/>
        </p:nvGrpSpPr>
        <p:grpSpPr bwMode="auto">
          <a:xfrm>
            <a:off x="6754813" y="3762375"/>
            <a:ext cx="1276350" cy="1081088"/>
            <a:chOff x="336" y="1392"/>
            <a:chExt cx="1008" cy="864"/>
          </a:xfrm>
        </p:grpSpPr>
        <p:sp>
          <p:nvSpPr>
            <p:cNvPr id="257039" name="Rectangle 15"/>
            <p:cNvSpPr>
              <a:spLocks noChangeArrowheads="1"/>
            </p:cNvSpPr>
            <p:nvPr/>
          </p:nvSpPr>
          <p:spPr bwMode="auto">
            <a:xfrm>
              <a:off x="336" y="1392"/>
              <a:ext cx="1008" cy="62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Compute</a:t>
              </a:r>
            </a:p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Node</a:t>
              </a:r>
            </a:p>
          </p:txBody>
        </p:sp>
        <p:sp>
          <p:nvSpPr>
            <p:cNvPr id="257040" name="Rectangle 16"/>
            <p:cNvSpPr>
              <a:spLocks noChangeArrowheads="1"/>
            </p:cNvSpPr>
            <p:nvPr/>
          </p:nvSpPr>
          <p:spPr bwMode="auto">
            <a:xfrm>
              <a:off x="336" y="2016"/>
              <a:ext cx="100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>
                  <a:solidFill>
                    <a:schemeClr val="bg1"/>
                  </a:solidFill>
                </a:rPr>
                <a:t>Docker Engine</a:t>
              </a:r>
            </a:p>
          </p:txBody>
        </p:sp>
      </p:grpSp>
      <p:cxnSp>
        <p:nvCxnSpPr>
          <p:cNvPr id="257041" name="AutoShape 17"/>
          <p:cNvCxnSpPr>
            <a:cxnSpLocks noChangeShapeType="1"/>
            <a:stCxn id="257031" idx="2"/>
            <a:endCxn id="257028" idx="1"/>
          </p:cNvCxnSpPr>
          <p:nvPr/>
        </p:nvCxnSpPr>
        <p:spPr bwMode="auto">
          <a:xfrm rot="16200000" flipH="1">
            <a:off x="3864769" y="4053682"/>
            <a:ext cx="660400" cy="2239962"/>
          </a:xfrm>
          <a:prstGeom prst="bentConnector3">
            <a:avLst>
              <a:gd name="adj1" fmla="val 4975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42" name="AutoShape 18"/>
          <p:cNvCxnSpPr>
            <a:cxnSpLocks noChangeShapeType="1"/>
            <a:stCxn id="257034" idx="2"/>
            <a:endCxn id="257028" idx="1"/>
          </p:cNvCxnSpPr>
          <p:nvPr/>
        </p:nvCxnSpPr>
        <p:spPr bwMode="auto">
          <a:xfrm rot="16200000" flipH="1">
            <a:off x="4595019" y="4783932"/>
            <a:ext cx="660400" cy="779462"/>
          </a:xfrm>
          <a:prstGeom prst="bentConnector3">
            <a:avLst>
              <a:gd name="adj1" fmla="val 4975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43" name="AutoShape 19"/>
          <p:cNvCxnSpPr>
            <a:cxnSpLocks noChangeShapeType="1"/>
            <a:stCxn id="257037" idx="2"/>
            <a:endCxn id="257028" idx="1"/>
          </p:cNvCxnSpPr>
          <p:nvPr/>
        </p:nvCxnSpPr>
        <p:spPr bwMode="auto">
          <a:xfrm rot="5400000">
            <a:off x="5294313" y="4864100"/>
            <a:ext cx="660400" cy="619125"/>
          </a:xfrm>
          <a:prstGeom prst="bentConnector3">
            <a:avLst>
              <a:gd name="adj1" fmla="val 4975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44" name="AutoShape 20"/>
          <p:cNvCxnSpPr>
            <a:cxnSpLocks noChangeShapeType="1"/>
            <a:stCxn id="257040" idx="2"/>
            <a:endCxn id="257028" idx="1"/>
          </p:cNvCxnSpPr>
          <p:nvPr/>
        </p:nvCxnSpPr>
        <p:spPr bwMode="auto">
          <a:xfrm rot="5400000">
            <a:off x="6023769" y="4134644"/>
            <a:ext cx="660400" cy="2078038"/>
          </a:xfrm>
          <a:prstGeom prst="bentConnector3">
            <a:avLst>
              <a:gd name="adj1" fmla="val 4975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70668" name="Group 21"/>
          <p:cNvGrpSpPr>
            <a:grpSpLocks/>
          </p:cNvGrpSpPr>
          <p:nvPr/>
        </p:nvGrpSpPr>
        <p:grpSpPr bwMode="auto">
          <a:xfrm>
            <a:off x="1219200" y="5324475"/>
            <a:ext cx="1216025" cy="1381125"/>
            <a:chOff x="3456" y="2304"/>
            <a:chExt cx="1056" cy="1344"/>
          </a:xfrm>
        </p:grpSpPr>
        <p:pic>
          <p:nvPicPr>
            <p:cNvPr id="70694" name="Picture 22" descr="600_38757206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2304"/>
              <a:ext cx="1056" cy="942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7047" name="Rectangle 23"/>
            <p:cNvSpPr>
              <a:spLocks noChangeArrowheads="1"/>
            </p:cNvSpPr>
            <p:nvPr/>
          </p:nvSpPr>
          <p:spPr bwMode="auto">
            <a:xfrm>
              <a:off x="3456" y="3248"/>
              <a:ext cx="1056" cy="400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Local ePouta</a:t>
              </a:r>
            </a:p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Registry</a:t>
              </a:r>
            </a:p>
          </p:txBody>
        </p:sp>
      </p:grpSp>
      <p:cxnSp>
        <p:nvCxnSpPr>
          <p:cNvPr id="257048" name="AutoShape 24"/>
          <p:cNvCxnSpPr>
            <a:cxnSpLocks noChangeShapeType="1"/>
            <a:stCxn id="70694" idx="3"/>
            <a:endCxn id="257028" idx="2"/>
          </p:cNvCxnSpPr>
          <p:nvPr/>
        </p:nvCxnSpPr>
        <p:spPr bwMode="auto">
          <a:xfrm flipV="1">
            <a:off x="2435225" y="5805488"/>
            <a:ext cx="1946275" cy="317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57049" name="Text Box 25"/>
          <p:cNvSpPr txBox="1">
            <a:spLocks noChangeArrowheads="1"/>
          </p:cNvSpPr>
          <p:nvPr/>
        </p:nvSpPr>
        <p:spPr bwMode="auto">
          <a:xfrm>
            <a:off x="3348038" y="5522913"/>
            <a:ext cx="4810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/>
              <a:t>Pull</a:t>
            </a:r>
          </a:p>
        </p:txBody>
      </p:sp>
      <p:sp>
        <p:nvSpPr>
          <p:cNvPr id="257050" name="Text Box 26"/>
          <p:cNvSpPr txBox="1">
            <a:spLocks noChangeArrowheads="1"/>
          </p:cNvSpPr>
          <p:nvPr/>
        </p:nvSpPr>
        <p:spPr bwMode="auto">
          <a:xfrm rot="16200000">
            <a:off x="836753" y="3349775"/>
            <a:ext cx="24412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err="1" smtClean="0"/>
              <a:t>HTCondor</a:t>
            </a:r>
            <a:r>
              <a:rPr lang="en-US" sz="2400" b="1" dirty="0" smtClean="0"/>
              <a:t> Pool</a:t>
            </a:r>
            <a:endParaRPr lang="en-US" sz="2400" b="1" dirty="0"/>
          </a:p>
        </p:txBody>
      </p:sp>
      <p:grpSp>
        <p:nvGrpSpPr>
          <p:cNvPr id="70672" name="Group 27"/>
          <p:cNvGrpSpPr>
            <a:grpSpLocks/>
          </p:cNvGrpSpPr>
          <p:nvPr/>
        </p:nvGrpSpPr>
        <p:grpSpPr bwMode="auto">
          <a:xfrm>
            <a:off x="4572000" y="2354263"/>
            <a:ext cx="1276350" cy="1081087"/>
            <a:chOff x="336" y="1392"/>
            <a:chExt cx="1008" cy="864"/>
          </a:xfrm>
        </p:grpSpPr>
        <p:sp>
          <p:nvSpPr>
            <p:cNvPr id="257052" name="Rectangle 28"/>
            <p:cNvSpPr>
              <a:spLocks noChangeArrowheads="1"/>
            </p:cNvSpPr>
            <p:nvPr/>
          </p:nvSpPr>
          <p:spPr bwMode="auto">
            <a:xfrm>
              <a:off x="336" y="1392"/>
              <a:ext cx="1008" cy="624"/>
            </a:xfrm>
            <a:prstGeom prst="rect">
              <a:avLst/>
            </a:prstGeom>
            <a:solidFill>
              <a:srgbClr val="73745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dirty="0" smtClean="0">
                  <a:solidFill>
                    <a:schemeClr val="bg1"/>
                  </a:solidFill>
                </a:rPr>
                <a:t>Condor </a:t>
              </a:r>
            </a:p>
            <a:p>
              <a:pPr algn="ctr">
                <a:defRPr/>
              </a:pPr>
              <a:r>
                <a:rPr lang="en-US" sz="1800" b="1" dirty="0" smtClean="0">
                  <a:solidFill>
                    <a:schemeClr val="bg1"/>
                  </a:solidFill>
                </a:rPr>
                <a:t>CM</a:t>
              </a:r>
              <a:endParaRPr 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257053" name="Rectangle 29"/>
            <p:cNvSpPr>
              <a:spLocks noChangeArrowheads="1"/>
            </p:cNvSpPr>
            <p:nvPr/>
          </p:nvSpPr>
          <p:spPr bwMode="auto">
            <a:xfrm>
              <a:off x="336" y="2016"/>
              <a:ext cx="1008" cy="240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>
                  <a:solidFill>
                    <a:schemeClr val="bg1"/>
                  </a:solidFill>
                </a:rPr>
                <a:t>Docker Engine</a:t>
              </a:r>
            </a:p>
          </p:txBody>
        </p:sp>
      </p:grpSp>
      <p:cxnSp>
        <p:nvCxnSpPr>
          <p:cNvPr id="257054" name="AutoShape 30"/>
          <p:cNvCxnSpPr>
            <a:cxnSpLocks noChangeShapeType="1"/>
            <a:stCxn id="257053" idx="2"/>
            <a:endCxn id="257030" idx="0"/>
          </p:cNvCxnSpPr>
          <p:nvPr/>
        </p:nvCxnSpPr>
        <p:spPr bwMode="auto">
          <a:xfrm rot="5400000">
            <a:off x="3979069" y="2531269"/>
            <a:ext cx="327025" cy="2135187"/>
          </a:xfrm>
          <a:prstGeom prst="bentConnector3">
            <a:avLst>
              <a:gd name="adj1" fmla="val 49514"/>
            </a:avLst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55" name="AutoShape 31"/>
          <p:cNvCxnSpPr>
            <a:cxnSpLocks noChangeShapeType="1"/>
            <a:stCxn id="257053" idx="2"/>
            <a:endCxn id="257033" idx="0"/>
          </p:cNvCxnSpPr>
          <p:nvPr/>
        </p:nvCxnSpPr>
        <p:spPr bwMode="auto">
          <a:xfrm rot="5400000">
            <a:off x="4709319" y="3261519"/>
            <a:ext cx="327025" cy="674687"/>
          </a:xfrm>
          <a:prstGeom prst="bentConnector3">
            <a:avLst>
              <a:gd name="adj1" fmla="val 49514"/>
            </a:avLst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56" name="AutoShape 32"/>
          <p:cNvCxnSpPr>
            <a:cxnSpLocks noChangeShapeType="1"/>
            <a:stCxn id="257053" idx="2"/>
            <a:endCxn id="257036" idx="0"/>
          </p:cNvCxnSpPr>
          <p:nvPr/>
        </p:nvCxnSpPr>
        <p:spPr bwMode="auto">
          <a:xfrm rot="16200000" flipH="1">
            <a:off x="5408612" y="3236913"/>
            <a:ext cx="327025" cy="723900"/>
          </a:xfrm>
          <a:prstGeom prst="bentConnector3">
            <a:avLst>
              <a:gd name="adj1" fmla="val 49514"/>
            </a:avLst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7057" name="AutoShape 33"/>
          <p:cNvCxnSpPr>
            <a:cxnSpLocks noChangeShapeType="1"/>
            <a:stCxn id="257053" idx="2"/>
            <a:endCxn id="257039" idx="0"/>
          </p:cNvCxnSpPr>
          <p:nvPr/>
        </p:nvCxnSpPr>
        <p:spPr bwMode="auto">
          <a:xfrm rot="16200000" flipH="1">
            <a:off x="6138069" y="2507456"/>
            <a:ext cx="327025" cy="2182813"/>
          </a:xfrm>
          <a:prstGeom prst="bentConnector3">
            <a:avLst>
              <a:gd name="adj1" fmla="val 49514"/>
            </a:avLst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57058" name="Rectangle 34"/>
          <p:cNvSpPr>
            <a:spLocks noChangeArrowheads="1"/>
          </p:cNvSpPr>
          <p:nvPr/>
        </p:nvSpPr>
        <p:spPr bwMode="auto">
          <a:xfrm>
            <a:off x="4233863" y="990600"/>
            <a:ext cx="2090737" cy="1031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7059" name="AutoShape 35"/>
          <p:cNvSpPr>
            <a:spLocks noChangeArrowheads="1"/>
          </p:cNvSpPr>
          <p:nvPr/>
        </p:nvSpPr>
        <p:spPr bwMode="auto">
          <a:xfrm>
            <a:off x="4327525" y="1109663"/>
            <a:ext cx="1884363" cy="871537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7060" name="Text Box 36"/>
          <p:cNvSpPr txBox="1">
            <a:spLocks noChangeArrowheads="1"/>
          </p:cNvSpPr>
          <p:nvPr/>
        </p:nvSpPr>
        <p:spPr bwMode="auto">
          <a:xfrm>
            <a:off x="4411663" y="1106488"/>
            <a:ext cx="17637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err="1"/>
              <a:t>Docker</a:t>
            </a:r>
            <a:r>
              <a:rPr lang="en-US" sz="1600" dirty="0"/>
              <a:t> Container</a:t>
            </a:r>
          </a:p>
        </p:txBody>
      </p:sp>
      <p:pic>
        <p:nvPicPr>
          <p:cNvPr id="70680" name="Picture 37" descr="galaxy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1406525"/>
            <a:ext cx="16573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062" name="Text Box 38"/>
          <p:cNvSpPr txBox="1">
            <a:spLocks noChangeArrowheads="1"/>
          </p:cNvSpPr>
          <p:nvPr/>
        </p:nvSpPr>
        <p:spPr bwMode="auto">
          <a:xfrm>
            <a:off x="1355725" y="262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257063" name="Text Box 39"/>
          <p:cNvSpPr txBox="1">
            <a:spLocks noChangeArrowheads="1"/>
          </p:cNvSpPr>
          <p:nvPr/>
        </p:nvSpPr>
        <p:spPr bwMode="auto">
          <a:xfrm>
            <a:off x="4924425" y="565888"/>
            <a:ext cx="52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/>
              <a:t>VM</a:t>
            </a:r>
          </a:p>
        </p:txBody>
      </p:sp>
      <p:cxnSp>
        <p:nvCxnSpPr>
          <p:cNvPr id="257064" name="AutoShape 40"/>
          <p:cNvCxnSpPr>
            <a:cxnSpLocks noChangeShapeType="1"/>
            <a:endCxn id="257052" idx="0"/>
          </p:cNvCxnSpPr>
          <p:nvPr/>
        </p:nvCxnSpPr>
        <p:spPr bwMode="auto">
          <a:xfrm flipH="1">
            <a:off x="5210175" y="1828800"/>
            <a:ext cx="1588" cy="5254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61561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381000" y="1743075"/>
            <a:ext cx="8153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Run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 on your own HPC cluster?</a:t>
            </a:r>
            <a:endParaRPr lang="en-US" sz="6000" b="1" dirty="0">
              <a:solidFill>
                <a:schemeClr val="tx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1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6835" y="2036618"/>
            <a:ext cx="79515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Services for sensitive data</a:t>
            </a:r>
          </a:p>
          <a:p>
            <a:pPr algn="ctr"/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TSD </a:t>
            </a:r>
            <a:endParaRPr lang="en-US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3606278"/>
            <a:ext cx="19685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93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HTCondor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solidFill>
                  <a:srgbClr val="3366FF"/>
                </a:solidFill>
                <a:latin typeface="Myriad Pro" charset="0"/>
              </a:rPr>
              <a:t>universe = </a:t>
            </a:r>
            <a:r>
              <a:rPr lang="en-US" dirty="0" err="1">
                <a:solidFill>
                  <a:srgbClr val="3366FF"/>
                </a:solidFill>
                <a:latin typeface="Myriad Pro" charset="0"/>
              </a:rPr>
              <a:t>docker</a:t>
            </a:r>
            <a:r>
              <a:rPr lang="en-US" dirty="0">
                <a:solidFill>
                  <a:srgbClr val="3366FF"/>
                </a:solidFill>
                <a:latin typeface="Myriad Pro" charset="0"/>
              </a:rPr>
              <a:t> 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latin typeface="Myriad Pro" charset="0"/>
              </a:rPr>
              <a:t>executable = /</a:t>
            </a:r>
            <a:r>
              <a:rPr lang="en-US" dirty="0" err="1">
                <a:latin typeface="Myriad Pro" charset="0"/>
              </a:rPr>
              <a:t>usr</a:t>
            </a:r>
            <a:r>
              <a:rPr lang="en-US" dirty="0">
                <a:latin typeface="Myriad Pro" charset="0"/>
              </a:rPr>
              <a:t>/local/bin/bowtie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latin typeface="Myriad Pro" charset="0"/>
              </a:rPr>
              <a:t>arguments = -p 8 -S -v 2 -m 1 </a:t>
            </a:r>
            <a:r>
              <a:rPr lang="en-US" dirty="0" smtClean="0">
                <a:latin typeface="Myriad Pro" charset="0"/>
              </a:rPr>
              <a:t>/work/hg19/hg19 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latin typeface="Myriad Pro" charset="0"/>
              </a:rPr>
              <a:t>	</a:t>
            </a:r>
            <a:r>
              <a:rPr lang="en-US" dirty="0" smtClean="0">
                <a:latin typeface="Myriad Pro" charset="0"/>
              </a:rPr>
              <a:t>				/work/bowtie-input/$(process).</a:t>
            </a:r>
            <a:r>
              <a:rPr lang="en-US" dirty="0" err="1" smtClean="0">
                <a:latin typeface="Myriad Pro" charset="0"/>
              </a:rPr>
              <a:t>normal.fastq</a:t>
            </a:r>
            <a:endParaRPr lang="en-US" dirty="0">
              <a:latin typeface="Myriad Pro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 err="1">
                <a:solidFill>
                  <a:srgbClr val="0000FF"/>
                </a:solidFill>
                <a:latin typeface="Myriad Pro" charset="0"/>
              </a:rPr>
              <a:t>docker_image</a:t>
            </a:r>
            <a:r>
              <a:rPr lang="en-US" dirty="0">
                <a:solidFill>
                  <a:srgbClr val="0000FF"/>
                </a:solidFill>
                <a:latin typeface="Myriad Pro" charset="0"/>
              </a:rPr>
              <a:t> = </a:t>
            </a:r>
            <a:r>
              <a:rPr lang="en-US" dirty="0" err="1">
                <a:solidFill>
                  <a:srgbClr val="0000FF"/>
                </a:solidFill>
                <a:latin typeface="Myriad Pro" charset="0"/>
              </a:rPr>
              <a:t>genomicpariscentre</a:t>
            </a:r>
            <a:r>
              <a:rPr lang="en-US" dirty="0">
                <a:solidFill>
                  <a:srgbClr val="0000FF"/>
                </a:solidFill>
                <a:latin typeface="Myriad Pro" charset="0"/>
              </a:rPr>
              <a:t>/bowtie1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 smtClean="0">
                <a:latin typeface="Myriad Pro" charset="0"/>
              </a:rPr>
              <a:t>output </a:t>
            </a:r>
            <a:r>
              <a:rPr lang="en-US" dirty="0">
                <a:latin typeface="Myriad Pro" charset="0"/>
              </a:rPr>
              <a:t>= </a:t>
            </a:r>
            <a:r>
              <a:rPr lang="en-US" dirty="0" smtClean="0">
                <a:latin typeface="Myriad Pro" charset="0"/>
              </a:rPr>
              <a:t>$(process).</a:t>
            </a:r>
            <a:r>
              <a:rPr lang="en-US" dirty="0" err="1" smtClean="0">
                <a:latin typeface="Myriad Pro" charset="0"/>
              </a:rPr>
              <a:t>normal.sam</a:t>
            </a:r>
            <a:r>
              <a:rPr lang="en-US" dirty="0" smtClean="0">
                <a:latin typeface="Myriad Pro" charset="0"/>
              </a:rPr>
              <a:t> </a:t>
            </a:r>
            <a:endParaRPr lang="en-US" dirty="0">
              <a:latin typeface="Myriad Pro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latin typeface="Myriad Pro" charset="0"/>
              </a:rPr>
              <a:t>error = $(process)</a:t>
            </a:r>
            <a:r>
              <a:rPr lang="en-US" dirty="0" smtClean="0">
                <a:latin typeface="Myriad Pro" charset="0"/>
              </a:rPr>
              <a:t>.</a:t>
            </a:r>
            <a:r>
              <a:rPr lang="en-US" dirty="0" err="1" smtClean="0">
                <a:latin typeface="Myriad Pro" charset="0"/>
              </a:rPr>
              <a:t>normal.err</a:t>
            </a:r>
            <a:r>
              <a:rPr lang="en-US" dirty="0" smtClean="0">
                <a:latin typeface="Myriad Pro" charset="0"/>
              </a:rPr>
              <a:t> </a:t>
            </a:r>
            <a:endParaRPr lang="en-US" dirty="0">
              <a:latin typeface="Myriad Pro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latin typeface="Myriad Pro" charset="0"/>
              </a:rPr>
              <a:t>log = </a:t>
            </a:r>
            <a:r>
              <a:rPr lang="en-US" dirty="0" err="1" smtClean="0">
                <a:latin typeface="Myriad Pro" charset="0"/>
              </a:rPr>
              <a:t>normal.log</a:t>
            </a:r>
            <a:r>
              <a:rPr lang="en-US" dirty="0" smtClean="0">
                <a:latin typeface="Myriad Pro" charset="0"/>
              </a:rPr>
              <a:t> </a:t>
            </a:r>
            <a:endParaRPr lang="en-US" dirty="0">
              <a:latin typeface="Myriad Pro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>
                <a:latin typeface="Myriad Pro" charset="0"/>
              </a:rPr>
              <a:t>q</a:t>
            </a:r>
            <a:r>
              <a:rPr lang="en-US" dirty="0" smtClean="0">
                <a:latin typeface="Myriad Pro" charset="0"/>
              </a:rPr>
              <a:t>ueue 46</a:t>
            </a:r>
            <a:endParaRPr lang="en-US" b="1" dirty="0">
              <a:latin typeface="Myriad Pro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934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SLURM (</a:t>
            </a:r>
            <a:r>
              <a:rPr lang="en-US" dirty="0" err="1" smtClean="0"/>
              <a:t>socker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#!/bin/bash</a:t>
            </a:r>
          </a:p>
          <a:p>
            <a:pPr marL="0" indent="0">
              <a:buNone/>
            </a:pPr>
            <a:r>
              <a:rPr lang="en-US" dirty="0" smtClean="0"/>
              <a:t>#</a:t>
            </a:r>
            <a:r>
              <a:rPr lang="en-US" dirty="0"/>
              <a:t>SBATCH --nodes=1</a:t>
            </a:r>
          </a:p>
          <a:p>
            <a:pPr marL="0" indent="0">
              <a:buNone/>
            </a:pPr>
            <a:r>
              <a:rPr lang="en-US" dirty="0">
                <a:solidFill>
                  <a:srgbClr val="3366FF"/>
                </a:solidFill>
              </a:rPr>
              <a:t>#SBATCH --partition</a:t>
            </a:r>
            <a:r>
              <a:rPr lang="en-US" dirty="0" smtClean="0">
                <a:solidFill>
                  <a:srgbClr val="3366FF"/>
                </a:solidFill>
              </a:rPr>
              <a:t>=</a:t>
            </a:r>
            <a:r>
              <a:rPr lang="en-US" dirty="0" err="1" smtClean="0">
                <a:solidFill>
                  <a:srgbClr val="3366FF"/>
                </a:solidFill>
              </a:rPr>
              <a:t>docker</a:t>
            </a:r>
            <a:endParaRPr lang="en-US" dirty="0">
              <a:solidFill>
                <a:srgbClr val="3366FF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dirty="0" err="1"/>
              <a:t>srun</a:t>
            </a:r>
            <a:r>
              <a:rPr lang="en-US" dirty="0"/>
              <a:t> -n 32 </a:t>
            </a:r>
            <a:r>
              <a:rPr lang="en-US" b="1" dirty="0" err="1" smtClean="0">
                <a:solidFill>
                  <a:srgbClr val="FF0000"/>
                </a:solidFill>
              </a:rPr>
              <a:t>socker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bowtie </a:t>
            </a:r>
            <a:r>
              <a:rPr lang="en-US" b="1" dirty="0" smtClean="0">
                <a:latin typeface="Myriad Pro" charset="0"/>
              </a:rPr>
              <a:t>-</a:t>
            </a:r>
            <a:r>
              <a:rPr lang="en-US" b="1" dirty="0">
                <a:latin typeface="Myriad Pro" charset="0"/>
              </a:rPr>
              <a:t>p 8 -S -v 2 -m 1 /work/hg19/hg19 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en-US" b="1" dirty="0">
                <a:latin typeface="Myriad Pro" charset="0"/>
              </a:rPr>
              <a:t>					/work/bowtie-input/$(process).</a:t>
            </a:r>
            <a:r>
              <a:rPr lang="en-US" b="1" dirty="0" err="1">
                <a:latin typeface="Myriad Pro" charset="0"/>
              </a:rPr>
              <a:t>normal.fastq</a:t>
            </a:r>
            <a:endParaRPr lang="en-US" b="1" dirty="0">
              <a:latin typeface="Myriad Pro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03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381000" y="1095375"/>
            <a:ext cx="8153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b="1" dirty="0" smtClean="0">
                <a:cs typeface="Arial" charset="0"/>
              </a:rPr>
              <a:t>Swarm is shit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b="1" dirty="0" err="1" smtClean="0">
                <a:cs typeface="Arial" charset="0"/>
              </a:rPr>
              <a:t>Kubernetes</a:t>
            </a:r>
            <a:r>
              <a:rPr lang="en-US" sz="4000" b="1" dirty="0" smtClean="0">
                <a:cs typeface="Arial" charset="0"/>
              </a:rPr>
              <a:t> and </a:t>
            </a:r>
            <a:r>
              <a:rPr lang="en-US" sz="4000" b="1" dirty="0" err="1" smtClean="0">
                <a:cs typeface="Arial" charset="0"/>
              </a:rPr>
              <a:t>Openshift</a:t>
            </a:r>
            <a:r>
              <a:rPr lang="en-US" sz="4000" b="1" dirty="0" smtClean="0">
                <a:cs typeface="Arial" charset="0"/>
              </a:rPr>
              <a:t> are not for HPC ‘yet’</a:t>
            </a:r>
            <a:endParaRPr lang="en-US" sz="40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1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Containers won’t solve the Hardware architecture incompatibility</a:t>
            </a:r>
          </a:p>
          <a:p>
            <a:r>
              <a:rPr lang="en-US" dirty="0" smtClean="0"/>
              <a:t>Containers won’t clear your operational maintenance mess</a:t>
            </a:r>
          </a:p>
          <a:p>
            <a:r>
              <a:rPr lang="en-US" dirty="0"/>
              <a:t>Must have a valid Linux </a:t>
            </a:r>
            <a:r>
              <a:rPr lang="en-US" dirty="0" smtClean="0"/>
              <a:t>kernel</a:t>
            </a:r>
          </a:p>
          <a:p>
            <a:r>
              <a:rPr lang="en-US" dirty="0" smtClean="0"/>
              <a:t>Image replication for all compute nodes.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85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D:\TC\001 - Administrative\001 - organizational\003 - Profile\004\003 - images\Q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10110"/>
            <a:ext cx="46482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542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800" y="874706"/>
            <a:ext cx="2895600" cy="2212987"/>
          </a:xfrm>
          <a:prstGeom prst="rect">
            <a:avLst/>
          </a:prstGeom>
        </p:spPr>
      </p:pic>
      <p:sp>
        <p:nvSpPr>
          <p:cNvPr id="9" name="Can 8"/>
          <p:cNvSpPr/>
          <p:nvPr/>
        </p:nvSpPr>
        <p:spPr bwMode="auto">
          <a:xfrm>
            <a:off x="3340100" y="2717800"/>
            <a:ext cx="3390900" cy="787400"/>
          </a:xfrm>
          <a:prstGeom prst="can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rPr>
              <a:t>BeeGFS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  <a:ea typeface="Geneva" pitchFamily="-112" charset="0"/>
              <a:cs typeface="Geneva" pitchFamily="-112" charset="0"/>
            </a:endParaRPr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1041400" y="736600"/>
            <a:ext cx="7924800" cy="6018206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1316" name="Rectangle 4"/>
          <p:cNvSpPr>
            <a:spLocks noGrp="1"/>
          </p:cNvSpPr>
          <p:nvPr>
            <p:ph type="title"/>
          </p:nvPr>
        </p:nvSpPr>
        <p:spPr bwMode="auto">
          <a:xfrm>
            <a:off x="76200" y="152400"/>
            <a:ext cx="9067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ffectLst/>
                <a:latin typeface="Myriad Pro Light" charset="0"/>
              </a:rPr>
              <a:t>TSD Architecture</a:t>
            </a:r>
            <a:endParaRPr lang="en-US" dirty="0">
              <a:effectLst/>
              <a:latin typeface="Myriad Pro Light" charset="0"/>
            </a:endParaRPr>
          </a:p>
        </p:txBody>
      </p:sp>
      <p:sp>
        <p:nvSpPr>
          <p:cNvPr id="58" name="Can 57"/>
          <p:cNvSpPr/>
          <p:nvPr/>
        </p:nvSpPr>
        <p:spPr bwMode="auto">
          <a:xfrm>
            <a:off x="1600200" y="5251594"/>
            <a:ext cx="6959600" cy="1282412"/>
          </a:xfrm>
          <a:prstGeom prst="can">
            <a:avLst/>
          </a:prstGeom>
          <a:solidFill>
            <a:schemeClr val="bg1">
              <a:lumMod val="85000"/>
            </a:schemeClr>
          </a:solidFill>
          <a:ln w="63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rPr>
              <a:t>NFS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  <a:ea typeface="Geneva" pitchFamily="-112" charset="0"/>
              <a:cs typeface="Geneva" pitchFamily="-112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038152" y="3740294"/>
            <a:ext cx="1263848" cy="1282700"/>
            <a:chOff x="501452" y="2209800"/>
            <a:chExt cx="1263848" cy="1282700"/>
          </a:xfrm>
        </p:grpSpPr>
        <p:sp>
          <p:nvSpPr>
            <p:cNvPr id="60" name="Rounded Rectangle 59"/>
            <p:cNvSpPr/>
            <p:nvPr/>
          </p:nvSpPr>
          <p:spPr bwMode="auto">
            <a:xfrm>
              <a:off x="501452" y="2209800"/>
              <a:ext cx="1263848" cy="12827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2300" y="2336800"/>
              <a:ext cx="609600" cy="60960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700" y="2489200"/>
              <a:ext cx="609600" cy="60960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7100" y="2641600"/>
              <a:ext cx="609600" cy="609600"/>
            </a:xfrm>
            <a:prstGeom prst="rect">
              <a:avLst/>
            </a:prstGeom>
          </p:spPr>
        </p:pic>
      </p:grpSp>
      <p:sp>
        <p:nvSpPr>
          <p:cNvPr id="64" name="Can 63"/>
          <p:cNvSpPr/>
          <p:nvPr/>
        </p:nvSpPr>
        <p:spPr bwMode="auto">
          <a:xfrm>
            <a:off x="1981200" y="5403994"/>
            <a:ext cx="1358900" cy="1016000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rPr>
              <a:t>p01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12" charset="0"/>
              <a:ea typeface="Geneva" pitchFamily="-112" charset="0"/>
              <a:cs typeface="Geneva" pitchFamily="-112" charset="0"/>
            </a:endParaRPr>
          </a:p>
        </p:txBody>
      </p:sp>
      <p:cxnSp>
        <p:nvCxnSpPr>
          <p:cNvPr id="65" name="Straight Arrow Connector 64"/>
          <p:cNvCxnSpPr>
            <a:stCxn id="60" idx="2"/>
            <a:endCxn id="64" idx="1"/>
          </p:cNvCxnSpPr>
          <p:nvPr/>
        </p:nvCxnSpPr>
        <p:spPr bwMode="auto">
          <a:xfrm flipH="1">
            <a:off x="2660650" y="5022994"/>
            <a:ext cx="9426" cy="3810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66" name="Group 65"/>
          <p:cNvGrpSpPr/>
          <p:nvPr/>
        </p:nvGrpSpPr>
        <p:grpSpPr>
          <a:xfrm>
            <a:off x="3562152" y="3752994"/>
            <a:ext cx="1263848" cy="1282700"/>
            <a:chOff x="501452" y="2209800"/>
            <a:chExt cx="1263848" cy="1282700"/>
          </a:xfrm>
        </p:grpSpPr>
        <p:sp>
          <p:nvSpPr>
            <p:cNvPr id="67" name="Rounded Rectangle 66"/>
            <p:cNvSpPr/>
            <p:nvPr/>
          </p:nvSpPr>
          <p:spPr bwMode="auto">
            <a:xfrm>
              <a:off x="501452" y="2209800"/>
              <a:ext cx="1263848" cy="12827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endParaRPr>
            </a:p>
          </p:txBody>
        </p: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2300" y="2336800"/>
              <a:ext cx="609600" cy="609600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700" y="2489200"/>
              <a:ext cx="609600" cy="60960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7100" y="2641600"/>
              <a:ext cx="609600" cy="609600"/>
            </a:xfrm>
            <a:prstGeom prst="rect">
              <a:avLst/>
            </a:prstGeom>
          </p:spPr>
        </p:pic>
      </p:grpSp>
      <p:sp>
        <p:nvSpPr>
          <p:cNvPr id="71" name="Can 70"/>
          <p:cNvSpPr/>
          <p:nvPr/>
        </p:nvSpPr>
        <p:spPr bwMode="auto">
          <a:xfrm>
            <a:off x="3505200" y="5416694"/>
            <a:ext cx="1358900" cy="1016000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rPr>
              <a:t>p02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12" charset="0"/>
              <a:ea typeface="Geneva" pitchFamily="-112" charset="0"/>
              <a:cs typeface="Geneva" pitchFamily="-112" charset="0"/>
            </a:endParaRPr>
          </a:p>
        </p:txBody>
      </p:sp>
      <p:cxnSp>
        <p:nvCxnSpPr>
          <p:cNvPr id="72" name="Straight Arrow Connector 71"/>
          <p:cNvCxnSpPr>
            <a:stCxn id="67" idx="2"/>
            <a:endCxn id="71" idx="1"/>
          </p:cNvCxnSpPr>
          <p:nvPr/>
        </p:nvCxnSpPr>
        <p:spPr bwMode="auto">
          <a:xfrm flipH="1">
            <a:off x="4184650" y="5035694"/>
            <a:ext cx="9426" cy="3810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73" name="Group 72"/>
          <p:cNvGrpSpPr/>
          <p:nvPr/>
        </p:nvGrpSpPr>
        <p:grpSpPr>
          <a:xfrm>
            <a:off x="6965752" y="3740294"/>
            <a:ext cx="1263848" cy="1282700"/>
            <a:chOff x="501452" y="2209800"/>
            <a:chExt cx="1263848" cy="1282700"/>
          </a:xfrm>
        </p:grpSpPr>
        <p:sp>
          <p:nvSpPr>
            <p:cNvPr id="74" name="Rounded Rectangle 73"/>
            <p:cNvSpPr/>
            <p:nvPr/>
          </p:nvSpPr>
          <p:spPr bwMode="auto">
            <a:xfrm>
              <a:off x="501452" y="2209800"/>
              <a:ext cx="1263848" cy="12827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endParaRP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2300" y="2336800"/>
              <a:ext cx="609600" cy="609600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700" y="2489200"/>
              <a:ext cx="609600" cy="60960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7100" y="2641600"/>
              <a:ext cx="609600" cy="609600"/>
            </a:xfrm>
            <a:prstGeom prst="rect">
              <a:avLst/>
            </a:prstGeom>
          </p:spPr>
        </p:pic>
      </p:grpSp>
      <p:sp>
        <p:nvSpPr>
          <p:cNvPr id="78" name="Can 77"/>
          <p:cNvSpPr/>
          <p:nvPr/>
        </p:nvSpPr>
        <p:spPr bwMode="auto">
          <a:xfrm>
            <a:off x="6908800" y="5403994"/>
            <a:ext cx="1358900" cy="1016000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rPr>
              <a:t>pN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12" charset="0"/>
              <a:ea typeface="Geneva" pitchFamily="-112" charset="0"/>
              <a:cs typeface="Geneva" pitchFamily="-112" charset="0"/>
            </a:endParaRPr>
          </a:p>
        </p:txBody>
      </p:sp>
      <p:cxnSp>
        <p:nvCxnSpPr>
          <p:cNvPr id="79" name="Straight Arrow Connector 78"/>
          <p:cNvCxnSpPr>
            <a:stCxn id="74" idx="2"/>
            <a:endCxn id="78" idx="1"/>
          </p:cNvCxnSpPr>
          <p:nvPr/>
        </p:nvCxnSpPr>
        <p:spPr bwMode="auto">
          <a:xfrm flipH="1">
            <a:off x="7588250" y="5022994"/>
            <a:ext cx="9426" cy="3810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" name="Straight Connector 2"/>
          <p:cNvCxnSpPr/>
          <p:nvPr/>
        </p:nvCxnSpPr>
        <p:spPr bwMode="auto">
          <a:xfrm>
            <a:off x="5054600" y="5892800"/>
            <a:ext cx="167640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dot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85"/>
          <p:cNvCxnSpPr/>
          <p:nvPr/>
        </p:nvCxnSpPr>
        <p:spPr bwMode="auto">
          <a:xfrm>
            <a:off x="5054600" y="4381500"/>
            <a:ext cx="167640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dot"/>
            <a:round/>
            <a:headEnd type="none" w="med" len="med"/>
            <a:tailEnd type="none" w="med" len="med"/>
          </a:ln>
          <a:effectLst/>
        </p:spPr>
      </p:cxnSp>
      <p:grpSp>
        <p:nvGrpSpPr>
          <p:cNvPr id="7" name="Group 6"/>
          <p:cNvGrpSpPr/>
          <p:nvPr/>
        </p:nvGrpSpPr>
        <p:grpSpPr>
          <a:xfrm>
            <a:off x="3797300" y="2808293"/>
            <a:ext cx="2501900" cy="558800"/>
            <a:chOff x="4127500" y="4267200"/>
            <a:chExt cx="2501900" cy="558800"/>
          </a:xfrm>
        </p:grpSpPr>
        <p:sp>
          <p:nvSpPr>
            <p:cNvPr id="81" name="Can 80"/>
            <p:cNvSpPr/>
            <p:nvPr/>
          </p:nvSpPr>
          <p:spPr bwMode="auto">
            <a:xfrm>
              <a:off x="4127500" y="4267200"/>
              <a:ext cx="571500" cy="558800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rPr>
                <a:t>p01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endParaRPr>
            </a:p>
          </p:txBody>
        </p:sp>
        <p:sp>
          <p:nvSpPr>
            <p:cNvPr id="82" name="Can 81"/>
            <p:cNvSpPr/>
            <p:nvPr/>
          </p:nvSpPr>
          <p:spPr bwMode="auto">
            <a:xfrm>
              <a:off x="4762500" y="4267200"/>
              <a:ext cx="571500" cy="558800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rPr>
                <a:t>p02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endParaRPr>
            </a:p>
          </p:txBody>
        </p:sp>
        <p:sp>
          <p:nvSpPr>
            <p:cNvPr id="83" name="Can 82"/>
            <p:cNvSpPr/>
            <p:nvPr/>
          </p:nvSpPr>
          <p:spPr bwMode="auto">
            <a:xfrm>
              <a:off x="6057900" y="4267200"/>
              <a:ext cx="571500" cy="558800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-112" charset="0"/>
                  <a:ea typeface="Geneva" pitchFamily="-112" charset="0"/>
                  <a:cs typeface="Geneva" pitchFamily="-112" charset="0"/>
                </a:rPr>
                <a:t>pN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  <a:ea typeface="Geneva" pitchFamily="-112" charset="0"/>
                <a:cs typeface="Geneva" pitchFamily="-112" charset="0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5435600" y="4559300"/>
              <a:ext cx="533400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" name="TextBox 7"/>
          <p:cNvSpPr txBox="1"/>
          <p:nvPr/>
        </p:nvSpPr>
        <p:spPr>
          <a:xfrm>
            <a:off x="4278556" y="838200"/>
            <a:ext cx="1450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Colossus</a:t>
            </a: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3500" y="3321194"/>
            <a:ext cx="1974652" cy="3048000"/>
            <a:chOff x="63500" y="3321194"/>
            <a:chExt cx="1974652" cy="3048000"/>
          </a:xfrm>
        </p:grpSpPr>
        <p:pic>
          <p:nvPicPr>
            <p:cNvPr id="141348" name="Picture 36" descr="acspike_male_user_ic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0" y="3473594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1349" name="Picture 37" descr="acspike_male_user_ic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0" y="4083194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1350" name="Picture 38" descr="acspike_male_user_ic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0" y="5378594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1352" name="Line 40"/>
            <p:cNvSpPr>
              <a:spLocks noChangeShapeType="1"/>
            </p:cNvSpPr>
            <p:nvPr/>
          </p:nvSpPr>
          <p:spPr bwMode="auto">
            <a:xfrm>
              <a:off x="444500" y="3702194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354" name="Line 42"/>
            <p:cNvSpPr>
              <a:spLocks noChangeShapeType="1"/>
            </p:cNvSpPr>
            <p:nvPr/>
          </p:nvSpPr>
          <p:spPr bwMode="auto">
            <a:xfrm>
              <a:off x="444500" y="4311794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356" name="Line 44"/>
            <p:cNvSpPr>
              <a:spLocks noChangeShapeType="1"/>
            </p:cNvSpPr>
            <p:nvPr/>
          </p:nvSpPr>
          <p:spPr bwMode="auto">
            <a:xfrm>
              <a:off x="444500" y="5607194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12" name="Straight Arrow Connector 11"/>
            <p:cNvCxnSpPr>
              <a:endCxn id="60" idx="1"/>
            </p:cNvCxnSpPr>
            <p:nvPr/>
          </p:nvCxnSpPr>
          <p:spPr bwMode="auto">
            <a:xfrm>
              <a:off x="1206500" y="3702194"/>
              <a:ext cx="831652" cy="67945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endCxn id="60" idx="1"/>
            </p:cNvCxnSpPr>
            <p:nvPr/>
          </p:nvCxnSpPr>
          <p:spPr bwMode="auto">
            <a:xfrm>
              <a:off x="1206500" y="4311794"/>
              <a:ext cx="831652" cy="6985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endCxn id="60" idx="1"/>
            </p:cNvCxnSpPr>
            <p:nvPr/>
          </p:nvCxnSpPr>
          <p:spPr bwMode="auto">
            <a:xfrm flipV="1">
              <a:off x="1206500" y="4381644"/>
              <a:ext cx="831652" cy="122555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1358" name="AutoShape 46"/>
            <p:cNvSpPr>
              <a:spLocks noChangeArrowheads="1"/>
            </p:cNvSpPr>
            <p:nvPr/>
          </p:nvSpPr>
          <p:spPr bwMode="auto">
            <a:xfrm rot="16200000">
              <a:off x="-508000" y="4540394"/>
              <a:ext cx="3048000" cy="609600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Two factor Authentication</a:t>
              </a:r>
            </a:p>
          </p:txBody>
        </p:sp>
      </p:grpSp>
      <p:cxnSp>
        <p:nvCxnSpPr>
          <p:cNvPr id="18" name="Elbow Connector 17"/>
          <p:cNvCxnSpPr>
            <a:stCxn id="60" idx="0"/>
            <a:endCxn id="80" idx="1"/>
          </p:cNvCxnSpPr>
          <p:nvPr/>
        </p:nvCxnSpPr>
        <p:spPr bwMode="auto">
          <a:xfrm rot="5400000" flipH="1" flipV="1">
            <a:off x="2258891" y="2392385"/>
            <a:ext cx="1759094" cy="936724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Elbow Connector 19"/>
          <p:cNvCxnSpPr>
            <a:stCxn id="67" idx="0"/>
            <a:endCxn id="80" idx="1"/>
          </p:cNvCxnSpPr>
          <p:nvPr/>
        </p:nvCxnSpPr>
        <p:spPr bwMode="auto">
          <a:xfrm rot="16200000" flipV="1">
            <a:off x="3014541" y="2573459"/>
            <a:ext cx="1771794" cy="587276"/>
          </a:xfrm>
          <a:prstGeom prst="bentConnector4">
            <a:avLst>
              <a:gd name="adj1" fmla="val 10890"/>
              <a:gd name="adj2" fmla="val 258979"/>
            </a:avLst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>
            <a:stCxn id="74" idx="0"/>
            <a:endCxn id="80" idx="3"/>
          </p:cNvCxnSpPr>
          <p:nvPr/>
        </p:nvCxnSpPr>
        <p:spPr bwMode="auto">
          <a:xfrm rot="16200000" flipV="1">
            <a:off x="6170491" y="2313109"/>
            <a:ext cx="1759094" cy="1095276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8966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animBg="1"/>
      <p:bldP spid="64" grpId="0" animBg="1"/>
      <p:bldP spid="71" grpId="0" animBg="1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6477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>
                <a:effectLst/>
                <a:latin typeface="Myriad Pro Light" charset="0"/>
              </a:rPr>
              <a:t>Galaxy inside TSD 2.0: Challenges</a:t>
            </a:r>
            <a:endParaRPr lang="en-US" sz="2600" b="1">
              <a:effectLst>
                <a:outerShdw blurRad="38100" dist="38100" dir="2700000" algn="tl">
                  <a:srgbClr val="DDDDDD"/>
                </a:outerShdw>
              </a:effectLst>
              <a:latin typeface="Myriad Pro Light" charset="0"/>
            </a:endParaRPr>
          </a:p>
        </p:txBody>
      </p:sp>
      <p:sp>
        <p:nvSpPr>
          <p:cNvPr id="1331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Myriad Pro" charset="0"/>
              </a:rPr>
              <a:t>Access from/to the outside world is highly restricted (Cannot install/update Galaxy from public repositories)</a:t>
            </a:r>
          </a:p>
          <a:p>
            <a:r>
              <a:rPr lang="en-US">
                <a:latin typeface="Myriad Pro" charset="0"/>
              </a:rPr>
              <a:t>Galaxy is a web-portal which needs regular updates.</a:t>
            </a:r>
          </a:p>
          <a:p>
            <a:r>
              <a:rPr lang="en-US">
                <a:latin typeface="Myriad Pro" charset="0"/>
              </a:rPr>
              <a:t>Galaxy shed tools need regular updates as well.</a:t>
            </a:r>
          </a:p>
        </p:txBody>
      </p:sp>
      <p:pic>
        <p:nvPicPr>
          <p:cNvPr id="133125" name="Picture 5" descr="ANd9GcTQXEta7iEvQkCudCZqoptZTYy32uiplSy-nqknWf3zQTr9EjjBB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57400"/>
            <a:ext cx="4419600" cy="29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93100" y="6985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864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381000" y="2162175"/>
            <a:ext cx="8153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Galaxy as a </a:t>
            </a:r>
            <a:r>
              <a:rPr lang="en-US" sz="6000" b="1" dirty="0" err="1" smtClean="0">
                <a:solidFill>
                  <a:schemeClr val="tx2"/>
                </a:solidFill>
                <a:cs typeface="Arial" charset="0"/>
              </a:rPr>
              <a:t>Docker</a:t>
            </a:r>
            <a:endParaRPr lang="en-US" sz="6000" b="1" dirty="0" smtClean="0">
              <a:solidFill>
                <a:schemeClr val="tx2"/>
              </a:solidFill>
              <a:cs typeface="Arial" charset="0"/>
            </a:endParaRPr>
          </a:p>
          <a:p>
            <a:pPr algn="ctr">
              <a:defRPr/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container</a:t>
            </a:r>
            <a:endParaRPr lang="en-US" sz="6000" b="1" dirty="0">
              <a:solidFill>
                <a:schemeClr val="tx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52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 </a:t>
            </a:r>
            <a:r>
              <a:rPr lang="en-US" dirty="0" err="1" smtClean="0"/>
              <a:t>Docker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377950"/>
            <a:ext cx="4802217" cy="2470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3459233"/>
            <a:ext cx="6934200" cy="328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65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2590800" y="2971800"/>
            <a:ext cx="2971800" cy="304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>
                <a:latin typeface="Myriad Pro" charset="0"/>
              </a:rPr>
              <a:t>$ docker run -d -p 8080:80 </a:t>
            </a:r>
            <a:r>
              <a:rPr lang="en-US" b="1">
                <a:latin typeface="Myriad Pro" charset="0"/>
              </a:rPr>
              <a:t>-v /home/user/galaxy-export/:/export/</a:t>
            </a:r>
            <a:r>
              <a:rPr lang="en-US">
                <a:latin typeface="Myriad Pro" charset="0"/>
              </a:rPr>
              <a:t> bgruening/galaxy-stable</a:t>
            </a:r>
          </a:p>
        </p:txBody>
      </p:sp>
      <p:sp>
        <p:nvSpPr>
          <p:cNvPr id="113668" name="AutoShape 4"/>
          <p:cNvSpPr>
            <a:spLocks noChangeArrowheads="1"/>
          </p:cNvSpPr>
          <p:nvPr/>
        </p:nvSpPr>
        <p:spPr bwMode="auto">
          <a:xfrm>
            <a:off x="2895600" y="3505200"/>
            <a:ext cx="2362200" cy="17526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3352800" y="3048000"/>
            <a:ext cx="11855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Container</a:t>
            </a:r>
          </a:p>
        </p:txBody>
      </p:sp>
      <p:pic>
        <p:nvPicPr>
          <p:cNvPr id="113670" name="Picture 6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690938"/>
            <a:ext cx="2076450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2651125" y="5491163"/>
            <a:ext cx="2864887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4A452A"/>
                </a:solidFill>
              </a:rPr>
              <a:t>/home/user/galaxy-export/</a:t>
            </a:r>
          </a:p>
        </p:txBody>
      </p:sp>
      <p:sp>
        <p:nvSpPr>
          <p:cNvPr id="113675" name="Rectangle 11"/>
          <p:cNvSpPr>
            <a:spLocks noChangeArrowheads="1"/>
          </p:cNvSpPr>
          <p:nvPr/>
        </p:nvSpPr>
        <p:spPr bwMode="auto">
          <a:xfrm>
            <a:off x="3552825" y="4572000"/>
            <a:ext cx="966931" cy="36933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/export/ </a:t>
            </a:r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3657600" y="2514600"/>
            <a:ext cx="6592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Host</a:t>
            </a:r>
          </a:p>
        </p:txBody>
      </p:sp>
      <p:cxnSp>
        <p:nvCxnSpPr>
          <p:cNvPr id="113677" name="AutoShape 13"/>
          <p:cNvCxnSpPr>
            <a:cxnSpLocks noChangeShapeType="1"/>
            <a:stCxn id="113674" idx="0"/>
            <a:endCxn id="113675" idx="2"/>
          </p:cNvCxnSpPr>
          <p:nvPr/>
        </p:nvCxnSpPr>
        <p:spPr bwMode="auto">
          <a:xfrm flipH="1" flipV="1">
            <a:off x="4036291" y="4941332"/>
            <a:ext cx="47278" cy="54983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3678" name="Line 14"/>
          <p:cNvSpPr>
            <a:spLocks noChangeShapeType="1"/>
          </p:cNvSpPr>
          <p:nvPr/>
        </p:nvSpPr>
        <p:spPr bwMode="auto">
          <a:xfrm flipH="1">
            <a:off x="5105400" y="4000500"/>
            <a:ext cx="152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3679" name="Text Box 15"/>
          <p:cNvSpPr txBox="1">
            <a:spLocks noChangeArrowheads="1"/>
          </p:cNvSpPr>
          <p:nvPr/>
        </p:nvSpPr>
        <p:spPr bwMode="auto">
          <a:xfrm rot="16200000">
            <a:off x="5289407" y="3398322"/>
            <a:ext cx="9162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P:8080</a:t>
            </a:r>
          </a:p>
        </p:txBody>
      </p:sp>
      <p:sp>
        <p:nvSpPr>
          <p:cNvPr id="113680" name="Text Box 16"/>
          <p:cNvSpPr txBox="1">
            <a:spLocks noChangeArrowheads="1"/>
          </p:cNvSpPr>
          <p:nvPr/>
        </p:nvSpPr>
        <p:spPr bwMode="auto">
          <a:xfrm rot="16200000">
            <a:off x="5051073" y="3531672"/>
            <a:ext cx="6595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P:80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228600" y="76200"/>
            <a:ext cx="5638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en-US" smtClean="0"/>
              <a:t>Galaxy Docker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365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endParaRPr lang="en-US" sz="1800" dirty="0">
              <a:latin typeface="Myriad Pro" charset="0"/>
            </a:endParaRP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981200" y="2514600"/>
            <a:ext cx="5486400" cy="304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31077" name="AutoShape 5"/>
          <p:cNvSpPr>
            <a:spLocks noChangeArrowheads="1"/>
          </p:cNvSpPr>
          <p:nvPr/>
        </p:nvSpPr>
        <p:spPr bwMode="auto">
          <a:xfrm>
            <a:off x="4800600" y="3048000"/>
            <a:ext cx="2362200" cy="17526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5257800" y="2590800"/>
            <a:ext cx="1313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Container1</a:t>
            </a:r>
          </a:p>
        </p:txBody>
      </p:sp>
      <p:pic>
        <p:nvPicPr>
          <p:cNvPr id="131079" name="Picture 7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33738"/>
            <a:ext cx="2076450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080" name="Rectangle 8"/>
          <p:cNvSpPr>
            <a:spLocks noChangeArrowheads="1"/>
          </p:cNvSpPr>
          <p:nvPr/>
        </p:nvSpPr>
        <p:spPr bwMode="auto">
          <a:xfrm>
            <a:off x="4556125" y="5033963"/>
            <a:ext cx="2864887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4A452A"/>
                </a:solidFill>
              </a:rPr>
              <a:t>/home/user/galaxy-export/</a:t>
            </a:r>
          </a:p>
        </p:txBody>
      </p:sp>
      <p:sp>
        <p:nvSpPr>
          <p:cNvPr id="131081" name="Rectangle 9"/>
          <p:cNvSpPr>
            <a:spLocks noChangeArrowheads="1"/>
          </p:cNvSpPr>
          <p:nvPr/>
        </p:nvSpPr>
        <p:spPr bwMode="auto">
          <a:xfrm>
            <a:off x="5457825" y="4114800"/>
            <a:ext cx="966931" cy="36933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/export/ </a:t>
            </a:r>
          </a:p>
        </p:txBody>
      </p:sp>
      <p:sp>
        <p:nvSpPr>
          <p:cNvPr id="131082" name="Text Box 10"/>
          <p:cNvSpPr txBox="1">
            <a:spLocks noChangeArrowheads="1"/>
          </p:cNvSpPr>
          <p:nvPr/>
        </p:nvSpPr>
        <p:spPr bwMode="auto">
          <a:xfrm>
            <a:off x="4343400" y="2057400"/>
            <a:ext cx="6592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Host</a:t>
            </a:r>
          </a:p>
        </p:txBody>
      </p:sp>
      <p:cxnSp>
        <p:nvCxnSpPr>
          <p:cNvPr id="131083" name="AutoShape 11"/>
          <p:cNvCxnSpPr>
            <a:cxnSpLocks noChangeShapeType="1"/>
            <a:stCxn id="131080" idx="0"/>
            <a:endCxn id="131081" idx="2"/>
          </p:cNvCxnSpPr>
          <p:nvPr/>
        </p:nvCxnSpPr>
        <p:spPr bwMode="auto">
          <a:xfrm flipH="1" flipV="1">
            <a:off x="5941291" y="4484132"/>
            <a:ext cx="47278" cy="54983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131096" name="Group 24"/>
          <p:cNvGrpSpPr>
            <a:grpSpLocks/>
          </p:cNvGrpSpPr>
          <p:nvPr/>
        </p:nvGrpSpPr>
        <p:grpSpPr bwMode="auto">
          <a:xfrm>
            <a:off x="2286000" y="2590800"/>
            <a:ext cx="2362200" cy="2627313"/>
            <a:chOff x="1440" y="1632"/>
            <a:chExt cx="1488" cy="1655"/>
          </a:xfrm>
        </p:grpSpPr>
        <p:sp>
          <p:nvSpPr>
            <p:cNvPr id="131087" name="AutoShape 15"/>
            <p:cNvSpPr>
              <a:spLocks noChangeArrowheads="1"/>
            </p:cNvSpPr>
            <p:nvPr/>
          </p:nvSpPr>
          <p:spPr bwMode="auto">
            <a:xfrm>
              <a:off x="1440" y="1920"/>
              <a:ext cx="1488" cy="1104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pic>
          <p:nvPicPr>
            <p:cNvPr id="131088" name="Picture 16" descr="galaxy_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6" y="2037"/>
              <a:ext cx="1308" cy="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089" name="Rectangle 17"/>
            <p:cNvSpPr>
              <a:spLocks noChangeArrowheads="1"/>
            </p:cNvSpPr>
            <p:nvPr/>
          </p:nvSpPr>
          <p:spPr bwMode="auto">
            <a:xfrm>
              <a:off x="1854" y="2592"/>
              <a:ext cx="609" cy="23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bg1"/>
                  </a:solidFill>
                </a:rPr>
                <a:t>/export/ </a:t>
              </a:r>
            </a:p>
          </p:txBody>
        </p:sp>
        <p:sp>
          <p:nvSpPr>
            <p:cNvPr id="131090" name="Text Box 18"/>
            <p:cNvSpPr txBox="1">
              <a:spLocks noChangeArrowheads="1"/>
            </p:cNvSpPr>
            <p:nvPr/>
          </p:nvSpPr>
          <p:spPr bwMode="auto">
            <a:xfrm>
              <a:off x="1631" y="1632"/>
              <a:ext cx="82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bg1"/>
                  </a:solidFill>
                </a:rPr>
                <a:t>Container2</a:t>
              </a:r>
            </a:p>
          </p:txBody>
        </p:sp>
        <p:cxnSp>
          <p:nvCxnSpPr>
            <p:cNvPr id="131092" name="AutoShape 20"/>
            <p:cNvCxnSpPr>
              <a:cxnSpLocks noChangeShapeType="1"/>
              <a:stCxn id="131080" idx="1"/>
              <a:endCxn id="131089" idx="2"/>
            </p:cNvCxnSpPr>
            <p:nvPr/>
          </p:nvCxnSpPr>
          <p:spPr bwMode="auto">
            <a:xfrm rot="10800000">
              <a:off x="2159" y="2825"/>
              <a:ext cx="711" cy="46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1095" name="Group 23"/>
          <p:cNvGrpSpPr>
            <a:grpSpLocks/>
          </p:cNvGrpSpPr>
          <p:nvPr/>
        </p:nvGrpSpPr>
        <p:grpSpPr bwMode="auto">
          <a:xfrm>
            <a:off x="4953000" y="3124200"/>
            <a:ext cx="2057400" cy="1600200"/>
            <a:chOff x="3120" y="1968"/>
            <a:chExt cx="1296" cy="1008"/>
          </a:xfrm>
        </p:grpSpPr>
        <p:sp>
          <p:nvSpPr>
            <p:cNvPr id="131093" name="Line 21"/>
            <p:cNvSpPr>
              <a:spLocks noChangeShapeType="1"/>
            </p:cNvSpPr>
            <p:nvPr/>
          </p:nvSpPr>
          <p:spPr bwMode="auto">
            <a:xfrm flipH="1">
              <a:off x="3168" y="1968"/>
              <a:ext cx="1248" cy="100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31094" name="Line 22"/>
            <p:cNvSpPr>
              <a:spLocks noChangeShapeType="1"/>
            </p:cNvSpPr>
            <p:nvPr/>
          </p:nvSpPr>
          <p:spPr bwMode="auto">
            <a:xfrm>
              <a:off x="3120" y="1968"/>
              <a:ext cx="1248" cy="96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5638800" cy="838200"/>
          </a:xfrm>
        </p:spPr>
        <p:txBody>
          <a:bodyPr/>
          <a:lstStyle/>
          <a:p>
            <a:r>
              <a:rPr lang="en-US" dirty="0" smtClean="0"/>
              <a:t>Galaxy </a:t>
            </a:r>
            <a:r>
              <a:rPr lang="en-US" dirty="0" err="1" smtClean="0"/>
              <a:t>Docker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076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ChangeArrowheads="1"/>
          </p:cNvSpPr>
          <p:nvPr/>
        </p:nvSpPr>
        <p:spPr bwMode="auto">
          <a:xfrm>
            <a:off x="228600" y="1905000"/>
            <a:ext cx="2971800" cy="304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395" name="Rectangle 3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83058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effectLst/>
                <a:latin typeface="Myriad Pro Light" charset="0"/>
              </a:rPr>
              <a:t>Galaxy inside TSD as a </a:t>
            </a:r>
            <a:r>
              <a:rPr lang="en-US" dirty="0" err="1">
                <a:effectLst/>
                <a:latin typeface="Myriad Pro Light" charset="0"/>
              </a:rPr>
              <a:t>Docker</a:t>
            </a:r>
            <a:r>
              <a:rPr lang="en-US" dirty="0">
                <a:effectLst/>
                <a:latin typeface="Myriad Pro Light" charset="0"/>
              </a:rPr>
              <a:t> Container</a:t>
            </a:r>
          </a:p>
        </p:txBody>
      </p:sp>
      <p:sp>
        <p:nvSpPr>
          <p:cNvPr id="187396" name="AutoShape 4"/>
          <p:cNvSpPr>
            <a:spLocks noChangeArrowheads="1"/>
          </p:cNvSpPr>
          <p:nvPr/>
        </p:nvSpPr>
        <p:spPr bwMode="auto">
          <a:xfrm>
            <a:off x="533400" y="2438400"/>
            <a:ext cx="2362200" cy="1524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87397" name="Text Box 5"/>
          <p:cNvSpPr txBox="1">
            <a:spLocks noChangeArrowheads="1"/>
          </p:cNvSpPr>
          <p:nvPr/>
        </p:nvSpPr>
        <p:spPr bwMode="auto">
          <a:xfrm>
            <a:off x="990600" y="1981200"/>
            <a:ext cx="150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Container</a:t>
            </a:r>
          </a:p>
        </p:txBody>
      </p:sp>
      <p:pic>
        <p:nvPicPr>
          <p:cNvPr id="187398" name="Picture 6" descr="galaxy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24138"/>
            <a:ext cx="2076450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399" name="Rectangle 7"/>
          <p:cNvSpPr>
            <a:spLocks noChangeArrowheads="1"/>
          </p:cNvSpPr>
          <p:nvPr/>
        </p:nvSpPr>
        <p:spPr bwMode="auto">
          <a:xfrm>
            <a:off x="288925" y="4119563"/>
            <a:ext cx="2864887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4A452A"/>
                </a:solidFill>
              </a:rPr>
              <a:t>/home/user/galaxy-export/</a:t>
            </a:r>
          </a:p>
        </p:txBody>
      </p:sp>
      <p:sp>
        <p:nvSpPr>
          <p:cNvPr id="187400" name="Rectangle 8"/>
          <p:cNvSpPr>
            <a:spLocks noChangeArrowheads="1"/>
          </p:cNvSpPr>
          <p:nvPr/>
        </p:nvSpPr>
        <p:spPr bwMode="auto">
          <a:xfrm>
            <a:off x="1190625" y="3200400"/>
            <a:ext cx="1043876" cy="40011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/export/ </a:t>
            </a: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454025" y="1447800"/>
            <a:ext cx="2593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insilico.hpc.uio.no</a:t>
            </a:r>
          </a:p>
        </p:txBody>
      </p:sp>
      <p:cxnSp>
        <p:nvCxnSpPr>
          <p:cNvPr id="187402" name="AutoShape 10"/>
          <p:cNvCxnSpPr>
            <a:cxnSpLocks noChangeShapeType="1"/>
            <a:stCxn id="187399" idx="0"/>
            <a:endCxn id="187400" idx="2"/>
          </p:cNvCxnSpPr>
          <p:nvPr/>
        </p:nvCxnSpPr>
        <p:spPr bwMode="auto">
          <a:xfrm flipH="1" flipV="1">
            <a:off x="1712563" y="3600510"/>
            <a:ext cx="8806" cy="519053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7403" name="AutoShape 11"/>
          <p:cNvSpPr>
            <a:spLocks noChangeArrowheads="1"/>
          </p:cNvSpPr>
          <p:nvPr/>
        </p:nvSpPr>
        <p:spPr bwMode="auto">
          <a:xfrm>
            <a:off x="5334000" y="1295400"/>
            <a:ext cx="3810000" cy="4343400"/>
          </a:xfrm>
          <a:prstGeom prst="roundRect">
            <a:avLst>
              <a:gd name="adj" fmla="val 6431"/>
            </a:avLst>
          </a:prstGeom>
          <a:solidFill>
            <a:srgbClr val="D5D0B3"/>
          </a:solidFill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400"/>
          </a:p>
        </p:txBody>
      </p:sp>
      <p:sp>
        <p:nvSpPr>
          <p:cNvPr id="187404" name="Text Box 12"/>
          <p:cNvSpPr txBox="1">
            <a:spLocks noChangeArrowheads="1"/>
          </p:cNvSpPr>
          <p:nvPr/>
        </p:nvSpPr>
        <p:spPr bwMode="auto">
          <a:xfrm>
            <a:off x="6324600" y="755650"/>
            <a:ext cx="16033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/>
              <a:t>tsd/p77</a:t>
            </a:r>
          </a:p>
        </p:txBody>
      </p:sp>
      <p:sp>
        <p:nvSpPr>
          <p:cNvPr id="187406" name="Rectangle 14"/>
          <p:cNvSpPr>
            <a:spLocks noChangeArrowheads="1"/>
          </p:cNvSpPr>
          <p:nvPr/>
        </p:nvSpPr>
        <p:spPr bwMode="auto">
          <a:xfrm>
            <a:off x="5715000" y="1905000"/>
            <a:ext cx="2971800" cy="3048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07" name="Text Box 15"/>
          <p:cNvSpPr txBox="1">
            <a:spLocks noChangeArrowheads="1"/>
          </p:cNvSpPr>
          <p:nvPr/>
        </p:nvSpPr>
        <p:spPr bwMode="auto">
          <a:xfrm>
            <a:off x="5940425" y="1447800"/>
            <a:ext cx="2187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p77-galaxy01-l</a:t>
            </a:r>
          </a:p>
        </p:txBody>
      </p:sp>
      <p:grpSp>
        <p:nvGrpSpPr>
          <p:cNvPr id="187428" name="Group 36"/>
          <p:cNvGrpSpPr>
            <a:grpSpLocks/>
          </p:cNvGrpSpPr>
          <p:nvPr/>
        </p:nvGrpSpPr>
        <p:grpSpPr bwMode="auto">
          <a:xfrm>
            <a:off x="4552950" y="1981200"/>
            <a:ext cx="3829050" cy="1981200"/>
            <a:chOff x="2868" y="1248"/>
            <a:chExt cx="2412" cy="1248"/>
          </a:xfrm>
        </p:grpSpPr>
        <p:sp>
          <p:nvSpPr>
            <p:cNvPr id="187411" name="AutoShape 19"/>
            <p:cNvSpPr>
              <a:spLocks noChangeArrowheads="1"/>
            </p:cNvSpPr>
            <p:nvPr/>
          </p:nvSpPr>
          <p:spPr bwMode="auto">
            <a:xfrm>
              <a:off x="3792" y="1536"/>
              <a:ext cx="1488" cy="96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12" name="Text Box 20"/>
            <p:cNvSpPr txBox="1">
              <a:spLocks noChangeArrowheads="1"/>
            </p:cNvSpPr>
            <p:nvPr/>
          </p:nvSpPr>
          <p:spPr bwMode="auto">
            <a:xfrm>
              <a:off x="4080" y="1248"/>
              <a:ext cx="9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Container</a:t>
              </a:r>
            </a:p>
          </p:txBody>
        </p:sp>
        <p:pic>
          <p:nvPicPr>
            <p:cNvPr id="187413" name="Picture 21" descr="galaxy_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" y="1648"/>
              <a:ext cx="1308" cy="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7414" name="AutoShape 22"/>
            <p:cNvCxnSpPr>
              <a:cxnSpLocks noChangeShapeType="1"/>
              <a:stCxn id="187405" idx="4"/>
              <a:endCxn id="187413" idx="1"/>
            </p:cNvCxnSpPr>
            <p:nvPr/>
          </p:nvCxnSpPr>
          <p:spPr bwMode="auto">
            <a:xfrm>
              <a:off x="2868" y="1824"/>
              <a:ext cx="1020" cy="6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87416" name="Rectangle 24"/>
            <p:cNvSpPr>
              <a:spLocks noChangeArrowheads="1"/>
            </p:cNvSpPr>
            <p:nvPr/>
          </p:nvSpPr>
          <p:spPr bwMode="auto">
            <a:xfrm>
              <a:off x="4206" y="2016"/>
              <a:ext cx="658" cy="2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/export/ </a:t>
              </a:r>
            </a:p>
          </p:txBody>
        </p:sp>
      </p:grpSp>
      <p:grpSp>
        <p:nvGrpSpPr>
          <p:cNvPr id="187429" name="Group 37"/>
          <p:cNvGrpSpPr>
            <a:grpSpLocks/>
          </p:cNvGrpSpPr>
          <p:nvPr/>
        </p:nvGrpSpPr>
        <p:grpSpPr bwMode="auto">
          <a:xfrm>
            <a:off x="4495800" y="3600452"/>
            <a:ext cx="3911600" cy="889000"/>
            <a:chOff x="2832" y="2268"/>
            <a:chExt cx="2464" cy="560"/>
          </a:xfrm>
        </p:grpSpPr>
        <p:sp>
          <p:nvSpPr>
            <p:cNvPr id="187415" name="Rectangle 23"/>
            <p:cNvSpPr>
              <a:spLocks noChangeArrowheads="1"/>
            </p:cNvSpPr>
            <p:nvPr/>
          </p:nvSpPr>
          <p:spPr bwMode="auto">
            <a:xfrm>
              <a:off x="3758" y="2595"/>
              <a:ext cx="1538" cy="23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4A452A"/>
                  </a:solidFill>
                </a:rPr>
                <a:t>/galaxy/galaxy-export/</a:t>
              </a:r>
            </a:p>
          </p:txBody>
        </p:sp>
        <p:cxnSp>
          <p:nvCxnSpPr>
            <p:cNvPr id="187417" name="AutoShape 25"/>
            <p:cNvCxnSpPr>
              <a:cxnSpLocks noChangeShapeType="1"/>
              <a:stCxn id="187415" idx="0"/>
              <a:endCxn id="187416" idx="2"/>
            </p:cNvCxnSpPr>
            <p:nvPr/>
          </p:nvCxnSpPr>
          <p:spPr bwMode="auto">
            <a:xfrm flipV="1">
              <a:off x="4527" y="2268"/>
              <a:ext cx="8" cy="32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87418" name="AutoShape 26"/>
            <p:cNvCxnSpPr>
              <a:cxnSpLocks noChangeShapeType="1"/>
              <a:stCxn id="187409" idx="4"/>
              <a:endCxn id="187415" idx="1"/>
            </p:cNvCxnSpPr>
            <p:nvPr/>
          </p:nvCxnSpPr>
          <p:spPr bwMode="auto">
            <a:xfrm flipV="1">
              <a:off x="2832" y="2712"/>
              <a:ext cx="926" cy="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87432" name="Group 40"/>
          <p:cNvGrpSpPr>
            <a:grpSpLocks/>
          </p:cNvGrpSpPr>
          <p:nvPr/>
        </p:nvGrpSpPr>
        <p:grpSpPr bwMode="auto">
          <a:xfrm>
            <a:off x="3711575" y="1752600"/>
            <a:ext cx="882650" cy="1927225"/>
            <a:chOff x="2338" y="1104"/>
            <a:chExt cx="556" cy="1214"/>
          </a:xfrm>
        </p:grpSpPr>
        <p:sp>
          <p:nvSpPr>
            <p:cNvPr id="187405" name="AutoShape 13"/>
            <p:cNvSpPr>
              <a:spLocks noChangeArrowheads="1"/>
            </p:cNvSpPr>
            <p:nvPr/>
          </p:nvSpPr>
          <p:spPr bwMode="auto">
            <a:xfrm>
              <a:off x="2388" y="1536"/>
              <a:ext cx="480" cy="576"/>
            </a:xfrm>
            <a:prstGeom prst="can">
              <a:avLst>
                <a:gd name="adj" fmla="val 3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image</a:t>
              </a:r>
            </a:p>
          </p:txBody>
        </p:sp>
        <p:cxnSp>
          <p:nvCxnSpPr>
            <p:cNvPr id="187408" name="AutoShape 16"/>
            <p:cNvCxnSpPr>
              <a:cxnSpLocks noChangeShapeType="1"/>
              <a:stCxn id="187430" idx="2"/>
              <a:endCxn id="187405" idx="1"/>
            </p:cNvCxnSpPr>
            <p:nvPr/>
          </p:nvCxnSpPr>
          <p:spPr bwMode="auto">
            <a:xfrm flipH="1">
              <a:off x="2628" y="1104"/>
              <a:ext cx="4" cy="432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87419" name="Text Box 27"/>
            <p:cNvSpPr txBox="1">
              <a:spLocks noChangeArrowheads="1"/>
            </p:cNvSpPr>
            <p:nvPr/>
          </p:nvSpPr>
          <p:spPr bwMode="auto">
            <a:xfrm>
              <a:off x="2338" y="2087"/>
              <a:ext cx="5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Tarball</a:t>
              </a:r>
            </a:p>
          </p:txBody>
        </p:sp>
      </p:grpSp>
      <p:grpSp>
        <p:nvGrpSpPr>
          <p:cNvPr id="187427" name="Group 35"/>
          <p:cNvGrpSpPr>
            <a:grpSpLocks/>
          </p:cNvGrpSpPr>
          <p:nvPr/>
        </p:nvGrpSpPr>
        <p:grpSpPr bwMode="auto">
          <a:xfrm>
            <a:off x="3154363" y="3848100"/>
            <a:ext cx="1419225" cy="1246188"/>
            <a:chOff x="1987" y="2424"/>
            <a:chExt cx="894" cy="785"/>
          </a:xfrm>
        </p:grpSpPr>
        <p:sp>
          <p:nvSpPr>
            <p:cNvPr id="187409" name="AutoShape 17"/>
            <p:cNvSpPr>
              <a:spLocks noChangeArrowheads="1"/>
            </p:cNvSpPr>
            <p:nvPr/>
          </p:nvSpPr>
          <p:spPr bwMode="auto">
            <a:xfrm>
              <a:off x="2352" y="2424"/>
              <a:ext cx="480" cy="576"/>
            </a:xfrm>
            <a:prstGeom prst="can">
              <a:avLst>
                <a:gd name="adj" fmla="val 30000"/>
              </a:avLst>
            </a:prstGeom>
            <a:solidFill>
              <a:srgbClr val="73745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chemeClr val="bg1"/>
                  </a:solidFill>
                </a:rPr>
                <a:t>tools</a:t>
              </a:r>
            </a:p>
          </p:txBody>
        </p:sp>
        <p:cxnSp>
          <p:nvCxnSpPr>
            <p:cNvPr id="187410" name="AutoShape 18"/>
            <p:cNvCxnSpPr>
              <a:cxnSpLocks noChangeShapeType="1"/>
              <a:stCxn id="187399" idx="3"/>
              <a:endCxn id="187409" idx="2"/>
            </p:cNvCxnSpPr>
            <p:nvPr/>
          </p:nvCxnSpPr>
          <p:spPr bwMode="auto">
            <a:xfrm>
              <a:off x="1987" y="2711"/>
              <a:ext cx="365" cy="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87420" name="Text Box 28"/>
            <p:cNvSpPr txBox="1">
              <a:spLocks noChangeArrowheads="1"/>
            </p:cNvSpPr>
            <p:nvPr/>
          </p:nvSpPr>
          <p:spPr bwMode="auto">
            <a:xfrm>
              <a:off x="2336" y="2976"/>
              <a:ext cx="54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/>
                <a:t>Tarball</a:t>
              </a:r>
            </a:p>
          </p:txBody>
        </p:sp>
      </p:grpSp>
      <p:grpSp>
        <p:nvGrpSpPr>
          <p:cNvPr id="187435" name="Group 43"/>
          <p:cNvGrpSpPr>
            <a:grpSpLocks/>
          </p:cNvGrpSpPr>
          <p:nvPr/>
        </p:nvGrpSpPr>
        <p:grpSpPr bwMode="auto">
          <a:xfrm>
            <a:off x="2895600" y="914400"/>
            <a:ext cx="2133600" cy="2286000"/>
            <a:chOff x="1824" y="576"/>
            <a:chExt cx="1344" cy="1440"/>
          </a:xfrm>
        </p:grpSpPr>
        <p:sp>
          <p:nvSpPr>
            <p:cNvPr id="187430" name="AutoShape 38"/>
            <p:cNvSpPr>
              <a:spLocks noChangeArrowheads="1"/>
            </p:cNvSpPr>
            <p:nvPr/>
          </p:nvSpPr>
          <p:spPr bwMode="auto">
            <a:xfrm>
              <a:off x="2112" y="576"/>
              <a:ext cx="1056" cy="528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tx2"/>
                  </a:solidFill>
                </a:rPr>
                <a:t>Dockerfile</a:t>
              </a:r>
            </a:p>
          </p:txBody>
        </p:sp>
        <p:cxnSp>
          <p:nvCxnSpPr>
            <p:cNvPr id="187431" name="AutoShape 39"/>
            <p:cNvCxnSpPr>
              <a:cxnSpLocks noChangeShapeType="1"/>
              <a:stCxn id="187396" idx="3"/>
              <a:endCxn id="187430" idx="2"/>
            </p:cNvCxnSpPr>
            <p:nvPr/>
          </p:nvCxnSpPr>
          <p:spPr bwMode="auto">
            <a:xfrm flipV="1">
              <a:off x="1824" y="1104"/>
              <a:ext cx="816" cy="912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61834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LIXIR_templat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Leere Präsentation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Geneva" pitchFamily="-112" charset="0"/>
            <a:cs typeface="Geneva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Geneva" pitchFamily="-112" charset="0"/>
            <a:cs typeface="Geneva" pitchFamily="-112" charset="0"/>
          </a:defRPr>
        </a:defPPr>
      </a:lstStyle>
    </a:lnDef>
  </a:objectDefaults>
  <a:extraClrSchemeLst>
    <a:extraClrScheme>
      <a:clrScheme name="Leere Präsentation 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DCDCDC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EBEBEB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007E82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FFFFFF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007E82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FFFFFF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FFFFFF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D2E806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ELIXIR_template.thmx</Template>
  <TotalTime>3278</TotalTime>
  <Words>574</Words>
  <Application>Microsoft Macintosh PowerPoint</Application>
  <PresentationFormat>On-screen Show (4:3)</PresentationFormat>
  <Paragraphs>210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ELIXIR_template</vt:lpstr>
      <vt:lpstr>Deploying Galaxy in a secure environment to analyse sensitive data</vt:lpstr>
      <vt:lpstr>PowerPoint Presentation</vt:lpstr>
      <vt:lpstr>TSD Architecture</vt:lpstr>
      <vt:lpstr>Galaxy inside TSD 2.0: Challenges</vt:lpstr>
      <vt:lpstr>PowerPoint Presentation</vt:lpstr>
      <vt:lpstr>Galaxy Docker</vt:lpstr>
      <vt:lpstr>PowerPoint Presentation</vt:lpstr>
      <vt:lpstr>Galaxy Docker</vt:lpstr>
      <vt:lpstr>Galaxy inside TSD as a Docker Container</vt:lpstr>
      <vt:lpstr>Docker containers on VMs Connecting to the HPC cluster</vt:lpstr>
      <vt:lpstr>PowerPoint Presentation</vt:lpstr>
      <vt:lpstr>Galaxy Tools as Docker containers</vt:lpstr>
      <vt:lpstr>Galaxy Tools as Docker containers</vt:lpstr>
      <vt:lpstr>PowerPoint Presentation</vt:lpstr>
      <vt:lpstr>Galaxy Tools as Docker containers on the cluster</vt:lpstr>
      <vt:lpstr>Big picture – future plan</vt:lpstr>
      <vt:lpstr>PowerPoint Presentation</vt:lpstr>
      <vt:lpstr>Docker on the cluster – HTCondor on cPouta</vt:lpstr>
      <vt:lpstr>PowerPoint Presentation</vt:lpstr>
      <vt:lpstr>HTCondor</vt:lpstr>
      <vt:lpstr>SLURM (socker)</vt:lpstr>
      <vt:lpstr>PowerPoint Presentation</vt:lpstr>
      <vt:lpstr>Issues</vt:lpstr>
      <vt:lpstr>PowerPoint Presentation</vt:lpstr>
    </vt:vector>
  </TitlesOfParts>
  <Company>ELIXIR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premysl velek</dc:creator>
  <cp:lastModifiedBy>Bruker ved UiO</cp:lastModifiedBy>
  <cp:revision>88</cp:revision>
  <dcterms:created xsi:type="dcterms:W3CDTF">2016-02-25T09:52:23Z</dcterms:created>
  <dcterms:modified xsi:type="dcterms:W3CDTF">2016-10-20T11:06:31Z</dcterms:modified>
</cp:coreProperties>
</file>