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2" r:id="rId3"/>
    <p:sldId id="312" r:id="rId4"/>
    <p:sldId id="284" r:id="rId5"/>
    <p:sldId id="314" r:id="rId6"/>
    <p:sldId id="317" r:id="rId7"/>
    <p:sldId id="324" r:id="rId8"/>
    <p:sldId id="318" r:id="rId9"/>
    <p:sldId id="319" r:id="rId10"/>
    <p:sldId id="321" r:id="rId11"/>
    <p:sldId id="313" r:id="rId12"/>
    <p:sldId id="283" r:id="rId13"/>
    <p:sldId id="315" r:id="rId14"/>
    <p:sldId id="322" r:id="rId15"/>
    <p:sldId id="325" r:id="rId16"/>
    <p:sldId id="265" r:id="rId17"/>
    <p:sldId id="320" r:id="rId18"/>
    <p:sldId id="323" r:id="rId19"/>
    <p:sldId id="300" r:id="rId20"/>
    <p:sldId id="275" r:id="rId21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1">
          <p15:clr>
            <a:srgbClr val="A4A3A4"/>
          </p15:clr>
        </p15:guide>
        <p15:guide id="2" orient="horz" pos="1275">
          <p15:clr>
            <a:srgbClr val="A4A3A4"/>
          </p15:clr>
        </p15:guide>
        <p15:guide id="3" orient="horz" pos="3929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orient="horz" pos="3045">
          <p15:clr>
            <a:srgbClr val="A4A3A4"/>
          </p15:clr>
        </p15:guide>
        <p15:guide id="6" orient="horz" pos="4269">
          <p15:clr>
            <a:srgbClr val="A4A3A4"/>
          </p15:clr>
        </p15:guide>
        <p15:guide id="7" orient="horz" pos="3974">
          <p15:clr>
            <a:srgbClr val="A4A3A4"/>
          </p15:clr>
        </p15:guide>
        <p15:guide id="8" pos="204">
          <p15:clr>
            <a:srgbClr val="A4A3A4"/>
          </p15:clr>
        </p15:guide>
        <p15:guide id="9" pos="5556">
          <p15:clr>
            <a:srgbClr val="A4A3A4"/>
          </p15:clr>
        </p15:guide>
        <p15:guide id="10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1F4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25" autoAdjust="0"/>
    <p:restoredTop sz="93243" autoAdjust="0"/>
  </p:normalViewPr>
  <p:slideViewPr>
    <p:cSldViewPr snapToGrid="0" snapToObjects="1">
      <p:cViewPr varScale="1">
        <p:scale>
          <a:sx n="168" d="100"/>
          <a:sy n="168" d="100"/>
        </p:scale>
        <p:origin x="-1764" y="-102"/>
      </p:cViewPr>
      <p:guideLst>
        <p:guide orient="horz" pos="391"/>
        <p:guide orient="horz" pos="1275"/>
        <p:guide orient="horz" pos="3929"/>
        <p:guide orient="horz" pos="2160"/>
        <p:guide orient="horz" pos="3045"/>
        <p:guide orient="horz" pos="4269"/>
        <p:guide orient="horz" pos="3974"/>
        <p:guide pos="204"/>
        <p:guide pos="55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0" tIns="49520" rIns="99040" bIns="495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5E8D0C85-4A57-4AB1-9367-71A3BCA4CCB2}" type="datetimeFigureOut">
              <a:rPr lang="de-CH"/>
              <a:pPr>
                <a:defRPr/>
              </a:pPr>
              <a:t>25.10.2016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0" tIns="49520" rIns="99040" bIns="49520" rtlCol="0" anchor="ctr"/>
          <a:lstStyle/>
          <a:p>
            <a:pPr lvl="0"/>
            <a:endParaRPr lang="de-CH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0" tIns="49520" rIns="99040" bIns="495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CH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0" tIns="49520" rIns="99040" bIns="495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233955B4-DE02-4461-B733-D0FE0A9FF936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6487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exogenous substances affecting:</a:t>
            </a:r>
          </a:p>
          <a:p>
            <a:r>
              <a:rPr lang="en-US" dirty="0" smtClean="0"/>
              <a:t>endogenous hormonal systems</a:t>
            </a:r>
          </a:p>
          <a:p>
            <a:r>
              <a:rPr lang="en-US" dirty="0" smtClean="0"/>
              <a:t>reproduction </a:t>
            </a:r>
          </a:p>
          <a:p>
            <a:r>
              <a:rPr lang="en-US" dirty="0" smtClean="0"/>
              <a:t>health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223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Warum</a:t>
            </a:r>
            <a:r>
              <a:rPr lang="en-US" dirty="0" smtClean="0"/>
              <a:t> </a:t>
            </a:r>
            <a:r>
              <a:rPr lang="en-US" dirty="0" err="1" smtClean="0"/>
              <a:t>macht</a:t>
            </a:r>
            <a:r>
              <a:rPr lang="en-US" dirty="0" smtClean="0"/>
              <a:t> man </a:t>
            </a:r>
            <a:r>
              <a:rPr lang="en-US" dirty="0" err="1" smtClean="0"/>
              <a:t>nochmal</a:t>
            </a:r>
            <a:r>
              <a:rPr lang="en-US" baseline="0" dirty="0" smtClean="0"/>
              <a:t> die </a:t>
            </a:r>
            <a:r>
              <a:rPr lang="en-US" baseline="0" dirty="0" err="1" smtClean="0"/>
              <a:t>ersten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weg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2739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Warum</a:t>
            </a:r>
            <a:r>
              <a:rPr lang="en-US" dirty="0" smtClean="0"/>
              <a:t> </a:t>
            </a:r>
            <a:r>
              <a:rPr lang="en-US" dirty="0" err="1" smtClean="0"/>
              <a:t>macht</a:t>
            </a:r>
            <a:r>
              <a:rPr lang="en-US" dirty="0" smtClean="0"/>
              <a:t> man </a:t>
            </a:r>
            <a:r>
              <a:rPr lang="en-US" dirty="0" err="1" smtClean="0"/>
              <a:t>nochmal</a:t>
            </a:r>
            <a:r>
              <a:rPr lang="en-US" baseline="0" dirty="0" smtClean="0"/>
              <a:t> die </a:t>
            </a:r>
            <a:r>
              <a:rPr lang="en-US" baseline="0" dirty="0" err="1" smtClean="0"/>
              <a:t>ersten</a:t>
            </a:r>
            <a:r>
              <a:rPr lang="en-US" baseline="0" dirty="0" smtClean="0"/>
              <a:t> 3 </a:t>
            </a:r>
            <a:r>
              <a:rPr lang="en-US" baseline="0" dirty="0" err="1" smtClean="0"/>
              <a:t>weg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2739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got no good</a:t>
            </a:r>
            <a:r>
              <a:rPr lang="en-US" baseline="0" dirty="0" smtClean="0"/>
              <a:t> results using Velvet and oases so I first focused on trinity.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680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got no good</a:t>
            </a:r>
            <a:r>
              <a:rPr lang="en-US" baseline="0" dirty="0" smtClean="0"/>
              <a:t> results using Velvet and oases so I first focused on trinity.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6803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got no good</a:t>
            </a:r>
            <a:r>
              <a:rPr lang="en-US" baseline="0" dirty="0" smtClean="0"/>
              <a:t> results using Velvet and oases so I first focused on trinity.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46803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Precursor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mircoRNAs</a:t>
            </a:r>
            <a:r>
              <a:rPr lang="en-US" baseline="0" dirty="0" smtClean="0"/>
              <a:t> with and hairpin/</a:t>
            </a:r>
            <a:r>
              <a:rPr lang="en-US" baseline="0" dirty="0" err="1" smtClean="0"/>
              <a:t>stemloop</a:t>
            </a:r>
            <a:r>
              <a:rPr lang="en-US" baseline="0" dirty="0" smtClean="0"/>
              <a:t> structure produce one or two mature </a:t>
            </a:r>
            <a:r>
              <a:rPr lang="en-US" baseline="0" dirty="0" err="1" smtClean="0"/>
              <a:t>mircoRNAs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3955B4-DE02-4461-B733-D0FE0A9FF936}" type="slidenum">
              <a:rPr lang="de-CH" smtClean="0"/>
              <a:pPr>
                <a:defRPr/>
              </a:pPr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724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5" b="38087"/>
          <a:stretch>
            <a:fillRect/>
          </a:stretch>
        </p:blipFill>
        <p:spPr bwMode="auto">
          <a:xfrm>
            <a:off x="323850" y="620713"/>
            <a:ext cx="8496300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5476478"/>
            <a:ext cx="8496300" cy="760810"/>
          </a:xfrm>
          <a:solidFill>
            <a:schemeClr val="bg2"/>
          </a:solidFill>
        </p:spPr>
        <p:txBody>
          <a:bodyPr lIns="144000" tIns="10800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4325" y="4324350"/>
            <a:ext cx="8496300" cy="1152128"/>
          </a:xfrm>
          <a:solidFill>
            <a:schemeClr val="bg2"/>
          </a:solidFill>
        </p:spPr>
        <p:txBody>
          <a:bodyPr lIns="144000" tIns="72000" anchor="t"/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8B012-997E-412C-A163-C9565F8C27C3}" type="datetime1">
              <a:rPr lang="de-DE"/>
              <a:pPr>
                <a:defRPr/>
              </a:pPr>
              <a:t>25.10.2016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D1D9D-0925-4948-B512-1B922F5CB90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245566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apitelauftak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612000"/>
            <a:ext cx="8496300" cy="5616575"/>
          </a:xfrm>
          <a:solidFill>
            <a:schemeClr val="tx1"/>
          </a:solidFill>
        </p:spPr>
        <p:txBody>
          <a:bodyPr lIns="144000" tIns="450000" anchor="t"/>
          <a:lstStyle>
            <a:lvl1pPr>
              <a:lnSpc>
                <a:spcPct val="113000"/>
              </a:lnSpc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6A30E-9252-4963-94E6-6E766DDC34B5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2B215-D833-4DAD-A64E-E9B451AC6A3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876091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4823305"/>
            <a:ext cx="8496300" cy="1013969"/>
          </a:xfrm>
          <a:solidFill>
            <a:schemeClr val="bg2"/>
          </a:solidFill>
        </p:spPr>
        <p:txBody>
          <a:bodyPr lIns="144000" tIns="108000" anchor="t"/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5809753"/>
            <a:ext cx="8496300" cy="427535"/>
          </a:xfrm>
          <a:solidFill>
            <a:schemeClr val="bg2"/>
          </a:solidFill>
        </p:spPr>
        <p:txBody>
          <a:bodyPr lIns="144000" bIns="10800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23850" y="620713"/>
            <a:ext cx="8496300" cy="4204512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CH" noProof="0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50B3-2C7F-41BA-9505-9310CED7C245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97769-6C5F-4052-9126-22A98A3EC46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5698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4823305"/>
            <a:ext cx="8496300" cy="1013969"/>
          </a:xfrm>
          <a:noFill/>
        </p:spPr>
        <p:txBody>
          <a:bodyPr lIns="144000" tIns="108000" anchor="t"/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5809753"/>
            <a:ext cx="8496300" cy="427535"/>
          </a:xfrm>
          <a:noFill/>
        </p:spPr>
        <p:txBody>
          <a:bodyPr lIns="144000" bIns="10800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23850" y="620713"/>
            <a:ext cx="8496300" cy="4204513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CH" noProof="0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BE5C1-81C0-4C56-AD63-52DFBB4FF417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D5EDC-4FF5-47AD-8CE5-1A8ABA7F419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15300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 (Hintergrundbild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 userDrawn="1"/>
        </p:nvGrpSpPr>
        <p:grpSpPr>
          <a:xfrm>
            <a:off x="142875" y="152400"/>
            <a:ext cx="8858250" cy="612775"/>
            <a:chOff x="142875" y="152400"/>
            <a:chExt cx="8858250" cy="612775"/>
          </a:xfrm>
          <a:solidFill>
            <a:schemeClr val="bg2"/>
          </a:solidFill>
        </p:grpSpPr>
        <p:sp>
          <p:nvSpPr>
            <p:cNvPr id="5" name="Rechteck 4"/>
            <p:cNvSpPr/>
            <p:nvPr/>
          </p:nvSpPr>
          <p:spPr>
            <a:xfrm>
              <a:off x="142875" y="152400"/>
              <a:ext cx="8858250" cy="4683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CH"/>
            </a:p>
          </p:txBody>
        </p:sp>
        <p:sp>
          <p:nvSpPr>
            <p:cNvPr id="6" name="Rechteck 5"/>
            <p:cNvSpPr/>
            <p:nvPr/>
          </p:nvSpPr>
          <p:spPr>
            <a:xfrm>
              <a:off x="142875" y="597694"/>
              <a:ext cx="180975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CH"/>
            </a:p>
          </p:txBody>
        </p:sp>
        <p:sp>
          <p:nvSpPr>
            <p:cNvPr id="7" name="Rechteck 6"/>
            <p:cNvSpPr/>
            <p:nvPr/>
          </p:nvSpPr>
          <p:spPr>
            <a:xfrm>
              <a:off x="8820150" y="597693"/>
              <a:ext cx="180975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CH"/>
            </a:p>
          </p:txBody>
        </p:sp>
        <p:pic>
          <p:nvPicPr>
            <p:cNvPr id="8" name="Bild 18" descr="g_eth_logo_kurz_neg_Schutzraum.eps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6000"/>
              <a:ext cx="971061" cy="158400"/>
            </a:xfrm>
            <a:prstGeom prst="rect">
              <a:avLst/>
            </a:prstGeom>
            <a:grpFill/>
          </p:spPr>
        </p:pic>
      </p:grp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850" y="620714"/>
            <a:ext cx="8496298" cy="465726"/>
          </a:xfrm>
          <a:solidFill>
            <a:schemeClr val="bg1"/>
          </a:solidFill>
          <a:ln>
            <a:noFill/>
          </a:ln>
        </p:spPr>
        <p:txBody>
          <a:bodyPr lIns="144000" tIns="108000"/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850" y="1063254"/>
            <a:ext cx="8496299" cy="960809"/>
          </a:xfrm>
          <a:solidFill>
            <a:schemeClr val="bg1"/>
          </a:solidFill>
        </p:spPr>
        <p:txBody>
          <a:bodyPr lIns="144000" anchor="t"/>
          <a:lstStyle>
            <a:lvl1pPr>
              <a:lnSpc>
                <a:spcPct val="100000"/>
              </a:lnSpc>
              <a:spcBef>
                <a:spcPts val="0"/>
              </a:spcBef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8259183"/>
      </p:ext>
    </p:extLst>
  </p:cSld>
  <p:clrMapOvr>
    <a:masterClrMapping/>
  </p:clrMapOvr>
  <p:transition>
    <p:fade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850" y="2024064"/>
            <a:ext cx="8496300" cy="421004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AB943-3B50-4C47-86FC-4138EDEFE574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 smtClean="0"/>
              <a:t>Jochen Bick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30394-8222-452B-9763-F7457BF695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603109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23850" y="2024063"/>
            <a:ext cx="4104000" cy="4213225"/>
          </a:xfrm>
        </p:spPr>
        <p:txBody>
          <a:bodyPr rIns="0"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 marL="1077913" indent="-177800"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6016" y="2024063"/>
            <a:ext cx="4104134" cy="4213225"/>
          </a:xfrm>
        </p:spPr>
        <p:txBody>
          <a:bodyPr rIns="0"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spcBef>
                <a:spcPts val="400"/>
              </a:spcBef>
              <a:defRPr sz="1800"/>
            </a:lvl2pPr>
            <a:lvl3pPr>
              <a:lnSpc>
                <a:spcPct val="100000"/>
              </a:lnSpc>
              <a:spcBef>
                <a:spcPts val="400"/>
              </a:spcBef>
              <a:defRPr sz="1600"/>
            </a:lvl3pPr>
            <a:lvl4pPr>
              <a:lnSpc>
                <a:spcPct val="100000"/>
              </a:lnSpc>
              <a:spcBef>
                <a:spcPts val="400"/>
              </a:spcBef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81EDB-3E55-44C2-A513-97A5BC7EFE06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B1B7D-A898-44F2-B507-2CCF1B307BD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47435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Frei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151E-2EDD-4EB0-953C-D070BCC7E47B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DCA17-3277-4587-B7EB-941AFF14A0E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02825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23850" y="620713"/>
            <a:ext cx="8496300" cy="5607860"/>
          </a:xfrm>
          <a:noFill/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CH" noProof="0" dirty="0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EC066-A072-4A50-BB22-59C61B4F1838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E66C4-4AA9-46AC-9A30-AF60E539D3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12387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auftak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23850" y="1565138"/>
            <a:ext cx="8496300" cy="4672150"/>
          </a:xfrm>
          <a:solidFill>
            <a:schemeClr val="tx1"/>
          </a:solidFill>
        </p:spPr>
        <p:txBody>
          <a:bodyPr lIns="144000" tIns="450000"/>
          <a:lstStyle>
            <a:lvl1pPr marL="0" indent="0">
              <a:lnSpc>
                <a:spcPct val="114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850" y="612000"/>
            <a:ext cx="8496300" cy="972000"/>
          </a:xfrm>
          <a:solidFill>
            <a:schemeClr val="tx1"/>
          </a:solidFill>
        </p:spPr>
        <p:txBody>
          <a:bodyPr/>
          <a:lstStyle>
            <a:lvl1pPr>
              <a:lnSpc>
                <a:spcPct val="100000"/>
              </a:lnSpc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35AF5-8DFE-417E-A78A-F09EED2150B1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((Jochen Bick))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ECAF1-B7EB-4E8E-8130-D9F380ACE67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45254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142874" y="152400"/>
            <a:ext cx="8859601" cy="612775"/>
            <a:chOff x="142874" y="152400"/>
            <a:chExt cx="8859601" cy="612775"/>
          </a:xfrm>
          <a:solidFill>
            <a:schemeClr val="bg2"/>
          </a:solidFill>
        </p:grpSpPr>
        <p:sp>
          <p:nvSpPr>
            <p:cNvPr id="24" name="Rechteck 23"/>
            <p:cNvSpPr/>
            <p:nvPr/>
          </p:nvSpPr>
          <p:spPr>
            <a:xfrm>
              <a:off x="142875" y="152400"/>
              <a:ext cx="8859600" cy="471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CH"/>
            </a:p>
          </p:txBody>
        </p:sp>
        <p:sp>
          <p:nvSpPr>
            <p:cNvPr id="25" name="Rechteck 24"/>
            <p:cNvSpPr/>
            <p:nvPr/>
          </p:nvSpPr>
          <p:spPr>
            <a:xfrm>
              <a:off x="142874" y="597694"/>
              <a:ext cx="187200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CH"/>
            </a:p>
          </p:txBody>
        </p:sp>
        <p:sp>
          <p:nvSpPr>
            <p:cNvPr id="26" name="Rechteck 25"/>
            <p:cNvSpPr/>
            <p:nvPr/>
          </p:nvSpPr>
          <p:spPr>
            <a:xfrm>
              <a:off x="8814997" y="597693"/>
              <a:ext cx="187200" cy="167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CH"/>
            </a:p>
          </p:txBody>
        </p:sp>
        <p:pic>
          <p:nvPicPr>
            <p:cNvPr id="27" name="Bild 18" descr="g_eth_logo_kurz_neg_Schutzraum.eps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00" y="306000"/>
              <a:ext cx="971061" cy="158400"/>
            </a:xfrm>
            <a:prstGeom prst="rect">
              <a:avLst/>
            </a:prstGeom>
            <a:grpFill/>
          </p:spPr>
        </p:pic>
      </p:grp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937500" y="6308725"/>
            <a:ext cx="612775" cy="46831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F211E4-F738-480A-9020-150484C22556}" type="datetime1">
              <a:rPr lang="de-DE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572000" y="6308725"/>
            <a:ext cx="3208338" cy="46831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 dirty="0" smtClean="0"/>
              <a:t>Jochen Bick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26475" y="6308725"/>
            <a:ext cx="266700" cy="468313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1F46A2-0C27-4489-911D-01553A37A19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030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23850" y="2024063"/>
            <a:ext cx="8483600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0400" tIns="0" rIns="144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33" name="Titelplatzhalter 1"/>
          <p:cNvSpPr>
            <a:spLocks noGrp="1"/>
          </p:cNvSpPr>
          <p:nvPr>
            <p:ph type="title"/>
          </p:nvPr>
        </p:nvSpPr>
        <p:spPr bwMode="auto">
          <a:xfrm>
            <a:off x="323850" y="620713"/>
            <a:ext cx="8496300" cy="971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40400" tIns="0" rIns="144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6" r:id="rId2"/>
    <p:sldLayoutId id="2147483827" r:id="rId3"/>
    <p:sldLayoutId id="2147483835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61950" indent="-361950" algn="l" rtl="0" eaLnBrk="0" fontAlgn="base" hangingPunct="0">
        <a:spcBef>
          <a:spcPts val="5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5113" algn="l" rtl="0" eaLnBrk="0" fontAlgn="base" hangingPunct="0">
        <a:spcBef>
          <a:spcPts val="4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93763" indent="-266700" algn="l" rtl="0" eaLnBrk="0" fontAlgn="base" hangingPunct="0">
        <a:spcBef>
          <a:spcPts val="4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177800" algn="l" rtl="0" eaLnBrk="0" fontAlgn="base" hangingPunct="0">
        <a:spcBef>
          <a:spcPts val="4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2063" indent="-184150" algn="l" rtl="0" eaLnBrk="0" fontAlgn="base" hangingPunct="0">
        <a:spcBef>
          <a:spcPts val="4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6.png"/><Relationship Id="rId7" Type="http://schemas.openxmlformats.org/officeDocument/2006/relationships/image" Target="../media/image29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wmf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4.wmf"/><Relationship Id="rId9" Type="http://schemas.openxmlformats.org/officeDocument/2006/relationships/image" Target="../media/image31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umsplatzhalter 2"/>
          <p:cNvSpPr>
            <a:spLocks noGrp="1"/>
          </p:cNvSpPr>
          <p:nvPr>
            <p:ph type="dt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407DA3-9628-4339-BB37-D9354E8532B1}" type="datetime1">
              <a:rPr lang="de-DE" alt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25.10.2016</a:t>
            </a:fld>
            <a:endParaRPr lang="de-DE" altLang="de-DE" dirty="0" smtClean="0"/>
          </a:p>
        </p:txBody>
      </p:sp>
      <p:sp>
        <p:nvSpPr>
          <p:cNvPr id="4099" name="Fußzeilenplatzhalt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dirty="0" smtClean="0"/>
              <a:t>Jochen Bick</a:t>
            </a:r>
          </a:p>
        </p:txBody>
      </p:sp>
      <p:sp>
        <p:nvSpPr>
          <p:cNvPr id="4100" name="Foliennummernplatzhalt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D6B1BB-D02D-4F08-BE16-AC0128C91C27}" type="slidenum">
              <a:rPr lang="de-DE" altLang="de-D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de-DE" altLang="de-DE" dirty="0" smtClean="0"/>
          </a:p>
        </p:txBody>
      </p:sp>
      <p:sp>
        <p:nvSpPr>
          <p:cNvPr id="4101" name="Titel 5"/>
          <p:cNvSpPr>
            <a:spLocks noGrp="1"/>
          </p:cNvSpPr>
          <p:nvPr>
            <p:ph type="ctrTitle"/>
          </p:nvPr>
        </p:nvSpPr>
        <p:spPr>
          <a:xfrm>
            <a:off x="323850" y="4324350"/>
            <a:ext cx="8496300" cy="1916113"/>
          </a:xfrm>
        </p:spPr>
        <p:txBody>
          <a:bodyPr/>
          <a:lstStyle/>
          <a:p>
            <a:pPr marL="342900" indent="-342900" algn="ctr" eaLnBrk="1" hangingPunct="1">
              <a:spcBef>
                <a:spcPts val="3000"/>
              </a:spcBef>
            </a:pPr>
            <a:r>
              <a:rPr lang="en-US" altLang="de-DE" sz="2400" b="0" dirty="0"/>
              <a:t>Long way to solve short </a:t>
            </a:r>
            <a:r>
              <a:rPr lang="en-US" altLang="de-DE" sz="2400" b="0" dirty="0" err="1"/>
              <a:t>ncRNA</a:t>
            </a:r>
            <a:r>
              <a:rPr lang="en-US" altLang="de-DE" sz="2400" b="0" dirty="0"/>
              <a:t> data analysis problems – evaluation of small RNA-Seq datasets from non-model organisms in Galaxy</a:t>
            </a:r>
            <a:endParaRPr lang="en-US" altLang="de-DE" sz="2000" dirty="0" smtClean="0"/>
          </a:p>
        </p:txBody>
      </p:sp>
      <p:cxnSp>
        <p:nvCxnSpPr>
          <p:cNvPr id="3" name="Straight Connector 2"/>
          <p:cNvCxnSpPr/>
          <p:nvPr/>
        </p:nvCxnSpPr>
        <p:spPr>
          <a:xfrm>
            <a:off x="1954213" y="5644597"/>
            <a:ext cx="5235575" cy="0"/>
          </a:xfrm>
          <a:prstGeom prst="line">
            <a:avLst/>
          </a:prstGeom>
          <a:ln w="19050"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625850" y="5721350"/>
            <a:ext cx="1892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de-DE" sz="2400" i="1" dirty="0" err="1">
                <a:solidFill>
                  <a:schemeClr val="bg1"/>
                </a:solidFill>
              </a:rPr>
              <a:t>Jochen</a:t>
            </a:r>
            <a:r>
              <a:rPr lang="en-US" altLang="de-DE" sz="2400" i="1" dirty="0">
                <a:solidFill>
                  <a:schemeClr val="bg1"/>
                </a:solidFill>
              </a:rPr>
              <a:t> Bick</a:t>
            </a:r>
            <a:endParaRPr lang="en-US" sz="2400" i="1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018338" y="5353050"/>
            <a:ext cx="1586412" cy="599132"/>
            <a:chOff x="7118894" y="5355023"/>
            <a:chExt cx="1586412" cy="599132"/>
          </a:xfrm>
        </p:grpSpPr>
        <p:sp>
          <p:nvSpPr>
            <p:cNvPr id="8" name="Abgerundetes Rechteck 23"/>
            <p:cNvSpPr/>
            <p:nvPr/>
          </p:nvSpPr>
          <p:spPr>
            <a:xfrm>
              <a:off x="7118894" y="5355023"/>
              <a:ext cx="1586412" cy="59913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206706" y="5395015"/>
              <a:ext cx="1410787" cy="499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1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6261100"/>
            <a:ext cx="8731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Counttable statistics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Jochen Bick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pic>
        <p:nvPicPr>
          <p:cNvPr id="1026" name="Picture 2" descr="Z:\home\bickj\polybox\Shared\PhD plan\2016-10-19-Swiss-german-galaxy-days\counttable_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20" y="1397408"/>
            <a:ext cx="7346561" cy="439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4213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smtClean="0"/>
              <a:t>Library size differences</a:t>
            </a:r>
            <a:br>
              <a:rPr lang="en-US" altLang="de-DE" dirty="0" smtClean="0"/>
            </a:br>
            <a:endParaRPr lang="en-US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568ECA-EE22-4C45-BFBD-4A3DF9B37E61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((Jochen Bick))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B3C655-DC61-402C-9A3D-7BAB2F191D56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sp>
        <p:nvSpPr>
          <p:cNvPr id="3" name="Oval 2"/>
          <p:cNvSpPr/>
          <p:nvPr/>
        </p:nvSpPr>
        <p:spPr>
          <a:xfrm>
            <a:off x="112815" y="6237469"/>
            <a:ext cx="670955" cy="521755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911" y="1120947"/>
            <a:ext cx="7992178" cy="570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15392" y="6237469"/>
            <a:ext cx="4577938" cy="53956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17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smtClean="0"/>
              <a:t>Library size differences</a:t>
            </a:r>
            <a:br>
              <a:rPr lang="en-US" altLang="de-DE" dirty="0" smtClean="0"/>
            </a:br>
            <a:endParaRPr lang="en-US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568ECA-EE22-4C45-BFBD-4A3DF9B37E61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((Jochen Bick))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B3C655-DC61-402C-9A3D-7BAB2F191D56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725" y="1115857"/>
            <a:ext cx="7956550" cy="568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12815" y="6237469"/>
            <a:ext cx="670955" cy="521755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smtClean="0"/>
              <a:t>Library size differences</a:t>
            </a:r>
            <a:br>
              <a:rPr lang="en-US" altLang="de-DE" dirty="0" smtClean="0"/>
            </a:br>
            <a:endParaRPr lang="en-US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568ECA-EE22-4C45-BFBD-4A3DF9B37E61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((Jochen Bick))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B3C655-DC61-402C-9A3D-7BAB2F191D56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993" y="1772930"/>
            <a:ext cx="8452015" cy="360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70910" y="2345376"/>
            <a:ext cx="665018" cy="225631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02386" y="3964379"/>
            <a:ext cx="665018" cy="142448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440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count table by CPM cutoff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Jochen Bick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6728" y="1146164"/>
            <a:ext cx="6670545" cy="533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81216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Jochen Bick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7780338" y="6377553"/>
            <a:ext cx="1112837" cy="39948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Z:\home\bickj\polybox\Shared\PhD plan\2016-10-19-Swiss-german-galaxy-days\blast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07" y="674070"/>
            <a:ext cx="6756586" cy="615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456039" y="3146156"/>
            <a:ext cx="1976034" cy="40295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mature miRNA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1425043" y="3797085"/>
            <a:ext cx="2038027" cy="449451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recursor miRNA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642188" y="4486760"/>
            <a:ext cx="1603737" cy="395206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tRNAs</a:t>
            </a:r>
            <a:r>
              <a:rPr lang="en-US" dirty="0" smtClean="0"/>
              <a:t> - </a:t>
            </a:r>
            <a:r>
              <a:rPr lang="en-US" dirty="0" err="1" smtClean="0"/>
              <a:t>Scc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331253" y="5091197"/>
            <a:ext cx="2225606" cy="433951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piRNA</a:t>
            </a:r>
            <a:r>
              <a:rPr lang="en-US" dirty="0" smtClean="0"/>
              <a:t> cluster - </a:t>
            </a:r>
            <a:r>
              <a:rPr lang="en-US" dirty="0" err="1" smtClean="0"/>
              <a:t>Ssc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1529826" y="6257835"/>
            <a:ext cx="1828461" cy="39867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ncRNAs</a:t>
            </a:r>
            <a:r>
              <a:rPr lang="en-US" dirty="0" smtClean="0"/>
              <a:t> - </a:t>
            </a:r>
            <a:r>
              <a:rPr lang="en-US" dirty="0" err="1" smtClean="0"/>
              <a:t>Hsa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1331253" y="5684398"/>
            <a:ext cx="2225607" cy="39867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all transcripts - </a:t>
            </a:r>
            <a:r>
              <a:rPr lang="en-US" dirty="0" err="1" smtClean="0"/>
              <a:t>Ssc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31841" y="96546"/>
            <a:ext cx="368031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Filtering and mapping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744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847728" y="4353183"/>
            <a:ext cx="2470092" cy="1471664"/>
            <a:chOff x="4420440" y="4303380"/>
            <a:chExt cx="4726099" cy="2833060"/>
          </a:xfrm>
        </p:grpSpPr>
        <p:pic>
          <p:nvPicPr>
            <p:cNvPr id="7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420440" y="4496500"/>
              <a:ext cx="4726099" cy="26399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8" name="Gruppieren 25"/>
            <p:cNvGrpSpPr/>
            <p:nvPr/>
          </p:nvGrpSpPr>
          <p:grpSpPr>
            <a:xfrm>
              <a:off x="5099881" y="4303380"/>
              <a:ext cx="3480109" cy="1314315"/>
              <a:chOff x="7634965" y="9042525"/>
              <a:chExt cx="1229197" cy="464260"/>
            </a:xfrm>
          </p:grpSpPr>
          <p:sp>
            <p:nvSpPr>
              <p:cNvPr id="79" name="Abgerundetes Rechteck 23"/>
              <p:cNvSpPr/>
              <p:nvPr/>
            </p:nvSpPr>
            <p:spPr>
              <a:xfrm>
                <a:off x="7634965" y="9042525"/>
                <a:ext cx="1229197" cy="464260"/>
              </a:xfrm>
              <a:prstGeom prst="roundRect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0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703004" y="9073514"/>
                <a:ext cx="1093118" cy="3867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1" name="Bent Arrow 10"/>
          <p:cNvSpPr/>
          <p:nvPr/>
        </p:nvSpPr>
        <p:spPr>
          <a:xfrm rot="10800000" flipH="1">
            <a:off x="4815073" y="4071146"/>
            <a:ext cx="1476822" cy="1410721"/>
          </a:xfrm>
          <a:prstGeom prst="ben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ustomShape 1"/>
          <p:cNvSpPr>
            <a:spLocks noChangeArrowheads="1"/>
          </p:cNvSpPr>
          <p:nvPr/>
        </p:nvSpPr>
        <p:spPr bwMode="auto">
          <a:xfrm>
            <a:off x="2808898" y="1637628"/>
            <a:ext cx="2986259" cy="2584050"/>
          </a:xfrm>
          <a:prstGeom prst="can">
            <a:avLst>
              <a:gd name="adj" fmla="val 22226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72000" rIns="72000" bIns="72000"/>
          <a:lstStyle/>
          <a:p>
            <a:pPr algn="ctr">
              <a:lnSpc>
                <a:spcPct val="150000"/>
              </a:lnSpc>
              <a:defRPr/>
            </a:pPr>
            <a:r>
              <a:rPr lang="en-US" altLang="de-DE" dirty="0" smtClean="0">
                <a:solidFill>
                  <a:schemeClr val="tx1"/>
                </a:solidFill>
              </a:rPr>
              <a:t>Translate RNA to DNA,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de-DE" dirty="0" smtClean="0">
                <a:solidFill>
                  <a:schemeClr val="tx1"/>
                </a:solidFill>
              </a:rPr>
              <a:t>join FASTA files into groups,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de-DE" dirty="0">
                <a:solidFill>
                  <a:schemeClr val="tx1"/>
                </a:solidFill>
              </a:rPr>
              <a:t>r</a:t>
            </a:r>
            <a:r>
              <a:rPr lang="en-US" altLang="de-DE" dirty="0" smtClean="0">
                <a:solidFill>
                  <a:schemeClr val="tx1"/>
                </a:solidFill>
              </a:rPr>
              <a:t>emove duplicates,</a:t>
            </a:r>
          </a:p>
          <a:p>
            <a:pPr algn="ctr">
              <a:lnSpc>
                <a:spcPct val="150000"/>
              </a:lnSpc>
              <a:defRPr/>
            </a:pPr>
            <a:r>
              <a:rPr lang="en-US" altLang="de-DE" dirty="0" smtClean="0">
                <a:solidFill>
                  <a:schemeClr val="tx1"/>
                </a:solidFill>
              </a:rPr>
              <a:t>create </a:t>
            </a:r>
            <a:r>
              <a:rPr lang="en-US" altLang="de-DE" dirty="0">
                <a:solidFill>
                  <a:schemeClr val="tx1"/>
                </a:solidFill>
              </a:rPr>
              <a:t>BLAST databases</a:t>
            </a:r>
          </a:p>
          <a:p>
            <a:pPr algn="ctr">
              <a:defRPr/>
            </a:pPr>
            <a:endParaRPr lang="en-US" altLang="de-DE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altLang="de-DE" dirty="0" smtClean="0">
              <a:solidFill>
                <a:schemeClr val="tx1"/>
              </a:solidFill>
            </a:endParaRPr>
          </a:p>
        </p:txBody>
      </p:sp>
      <p:sp>
        <p:nvSpPr>
          <p:cNvPr id="8" name="Bent Arrow 7"/>
          <p:cNvSpPr/>
          <p:nvPr/>
        </p:nvSpPr>
        <p:spPr>
          <a:xfrm flipV="1">
            <a:off x="1355615" y="2918807"/>
            <a:ext cx="1592476" cy="917496"/>
          </a:xfrm>
          <a:prstGeom prst="bent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7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 dirty="0" smtClean="0"/>
              <a:t>Annotation sources used for BLAST</a:t>
            </a:r>
            <a:br>
              <a:rPr lang="en-US" altLang="de-DE" dirty="0" smtClean="0"/>
            </a:br>
            <a:endParaRPr lang="de-DE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1775DF-FE41-4326-8276-8AE2673EA22F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((Jochen Bick))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39113-FD68-40A4-A5C2-5A652E3875EC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  <p:sp>
        <p:nvSpPr>
          <p:cNvPr id="6152" name="CustomShape 1"/>
          <p:cNvSpPr>
            <a:spLocks noChangeArrowheads="1"/>
          </p:cNvSpPr>
          <p:nvPr/>
        </p:nvSpPr>
        <p:spPr bwMode="auto">
          <a:xfrm>
            <a:off x="688777" y="1644771"/>
            <a:ext cx="1553586" cy="1566863"/>
          </a:xfrm>
          <a:prstGeom prst="can">
            <a:avLst>
              <a:gd name="adj" fmla="val 3187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72000" tIns="72000" rIns="72000" bIns="72000"/>
          <a:lstStyle/>
          <a:p>
            <a:pPr algn="ctr">
              <a:defRPr/>
            </a:pPr>
            <a:r>
              <a:rPr lang="en-US" altLang="de-DE" sz="1400" dirty="0" smtClean="0">
                <a:solidFill>
                  <a:schemeClr val="tx1"/>
                </a:solidFill>
              </a:rPr>
              <a:t>Mature and precursor </a:t>
            </a:r>
            <a:r>
              <a:rPr lang="en-US" altLang="de-DE" sz="1400" dirty="0" err="1" smtClean="0">
                <a:solidFill>
                  <a:schemeClr val="tx1"/>
                </a:solidFill>
              </a:rPr>
              <a:t>miRNA</a:t>
            </a:r>
            <a:endParaRPr lang="en-US" altLang="de-DE" sz="1400" dirty="0">
              <a:solidFill>
                <a:schemeClr val="tx1"/>
              </a:solidFill>
            </a:endParaRPr>
          </a:p>
        </p:txBody>
      </p:sp>
      <p:pic>
        <p:nvPicPr>
          <p:cNvPr id="30" name="Picture 7" descr="Z:\home\bickj\polybox\Shared\PhD plan\Symposium\ncbi_blas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578" y="5359262"/>
            <a:ext cx="1564634" cy="78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Z:\home\bickj\polybox\Shared\EPI10_miRNA_embryo\presi\ncbi.wm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45" y="1707750"/>
            <a:ext cx="1057585" cy="37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ent Arrow 9"/>
          <p:cNvSpPr/>
          <p:nvPr/>
        </p:nvSpPr>
        <p:spPr>
          <a:xfrm rot="10800000">
            <a:off x="5605153" y="2938182"/>
            <a:ext cx="1795148" cy="1028175"/>
          </a:xfrm>
          <a:prstGeom prst="ben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CustomShape 1"/>
          <p:cNvSpPr>
            <a:spLocks noChangeArrowheads="1"/>
          </p:cNvSpPr>
          <p:nvPr/>
        </p:nvSpPr>
        <p:spPr bwMode="auto">
          <a:xfrm>
            <a:off x="6413892" y="1667059"/>
            <a:ext cx="1553586" cy="1566863"/>
          </a:xfrm>
          <a:prstGeom prst="can">
            <a:avLst>
              <a:gd name="adj" fmla="val 3187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/>
          <a:lstStyle/>
          <a:p>
            <a:pPr algn="ctr">
              <a:defRPr/>
            </a:pPr>
            <a:r>
              <a:rPr lang="de-DE" altLang="de-DE" sz="1400" dirty="0" smtClean="0">
                <a:solidFill>
                  <a:schemeClr val="tx1"/>
                </a:solidFill>
              </a:rPr>
              <a:t>Non-</a:t>
            </a:r>
            <a:r>
              <a:rPr lang="de-DE" altLang="de-DE" sz="1400" dirty="0" err="1" smtClean="0">
                <a:solidFill>
                  <a:schemeClr val="tx1"/>
                </a:solidFill>
              </a:rPr>
              <a:t>coding</a:t>
            </a:r>
            <a:r>
              <a:rPr lang="de-DE" altLang="de-DE" sz="1400" dirty="0" smtClean="0">
                <a:solidFill>
                  <a:schemeClr val="tx1"/>
                </a:solidFill>
              </a:rPr>
              <a:t> RNA,</a:t>
            </a:r>
          </a:p>
          <a:p>
            <a:pPr algn="ctr">
              <a:defRPr/>
            </a:pPr>
            <a:r>
              <a:rPr lang="de-DE" altLang="de-DE" sz="1400" dirty="0" smtClean="0">
                <a:solidFill>
                  <a:schemeClr val="tx1"/>
                </a:solidFill>
              </a:rPr>
              <a:t>(</a:t>
            </a:r>
            <a:r>
              <a:rPr lang="de-DE" altLang="de-DE" sz="1400" dirty="0" err="1" smtClean="0">
                <a:solidFill>
                  <a:schemeClr val="tx1"/>
                </a:solidFill>
              </a:rPr>
              <a:t>tRNAs</a:t>
            </a:r>
            <a:r>
              <a:rPr lang="de-DE" altLang="de-DE" sz="1400" dirty="0" smtClean="0">
                <a:solidFill>
                  <a:schemeClr val="tx1"/>
                </a:solidFill>
              </a:rPr>
              <a:t>, </a:t>
            </a:r>
            <a:r>
              <a:rPr lang="de-DE" altLang="de-DE" sz="1400" dirty="0" err="1" smtClean="0">
                <a:solidFill>
                  <a:schemeClr val="tx1"/>
                </a:solidFill>
              </a:rPr>
              <a:t>small</a:t>
            </a:r>
            <a:r>
              <a:rPr lang="de-DE" altLang="de-DE" sz="1400" dirty="0" smtClean="0">
                <a:solidFill>
                  <a:schemeClr val="tx1"/>
                </a:solidFill>
              </a:rPr>
              <a:t> RNAs)</a:t>
            </a:r>
          </a:p>
          <a:p>
            <a:pPr algn="ctr">
              <a:defRPr/>
            </a:pPr>
            <a:endParaRPr lang="de-DE" altLang="de-DE" sz="1400" dirty="0">
              <a:solidFill>
                <a:schemeClr val="tx1"/>
              </a:solidFill>
            </a:endParaRPr>
          </a:p>
        </p:txBody>
      </p:sp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789" y="2102768"/>
            <a:ext cx="419027" cy="23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Bent Arrow 8"/>
          <p:cNvSpPr/>
          <p:nvPr/>
        </p:nvSpPr>
        <p:spPr>
          <a:xfrm rot="16200000" flipV="1">
            <a:off x="3172701" y="4377034"/>
            <a:ext cx="1530905" cy="1030186"/>
          </a:xfrm>
          <a:prstGeom prst="bentArrow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495108" y="2880753"/>
            <a:ext cx="611608" cy="394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CustomShape 2"/>
          <p:cNvSpPr>
            <a:spLocks noChangeArrowheads="1"/>
          </p:cNvSpPr>
          <p:nvPr/>
        </p:nvSpPr>
        <p:spPr bwMode="auto">
          <a:xfrm>
            <a:off x="1859256" y="4339420"/>
            <a:ext cx="1653065" cy="1879351"/>
          </a:xfrm>
          <a:prstGeom prst="can">
            <a:avLst>
              <a:gd name="adj" fmla="val 30746"/>
            </a:avLst>
          </a:prstGeom>
          <a:solidFill>
            <a:srgbClr val="C6D9F1"/>
          </a:solidFill>
          <a:ln w="12700">
            <a:solidFill>
              <a:srgbClr val="558ED5"/>
            </a:solidFill>
            <a:round/>
            <a:headEnd/>
            <a:tailEnd/>
          </a:ln>
        </p:spPr>
        <p:txBody>
          <a:bodyPr wrap="none" lIns="133560" tIns="133560" rIns="133560" bIns="133560" anchor="t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DE" altLang="de-DE" sz="1400" dirty="0" smtClean="0"/>
              <a:t>Non-</a:t>
            </a:r>
            <a:r>
              <a:rPr lang="de-DE" altLang="de-DE" sz="1400" dirty="0" err="1" smtClean="0"/>
              <a:t>coding</a:t>
            </a:r>
            <a:r>
              <a:rPr lang="de-DE" altLang="de-DE" sz="1400" dirty="0" smtClean="0"/>
              <a:t> RNA </a:t>
            </a:r>
          </a:p>
          <a:p>
            <a:pPr algn="ctr" eaLnBrk="1" hangingPunct="1"/>
            <a:r>
              <a:rPr lang="de-DE" altLang="de-DE" sz="1400" dirty="0" smtClean="0"/>
              <a:t>(</a:t>
            </a:r>
            <a:r>
              <a:rPr lang="de-DE" altLang="de-DE" sz="1400" dirty="0" err="1" smtClean="0"/>
              <a:t>tRNA</a:t>
            </a:r>
            <a:r>
              <a:rPr lang="de-DE" altLang="de-DE" sz="1400" dirty="0" smtClean="0"/>
              <a:t>, </a:t>
            </a:r>
            <a:r>
              <a:rPr lang="de-DE" altLang="de-DE" sz="1400" dirty="0" err="1" smtClean="0"/>
              <a:t>small</a:t>
            </a:r>
            <a:r>
              <a:rPr lang="de-DE" altLang="de-DE" sz="1400" dirty="0" smtClean="0"/>
              <a:t> RNAs),</a:t>
            </a:r>
          </a:p>
          <a:p>
            <a:pPr algn="ctr" eaLnBrk="1" hangingPunct="1"/>
            <a:endParaRPr lang="de-DE" altLang="de-DE" sz="1400" dirty="0" smtClean="0"/>
          </a:p>
          <a:p>
            <a:pPr algn="ctr" eaLnBrk="1" hangingPunct="1"/>
            <a:r>
              <a:rPr lang="de-DE" altLang="de-DE" sz="1400" dirty="0" err="1" smtClean="0"/>
              <a:t>piRNA</a:t>
            </a:r>
            <a:r>
              <a:rPr lang="de-DE" altLang="de-DE" sz="1400" dirty="0" smtClean="0"/>
              <a:t> </a:t>
            </a:r>
            <a:r>
              <a:rPr lang="de-DE" altLang="de-DE" sz="1400" dirty="0" err="1" smtClean="0"/>
              <a:t>cluster</a:t>
            </a:r>
            <a:endParaRPr lang="de-DE" altLang="de-DE" sz="1400" dirty="0" smtClean="0"/>
          </a:p>
          <a:p>
            <a:pPr algn="ctr" eaLnBrk="1" hangingPunct="1"/>
            <a:r>
              <a:rPr lang="de-DE" altLang="de-DE" sz="1400" dirty="0" smtClean="0"/>
              <a:t> </a:t>
            </a:r>
            <a:r>
              <a:rPr lang="de-DE" altLang="de-DE" sz="1400" dirty="0" err="1" smtClean="0"/>
              <a:t>mRNAs</a:t>
            </a:r>
            <a:r>
              <a:rPr lang="de-DE" altLang="de-DE" sz="1400" dirty="0" smtClean="0"/>
              <a:t>  </a:t>
            </a:r>
          </a:p>
        </p:txBody>
      </p:sp>
      <p:pic>
        <p:nvPicPr>
          <p:cNvPr id="5123" name="Picture 3" descr="Z:\home\bickj\polybox\Shared\EPI10_miRNA_embryo\presi\ensembl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328" y="1719153"/>
            <a:ext cx="1274748" cy="31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Z:\home\bickj\polybox\Shared\EPI10_miRNA_embryo\presi\ncbi.wmf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853" y="4404031"/>
            <a:ext cx="1057585" cy="37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Z:\home\bickj\polybox\Shared\EPI10_miRNA_embryo\presi\mirbase-logo-blue-web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0" y="1637628"/>
            <a:ext cx="1672670" cy="50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1131" y="6100657"/>
            <a:ext cx="419027" cy="23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Z:\home\bickj\polybox\Shared\PhD plan\galaxy_meeting_2015\human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11" y="2770058"/>
            <a:ext cx="506229" cy="61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315213" y="4930688"/>
            <a:ext cx="611608" cy="394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7" descr="Z:\home\bickj\polybox\Shared\PhD plan\galaxy_meeting_2015\human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42" y="4818939"/>
            <a:ext cx="506229" cy="61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1196" y="3074241"/>
            <a:ext cx="419027" cy="23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631696" y="2761346"/>
            <a:ext cx="611608" cy="394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7" descr="Z:\home\bickj\polybox\Shared\PhD plan\galaxy_meeting_2015\human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946" y="2721907"/>
            <a:ext cx="506229" cy="61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7367" y="620713"/>
            <a:ext cx="5608730" cy="971550"/>
          </a:xfrm>
        </p:spPr>
        <p:txBody>
          <a:bodyPr/>
          <a:lstStyle/>
          <a:p>
            <a:r>
              <a:rPr lang="en-US" dirty="0"/>
              <a:t>Analysis of </a:t>
            </a:r>
            <a:r>
              <a:rPr lang="en-US" dirty="0" smtClean="0"/>
              <a:t>sequence counts</a:t>
            </a:r>
            <a:br>
              <a:rPr lang="en-US" dirty="0" smtClean="0"/>
            </a:b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7E151E-2EDD-4EB0-953C-D070BCC7E47B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3DCA17-3277-4587-B7EB-941AFF14A0ED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68631" y="1370581"/>
            <a:ext cx="7659369" cy="618118"/>
          </a:xfrm>
          <a:prstGeom prst="rect">
            <a:avLst/>
          </a:prstGeom>
          <a:ln w="28575"/>
        </p:spPr>
        <p:txBody>
          <a:bodyPr wrap="square" lIns="0" tIns="0" rIns="0" bIns="0">
            <a:spAutoFit/>
          </a:bodyPr>
          <a:lstStyle>
            <a:lvl1pPr marL="361950" indent="-3619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5113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3763" indent="-2667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1778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1841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4150" indent="-184150"/>
            <a:r>
              <a:rPr lang="en-US" sz="1800" dirty="0" smtClean="0"/>
              <a:t>Huge variation in percentage of read counts for miRNAs</a:t>
            </a:r>
          </a:p>
          <a:p>
            <a:pPr marL="184150" indent="-184150"/>
            <a:r>
              <a:rPr lang="en-US" sz="1800" dirty="0" smtClean="0"/>
              <a:t>Originating from RNA isolation procedure?</a:t>
            </a:r>
            <a:endParaRPr lang="en-US" dirty="0"/>
          </a:p>
        </p:txBody>
      </p:sp>
      <p:pic>
        <p:nvPicPr>
          <p:cNvPr id="3075" name="Picture 3" descr="Z:\home\bickj\polybox\Shared\PhD plan\2016-10-19-Swiss-german-galaxy-days\blast_conten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80" y="2009867"/>
            <a:ext cx="7270115" cy="472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6200000">
            <a:off x="516199" y="3732731"/>
            <a:ext cx="1514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 sequences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7526538" y="2975583"/>
            <a:ext cx="1206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% miRNA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21843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7E151E-2EDD-4EB0-953C-D070BCC7E47B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3DCA17-3277-4587-B7EB-941AFF14A0ED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344987" y="620713"/>
            <a:ext cx="5608730" cy="971550"/>
          </a:xfrm>
        </p:spPr>
        <p:txBody>
          <a:bodyPr/>
          <a:lstStyle/>
          <a:p>
            <a:r>
              <a:rPr lang="en-US" dirty="0"/>
              <a:t>Analysis of </a:t>
            </a:r>
            <a:r>
              <a:rPr lang="en-US" dirty="0" smtClean="0"/>
              <a:t>sequence counts</a:t>
            </a:r>
            <a:br>
              <a:rPr lang="en-US" dirty="0" smtClean="0"/>
            </a:br>
            <a:endParaRPr lang="de-DE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07133" y="3160250"/>
            <a:ext cx="1514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# sequences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" t="1191" r="835" b="1199"/>
          <a:stretch/>
        </p:blipFill>
        <p:spPr bwMode="auto">
          <a:xfrm>
            <a:off x="1117599" y="1225550"/>
            <a:ext cx="7296151" cy="490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44550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statistics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((Jochen Bick))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  <p:sp>
        <p:nvSpPr>
          <p:cNvPr id="9" name="Rounded Rectangle 8"/>
          <p:cNvSpPr/>
          <p:nvPr/>
        </p:nvSpPr>
        <p:spPr>
          <a:xfrm>
            <a:off x="610296" y="2488509"/>
            <a:ext cx="1690944" cy="65284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Raw reads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10295" y="3469821"/>
            <a:ext cx="1690944" cy="68258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</a:t>
            </a:r>
            <a:r>
              <a:rPr lang="en-US" dirty="0" smtClean="0"/>
              <a:t>iltering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10294" y="4473436"/>
            <a:ext cx="1690945" cy="690019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dirty="0" smtClean="0"/>
              <a:t>nnotation</a:t>
            </a:r>
            <a:endParaRPr lang="en-US" dirty="0"/>
          </a:p>
        </p:txBody>
      </p:sp>
      <p:sp>
        <p:nvSpPr>
          <p:cNvPr id="13" name="Curved Right Arrow 12"/>
          <p:cNvSpPr/>
          <p:nvPr/>
        </p:nvSpPr>
        <p:spPr>
          <a:xfrm>
            <a:off x="251850" y="2725725"/>
            <a:ext cx="308052" cy="1069844"/>
          </a:xfrm>
          <a:prstGeom prst="curvedRightArrow">
            <a:avLst/>
          </a:prstGeom>
          <a:gradFill>
            <a:gsLst>
              <a:gs pos="0">
                <a:schemeClr val="accent3"/>
              </a:gs>
              <a:gs pos="100000">
                <a:schemeClr val="accent5"/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urved Right Arrow 13"/>
          <p:cNvSpPr/>
          <p:nvPr/>
        </p:nvSpPr>
        <p:spPr>
          <a:xfrm>
            <a:off x="251850" y="3795569"/>
            <a:ext cx="308052" cy="1069844"/>
          </a:xfrm>
          <a:prstGeom prst="curvedRightArrow">
            <a:avLst/>
          </a:prstGeom>
          <a:gradFill>
            <a:gsLst>
              <a:gs pos="0">
                <a:schemeClr val="bg2"/>
              </a:gs>
              <a:gs pos="100000">
                <a:schemeClr val="accent3"/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833718" y="1624946"/>
            <a:ext cx="1925456" cy="566057"/>
          </a:xfrm>
          <a:prstGeom prst="roundRect">
            <a:avLst/>
          </a:prstGeom>
          <a:solidFill>
            <a:schemeClr val="bg1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Unique sequences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012144" y="2476633"/>
            <a:ext cx="1568604" cy="65284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~24,000,000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7012144" y="3485485"/>
            <a:ext cx="1568605" cy="68258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~68,000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7012144" y="4524072"/>
            <a:ext cx="1568605" cy="627507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~26,000</a:t>
            </a:r>
            <a:endParaRPr lang="en-US" dirty="0"/>
          </a:p>
        </p:txBody>
      </p:sp>
      <p:pic>
        <p:nvPicPr>
          <p:cNvPr id="6146" name="Picture 2" descr="Z:\home\bickj\polybox\Shared\EPI10_miRNA_embryo\presi\seq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937" y="1710595"/>
            <a:ext cx="5330126" cy="415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66756" y="2185060"/>
            <a:ext cx="88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97.2%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239592" y="3580414"/>
            <a:ext cx="785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1.1%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54338" y="2745577"/>
            <a:ext cx="70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1.8%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7012145" y="5561106"/>
            <a:ext cx="1568604" cy="629219"/>
          </a:xfrm>
          <a:prstGeom prst="roundRect">
            <a:avLst/>
          </a:prstGeom>
          <a:solidFill>
            <a:sysClr val="window" lastClr="FFFFFF"/>
          </a:solidFill>
          <a:ln w="25400" cap="rnd" cmpd="sng" algn="ctr">
            <a:solidFill>
              <a:srgbClr val="6F6F6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~1,300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0515" y="6179820"/>
            <a:ext cx="1285251" cy="59721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610296" y="5641383"/>
            <a:ext cx="1690944" cy="667342"/>
          </a:xfrm>
          <a:prstGeom prst="roundRect">
            <a:avLst/>
          </a:prstGeom>
          <a:solidFill>
            <a:sysClr val="window" lastClr="FFFFFF"/>
          </a:solidFill>
          <a:ln w="25400" cap="rnd" cmpd="sng" algn="ctr">
            <a:solidFill>
              <a:srgbClr val="6F6F6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solidFill>
                  <a:sysClr val="windowText" lastClr="000000"/>
                </a:solidFill>
                <a:latin typeface="Arial"/>
              </a:rPr>
              <a:t>Only miRNA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2" name="Curved Right Arrow 21"/>
          <p:cNvSpPr/>
          <p:nvPr/>
        </p:nvSpPr>
        <p:spPr>
          <a:xfrm>
            <a:off x="170515" y="4964564"/>
            <a:ext cx="381160" cy="1097936"/>
          </a:xfrm>
          <a:prstGeom prst="curvedRightArrow">
            <a:avLst/>
          </a:prstGeom>
          <a:gradFill rotWithShape="1">
            <a:gsLst>
              <a:gs pos="0">
                <a:srgbClr val="6F6F6E"/>
              </a:gs>
              <a:gs pos="100000">
                <a:srgbClr val="1269B0"/>
              </a:gs>
            </a:gsLst>
            <a:lin ang="16200000" scaled="1"/>
          </a:gradFill>
          <a:ln w="9525" cap="rnd" cmpd="sng" algn="ctr">
            <a:noFill/>
            <a:prstDash val="solid"/>
          </a:ln>
          <a:effectLst>
            <a:outerShdw blurRad="40000" dist="20000" dir="540000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Circular Arrow 24"/>
          <p:cNvSpPr/>
          <p:nvPr/>
        </p:nvSpPr>
        <p:spPr>
          <a:xfrm>
            <a:off x="6046605" y="5376372"/>
            <a:ext cx="1164781" cy="1137271"/>
          </a:xfrm>
          <a:prstGeom prst="circularArrow">
            <a:avLst>
              <a:gd name="adj1" fmla="val 1795"/>
              <a:gd name="adj2" fmla="val 1054772"/>
              <a:gd name="adj3" fmla="val 20507724"/>
              <a:gd name="adj4" fmla="val 2077241"/>
              <a:gd name="adj5" fmla="val 6528"/>
            </a:avLst>
          </a:prstGeom>
          <a:solidFill>
            <a:srgbClr val="6F6F6E"/>
          </a:solidFill>
          <a:ln>
            <a:solidFill>
              <a:srgbClr val="6F6F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used </a:t>
            </a:r>
            <a:r>
              <a:rPr lang="en-US" sz="1200" dirty="0">
                <a:solidFill>
                  <a:schemeClr val="tx1"/>
                </a:solidFill>
              </a:rPr>
              <a:t>for DEG analysis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1422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err="1" smtClean="0"/>
              <a:t>Sus</a:t>
            </a:r>
            <a:r>
              <a:rPr lang="en-US" altLang="de-DE" dirty="0" smtClean="0"/>
              <a:t> </a:t>
            </a:r>
            <a:r>
              <a:rPr lang="en-US" altLang="de-DE" dirty="0" err="1"/>
              <a:t>s</a:t>
            </a:r>
            <a:r>
              <a:rPr lang="en-US" altLang="de-DE" dirty="0" err="1" smtClean="0"/>
              <a:t>crofa</a:t>
            </a:r>
            <a:r>
              <a:rPr lang="en-US" altLang="de-DE" dirty="0" smtClean="0"/>
              <a:t> embryo samples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568ECA-EE22-4C45-BFBD-4A3DF9B37E61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Jochen Bick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2CEC7D-CF04-4280-B7CC-5CE3395FD98F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323851" y="1592264"/>
            <a:ext cx="8437082" cy="46402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36 </a:t>
            </a:r>
            <a:r>
              <a:rPr lang="en-US" dirty="0" smtClean="0"/>
              <a:t>pig embryos collected at day 10 of pregnancy, sows fed with different doses of estradiol</a:t>
            </a:r>
          </a:p>
          <a:p>
            <a:pPr lvl="1">
              <a:defRPr/>
            </a:pPr>
            <a:r>
              <a:rPr lang="en-US" sz="2400" dirty="0" smtClean="0"/>
              <a:t> </a:t>
            </a:r>
            <a:r>
              <a:rPr lang="en-US" sz="1800" dirty="0"/>
              <a:t>(n=6 per group, 6 groups in total</a:t>
            </a:r>
            <a:r>
              <a:rPr lang="en-US" sz="1800" dirty="0" smtClean="0"/>
              <a:t>)</a:t>
            </a:r>
            <a:endParaRPr lang="en-US" sz="2400" dirty="0" smtClean="0"/>
          </a:p>
          <a:p>
            <a:pPr>
              <a:defRPr/>
            </a:pPr>
            <a:r>
              <a:rPr lang="en-US" dirty="0" smtClean="0"/>
              <a:t>Illumina </a:t>
            </a:r>
            <a:r>
              <a:rPr lang="en-US" dirty="0" err="1"/>
              <a:t>TruSeq</a:t>
            </a:r>
            <a:r>
              <a:rPr lang="en-US" dirty="0"/>
              <a:t> Small RNA </a:t>
            </a:r>
            <a:r>
              <a:rPr lang="en-US" dirty="0" smtClean="0"/>
              <a:t>libraries</a:t>
            </a:r>
          </a:p>
          <a:p>
            <a:pPr>
              <a:defRPr/>
            </a:pPr>
            <a:r>
              <a:rPr lang="en-US" dirty="0" smtClean="0"/>
              <a:t>Sequenced </a:t>
            </a:r>
            <a:r>
              <a:rPr lang="en-US" dirty="0"/>
              <a:t>on </a:t>
            </a:r>
            <a:r>
              <a:rPr lang="en-US" dirty="0" smtClean="0"/>
              <a:t>Illumina </a:t>
            </a:r>
            <a:r>
              <a:rPr lang="en-US" dirty="0" err="1" smtClean="0"/>
              <a:t>HiSeq</a:t>
            </a:r>
            <a:r>
              <a:rPr lang="en-US" dirty="0" smtClean="0"/>
              <a:t> 4000 at FGCZ</a:t>
            </a:r>
          </a:p>
          <a:p>
            <a:pPr>
              <a:defRPr/>
            </a:pPr>
            <a:r>
              <a:rPr lang="en-US" dirty="0" smtClean="0"/>
              <a:t>126 </a:t>
            </a:r>
            <a:r>
              <a:rPr lang="en-US" dirty="0" err="1"/>
              <a:t>bp</a:t>
            </a:r>
            <a:r>
              <a:rPr lang="en-US" dirty="0"/>
              <a:t> </a:t>
            </a:r>
            <a:r>
              <a:rPr lang="en-US" dirty="0" smtClean="0"/>
              <a:t>single-end reads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916126"/>
              </p:ext>
            </p:extLst>
          </p:nvPr>
        </p:nvGraphicFramePr>
        <p:xfrm>
          <a:off x="5548947" y="3712845"/>
          <a:ext cx="3271203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30680"/>
                <a:gridCol w="627380"/>
                <a:gridCol w="10131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of embryos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E2 (µg)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♀</a:t>
                      </a:r>
                      <a:endParaRPr lang="en-US" b="1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♀</a:t>
                      </a:r>
                      <a:endParaRPr lang="en-US" b="1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♀</a:t>
                      </a:r>
                      <a:endParaRPr lang="en-US" b="1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♂ </a:t>
                      </a:r>
                      <a:endParaRPr lang="en-US" b="1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♂ </a:t>
                      </a:r>
                      <a:endParaRPr lang="en-US" b="1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♂ </a:t>
                      </a:r>
                      <a:endParaRPr lang="en-US" b="1" dirty="0">
                        <a:latin typeface="Symbol" charset="2"/>
                        <a:ea typeface="Symbol" charset="2"/>
                        <a:cs typeface="Symbol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Bild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78" y="4638177"/>
            <a:ext cx="1264920" cy="130149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1"/>
          <p:cNvSpPr>
            <a:spLocks noGrp="1"/>
          </p:cNvSpPr>
          <p:nvPr>
            <p:ph idx="1"/>
          </p:nvPr>
        </p:nvSpPr>
        <p:spPr>
          <a:xfrm>
            <a:off x="323850" y="5474251"/>
            <a:ext cx="8496300" cy="1000125"/>
          </a:xfrm>
        </p:spPr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de-DE" sz="4400" dirty="0" smtClean="0"/>
              <a:t>Thank you for your attention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37506" y="6151418"/>
            <a:ext cx="1252847" cy="625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Z:\home\bickj\public_tph\05_Literature_Presentations\AP-Logo\ap-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01" y="1801516"/>
            <a:ext cx="3500416" cy="198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876177" y="2754456"/>
            <a:ext cx="1904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Veronika</a:t>
            </a:r>
            <a:r>
              <a:rPr lang="en-US" sz="2000" dirty="0" smtClean="0"/>
              <a:t> </a:t>
            </a:r>
            <a:r>
              <a:rPr lang="en-US" sz="2000" dirty="0" err="1" smtClean="0"/>
              <a:t>Flöter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61901" y="4025826"/>
            <a:ext cx="35553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Supervisors:</a:t>
            </a:r>
            <a:endParaRPr lang="en-US" sz="2000" dirty="0"/>
          </a:p>
          <a:p>
            <a:r>
              <a:rPr lang="en-US" sz="2000" dirty="0" smtClean="0"/>
              <a:t>Stefan Bauersachs</a:t>
            </a:r>
          </a:p>
          <a:p>
            <a:r>
              <a:rPr lang="en-US" sz="2000" dirty="0" smtClean="0"/>
              <a:t>Susanne </a:t>
            </a:r>
            <a:r>
              <a:rPr lang="en-US" sz="2000" dirty="0" smtClean="0"/>
              <a:t>Ulbrich</a:t>
            </a:r>
          </a:p>
          <a:p>
            <a:r>
              <a:rPr lang="en-US" sz="2000" dirty="0" smtClean="0"/>
              <a:t>Mark Robinson plus group</a:t>
            </a:r>
            <a:endParaRPr lang="en-US" sz="2000" dirty="0" smtClean="0"/>
          </a:p>
          <a:p>
            <a:endParaRPr lang="en-US" sz="2000" dirty="0"/>
          </a:p>
        </p:txBody>
      </p:sp>
      <p:pic>
        <p:nvPicPr>
          <p:cNvPr id="13" name="Picture 2" descr="Z:\home\bickj\polybox\Shared\PhD plan\galaxy_meeting_2015\eth_logo_lang_pos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948" y="3893413"/>
            <a:ext cx="2594517" cy="69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2"/>
          <p:cNvSpPr>
            <a:spLocks noGrp="1"/>
          </p:cNvSpPr>
          <p:nvPr>
            <p:ph type="title"/>
          </p:nvPr>
        </p:nvSpPr>
        <p:spPr>
          <a:xfrm>
            <a:off x="323850" y="620713"/>
            <a:ext cx="8496300" cy="97155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753595" y="1572077"/>
            <a:ext cx="2717839" cy="1068069"/>
            <a:chOff x="6518798" y="1293114"/>
            <a:chExt cx="1952636" cy="767356"/>
          </a:xfrm>
        </p:grpSpPr>
        <p:sp>
          <p:nvSpPr>
            <p:cNvPr id="8" name="Rounded Rectangle 7"/>
            <p:cNvSpPr/>
            <p:nvPr/>
          </p:nvSpPr>
          <p:spPr>
            <a:xfrm>
              <a:off x="6518798" y="1293114"/>
              <a:ext cx="1952636" cy="767356"/>
            </a:xfrm>
            <a:prstGeom prst="roundRect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4" name="Picture 2" descr="Z:\home\bickj\polybox\Shared\PhD plan\2015-11-04-Vortrag-Mark\weihenstefa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6867" y="1340257"/>
              <a:ext cx="1775133" cy="670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Z:\home\bickj\polybox\Shared\PhD plan\2016-10-19-Swiss-german-galaxy-days\uzh_logo_d_pos_web_printvie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05" y="4785267"/>
            <a:ext cx="1752028" cy="596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850" y="284163"/>
            <a:ext cx="8496300" cy="971550"/>
          </a:xfrm>
        </p:spPr>
        <p:txBody>
          <a:bodyPr/>
          <a:lstStyle/>
          <a:p>
            <a:r>
              <a:rPr lang="en-US" dirty="0" smtClean="0"/>
              <a:t>Workflow overview in Galaxy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2" name="Picture 2" descr="Z:\home\bickj\polybox\Shared\PhD plan\2016-10-19-Swiss-german-galaxy-days\wf_hig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" y="994439"/>
            <a:ext cx="9144000" cy="549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717" y="927100"/>
            <a:ext cx="3825382" cy="2146300"/>
          </a:xfrm>
          <a:prstGeom prst="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380" y="3078810"/>
            <a:ext cx="4514850" cy="1084469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28700" y="5172075"/>
            <a:ext cx="3384550" cy="96202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</a:t>
            </a:r>
            <a:r>
              <a:rPr lang="en-US" dirty="0" smtClean="0"/>
              <a:t>rimming, adapter clipping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28700" y="5172075"/>
            <a:ext cx="3384550" cy="9620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Quality control with </a:t>
            </a:r>
            <a:r>
              <a:rPr lang="en-US" dirty="0" err="1" smtClean="0"/>
              <a:t>FastQC</a:t>
            </a:r>
            <a:endParaRPr lang="en-US" dirty="0"/>
          </a:p>
        </p:txBody>
      </p:sp>
      <p:pic>
        <p:nvPicPr>
          <p:cNvPr id="1027" name="Picture 3" descr="Z:\home\bickj\polybox\Shared\EPI10_miRNA_embryo\presi\per_base_quality_ba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467" y="4337050"/>
            <a:ext cx="1329320" cy="99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home\bickj\polybox\Shared\EPI10_miRNA_embryo\presi\per_base_quality_goo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467" y="5542815"/>
            <a:ext cx="1343080" cy="100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wn Arrow 10"/>
          <p:cNvSpPr/>
          <p:nvPr/>
        </p:nvSpPr>
        <p:spPr>
          <a:xfrm>
            <a:off x="5431117" y="4876482"/>
            <a:ext cx="657780" cy="1196975"/>
          </a:xfrm>
          <a:prstGeom prst="downArrow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48099" y="927100"/>
            <a:ext cx="5057362" cy="2146300"/>
          </a:xfrm>
          <a:prstGeom prst="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28700" y="5172075"/>
            <a:ext cx="3384550" cy="96202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Count number of sequences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911230" y="2872093"/>
            <a:ext cx="4210050" cy="373349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22350" y="5172075"/>
            <a:ext cx="3384550" cy="962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Filter and sequence mapping</a:t>
            </a:r>
            <a:endParaRPr lang="en-U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5842" y="4853125"/>
            <a:ext cx="1719246" cy="1504340"/>
          </a:xfrm>
          <a:prstGeom prst="rect">
            <a:avLst/>
          </a:prstGeom>
          <a:noFill/>
          <a:ln>
            <a:solidFill>
              <a:schemeClr val="bg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Bild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68" y="4853125"/>
            <a:ext cx="1752648" cy="1533567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22" name="Bild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636" y="4837583"/>
            <a:ext cx="1632214" cy="1535424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15" name="Picture 4" descr="Z:\home\bickj\polybox\Shared\PhD plan\2016-10-19-Swiss-german-galaxy-days\rstudi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32" y="4015842"/>
            <a:ext cx="3294112" cy="115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799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  <p:bldP spid="11" grpId="0" animBg="1"/>
      <p:bldP spid="11" grpId="1" animBg="1"/>
      <p:bldP spid="13" grpId="0" animBg="1"/>
      <p:bldP spid="13" grpId="1" animBg="1"/>
      <p:bldP spid="17" grpId="0" animBg="1"/>
      <p:bldP spid="17" grpId="1" animBg="1"/>
      <p:bldP spid="14" grpId="0" animBg="1"/>
      <p:bldP spid="14" grpId="1" animBg="1"/>
      <p:bldP spid="19" grpId="0" animBg="1"/>
      <p:bldP spid="1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smtClean="0"/>
              <a:t>Filtering</a:t>
            </a:r>
            <a:br>
              <a:rPr lang="en-US" altLang="de-DE" dirty="0" smtClean="0"/>
            </a:br>
            <a:endParaRPr lang="en-US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568ECA-EE22-4C45-BFBD-4A3DF9B37E61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03A3B-F076-4D84-B10C-CF9586A7609C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  <p:sp>
        <p:nvSpPr>
          <p:cNvPr id="12294" name="Inhaltsplatzhalter 1"/>
          <p:cNvSpPr>
            <a:spLocks noGrp="1"/>
          </p:cNvSpPr>
          <p:nvPr>
            <p:ph idx="1"/>
          </p:nvPr>
        </p:nvSpPr>
        <p:spPr>
          <a:xfrm>
            <a:off x="323850" y="1592263"/>
            <a:ext cx="8496300" cy="4641850"/>
          </a:xfrm>
        </p:spPr>
        <p:txBody>
          <a:bodyPr/>
          <a:lstStyle/>
          <a:p>
            <a:r>
              <a:rPr lang="en-US" altLang="de-DE" dirty="0"/>
              <a:t>Clip </a:t>
            </a:r>
            <a:r>
              <a:rPr lang="en-US" altLang="de-DE" dirty="0" smtClean="0"/>
              <a:t>adapter</a:t>
            </a:r>
            <a:endParaRPr lang="en-US" altLang="de-DE" dirty="0"/>
          </a:p>
          <a:p>
            <a:pPr lvl="1"/>
            <a:r>
              <a:rPr lang="en-US" altLang="de-DE" dirty="0" smtClean="0"/>
              <a:t>Universal Illumina Adapter</a:t>
            </a:r>
            <a:endParaRPr lang="en-US" altLang="de-DE" dirty="0"/>
          </a:p>
          <a:p>
            <a:pPr lvl="1"/>
            <a:r>
              <a:rPr lang="en-US" altLang="de-DE" dirty="0"/>
              <a:t>Min length of </a:t>
            </a:r>
            <a:r>
              <a:rPr lang="en-US" altLang="de-DE" dirty="0" smtClean="0"/>
              <a:t>16 </a:t>
            </a:r>
            <a:r>
              <a:rPr lang="en-US" altLang="de-DE" dirty="0" err="1" smtClean="0"/>
              <a:t>bp</a:t>
            </a:r>
            <a:endParaRPr lang="en-US" altLang="de-DE" dirty="0" smtClean="0"/>
          </a:p>
          <a:p>
            <a:pPr lvl="1"/>
            <a:r>
              <a:rPr lang="en-US" altLang="de-DE" dirty="0" smtClean="0"/>
              <a:t>Only keep sequences with clipped adapter</a:t>
            </a:r>
          </a:p>
          <a:p>
            <a:r>
              <a:rPr lang="en-US" altLang="de-DE" dirty="0" err="1" smtClean="0"/>
              <a:t>Trimmomatic</a:t>
            </a:r>
            <a:r>
              <a:rPr lang="en-US" altLang="de-DE" dirty="0" smtClean="0"/>
              <a:t>:</a:t>
            </a:r>
          </a:p>
          <a:p>
            <a:pPr lvl="1"/>
            <a:r>
              <a:rPr lang="en-US" altLang="de-DE" dirty="0"/>
              <a:t>MINLEN</a:t>
            </a:r>
            <a:r>
              <a:rPr lang="en-US" altLang="de-DE" dirty="0" smtClean="0"/>
              <a:t>: 16</a:t>
            </a:r>
            <a:endParaRPr lang="en-US" altLang="de-DE" dirty="0"/>
          </a:p>
          <a:p>
            <a:pPr lvl="1"/>
            <a:r>
              <a:rPr lang="en-US" altLang="de-DE" dirty="0" smtClean="0"/>
              <a:t>LEADING: 3</a:t>
            </a:r>
          </a:p>
          <a:p>
            <a:pPr lvl="1"/>
            <a:r>
              <a:rPr lang="en-US" altLang="de-DE" dirty="0" smtClean="0"/>
              <a:t>No quality trimming</a:t>
            </a:r>
          </a:p>
          <a:p>
            <a:r>
              <a:rPr lang="en-US" altLang="de-DE" dirty="0" err="1" smtClean="0"/>
              <a:t>FastQC</a:t>
            </a:r>
            <a:endParaRPr lang="en-US" altLang="de-DE" dirty="0" smtClean="0"/>
          </a:p>
          <a:p>
            <a:pPr lvl="1"/>
            <a:r>
              <a:rPr lang="en-US" altLang="de-DE" dirty="0" smtClean="0"/>
              <a:t>After each step</a:t>
            </a:r>
          </a:p>
          <a:p>
            <a:pPr marL="627063" lvl="2" indent="0">
              <a:buNone/>
            </a:pPr>
            <a:r>
              <a:rPr lang="en-US" altLang="de-DE" sz="2000" dirty="0" smtClean="0"/>
              <a:t>for quality checks</a:t>
            </a:r>
          </a:p>
          <a:p>
            <a:endParaRPr lang="en-US" altLang="de-DE" dirty="0" smtClean="0"/>
          </a:p>
        </p:txBody>
      </p:sp>
      <p:pic>
        <p:nvPicPr>
          <p:cNvPr id="2052" name="Picture 4" descr="Z:\home\bickj\polybox\Shared\PhD plan\2016-10-19-Swiss-german-galaxy-days\fastqc_per_base_sequence_quality_plot_BEFO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985" y="3150940"/>
            <a:ext cx="3326060" cy="221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Z:\home\bickj\polybox\Shared\PhD plan\2016-10-19-Swiss-german-galaxy-days\fastqc_adapter_content_plot_BEFOR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089" y="3924535"/>
            <a:ext cx="3326061" cy="2217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Z:\home\bickj\polybox\Shared\PhD plan\2016-10-19-Swiss-german-galaxy-days\fastqc_per_base_sequence_quality_plot_AFTER_Clippi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315" y="3023380"/>
            <a:ext cx="4951835" cy="330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smtClean="0"/>
              <a:t>How to generate the count table</a:t>
            </a:r>
            <a:br>
              <a:rPr lang="en-US" altLang="de-DE" dirty="0" smtClean="0"/>
            </a:br>
            <a:endParaRPr lang="en-US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9568ECA-EE22-4C45-BFBD-4A3DF9B37E61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03A3B-F076-4D84-B10C-CF9586A7609C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  <p:sp>
        <p:nvSpPr>
          <p:cNvPr id="12294" name="Inhaltsplatzhalter 1"/>
          <p:cNvSpPr>
            <a:spLocks noGrp="1"/>
          </p:cNvSpPr>
          <p:nvPr>
            <p:ph idx="1"/>
          </p:nvPr>
        </p:nvSpPr>
        <p:spPr>
          <a:xfrm>
            <a:off x="323850" y="1592263"/>
            <a:ext cx="8496300" cy="4641850"/>
          </a:xfrm>
        </p:spPr>
        <p:txBody>
          <a:bodyPr/>
          <a:lstStyle/>
          <a:p>
            <a:endParaRPr lang="en-US" altLang="de-DE" dirty="0" smtClean="0"/>
          </a:p>
        </p:txBody>
      </p:sp>
      <p:pic>
        <p:nvPicPr>
          <p:cNvPr id="3074" name="Picture 2" descr="Z:\home\bickj\polybox\Shared\EPI10_miRNA_embryo\presi\counttable_workflo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2387"/>
            <a:ext cx="9144000" cy="464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5713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converting steps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490105" y="2072760"/>
            <a:ext cx="2443101" cy="341888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&gt;1-234764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CGCGACCTCAGATCAGA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&gt;2-44042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CGCGACCTCAGATCAGAC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&gt;3-31455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ACGCGACCTCAGATCAGA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&gt;4-29208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ACTCAAACTGTGGGGGCACTTT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&gt;5-27371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TAGCTTATCAGACTGATGTTGAC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&gt;6-26520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TAAGTGCTTCCATGTTTTAGTAG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&gt;7-22345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ACGCGACCTCAGATCAGACG</a:t>
            </a:r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3049237" y="2072760"/>
            <a:ext cx="3642507" cy="1926168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0400" tIns="0" rIns="144000" bIns="0" numCol="1" rtlCol="0" anchor="t" anchorCtr="0" compatLnSpc="1">
            <a:prstTxWarp prst="textNoShape">
              <a:avLst/>
            </a:prstTxWarp>
            <a:spAutoFit/>
          </a:bodyPr>
          <a:lstStyle>
            <a:lvl1pPr marL="361950" indent="-3619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5113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3763" indent="-2667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1778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1841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1	2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1-234764	CGCGACCTCAGATCAGA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2-44042	CGCGACCTCAGATCAGAC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3-31455	ACGCGACCTCAGATCAGA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4-29208	ACTCAAACTGTGGGGGCACTTT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5-27371	TAGCTTATCAGACTGATGTTGAC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6-26520	TAAGTGCTTCCATGTTTTAGTAG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7-22345	ACGCGACCTCAGATCAGACG</a:t>
            </a:r>
          </a:p>
        </p:txBody>
      </p:sp>
      <p:sp>
        <p:nvSpPr>
          <p:cNvPr id="9" name="Content Placeholder 6"/>
          <p:cNvSpPr txBox="1">
            <a:spLocks/>
          </p:cNvSpPr>
          <p:nvPr/>
        </p:nvSpPr>
        <p:spPr bwMode="auto">
          <a:xfrm>
            <a:off x="4509902" y="4109378"/>
            <a:ext cx="3642507" cy="1926168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40400" tIns="0" rIns="144000" bIns="0" numCol="1" rtlCol="0" anchor="t" anchorCtr="0" compatLnSpc="1">
            <a:prstTxWarp prst="textNoShape">
              <a:avLst/>
            </a:prstTxWarp>
            <a:spAutoFit/>
          </a:bodyPr>
          <a:lstStyle>
            <a:lvl1pPr marL="361950" indent="-36195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5113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3763" indent="-2667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7913" indent="-1778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18415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1	2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234764	CGCGACCTCAGATCAGA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44042	CGCGACCTCAGATCAGAC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31455	ACGCGACCTCAGATCAGA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29208	ACTCAAACTGTGGGGGCACTTT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27371	TAGCTTATCAGACTGATGTTGAC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26520	TAAGTGCTTCCATGTTTTAGTAG</a:t>
            </a:r>
          </a:p>
          <a:p>
            <a:pPr marL="0" indent="0">
              <a:buNone/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22345	ACGCGACCTCAGATCAGACG</a:t>
            </a:r>
          </a:p>
        </p:txBody>
      </p:sp>
      <p:sp>
        <p:nvSpPr>
          <p:cNvPr id="10" name="Curved Down Arrow 9"/>
          <p:cNvSpPr/>
          <p:nvPr/>
        </p:nvSpPr>
        <p:spPr>
          <a:xfrm>
            <a:off x="1810987" y="1436914"/>
            <a:ext cx="2345377" cy="558140"/>
          </a:xfrm>
          <a:prstGeom prst="curvedDownArrow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Bent Arrow 10"/>
          <p:cNvSpPr/>
          <p:nvPr/>
        </p:nvSpPr>
        <p:spPr>
          <a:xfrm flipV="1">
            <a:off x="3580410" y="4109378"/>
            <a:ext cx="801585" cy="712520"/>
          </a:xfrm>
          <a:prstGeom prst="bentArrow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105" y="1549730"/>
            <a:ext cx="1249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Collapse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81994" y="1531318"/>
            <a:ext cx="2897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FASTA-TO-Tabular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815467" y="3629596"/>
            <a:ext cx="1929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Convert + Cut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5093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Jochen Bick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7429500" y="6308725"/>
            <a:ext cx="1463675" cy="3683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Z:\home\bickj\polybox\Shared\PhD plan\2016-10-19-Swiss-german-galaxy-days\join_datasets_to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359" y="704850"/>
            <a:ext cx="6020314" cy="615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22185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datasets by identifier column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graphicFrame>
        <p:nvGraphicFramePr>
          <p:cNvPr id="9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786151"/>
              </p:ext>
            </p:extLst>
          </p:nvPr>
        </p:nvGraphicFramePr>
        <p:xfrm>
          <a:off x="318105" y="1610965"/>
          <a:ext cx="2606839" cy="1828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51715"/>
                <a:gridCol w="955124"/>
              </a:tblGrid>
              <a:tr h="3366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counts</a:t>
                      </a:r>
                      <a:endParaRPr lang="en-US" sz="1800" dirty="0"/>
                    </a:p>
                  </a:txBody>
                  <a:tcPr/>
                </a:tc>
              </a:tr>
              <a:tr h="3366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Sequence_id1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3662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Sequence_id3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3662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Sequence_id4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3662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Sequence_id5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3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195153"/>
              </p:ext>
            </p:extLst>
          </p:nvPr>
        </p:nvGraphicFramePr>
        <p:xfrm>
          <a:off x="3165418" y="1610965"/>
          <a:ext cx="2661195" cy="1097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6880"/>
                <a:gridCol w="954315"/>
              </a:tblGrid>
              <a:tr h="33197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counts</a:t>
                      </a:r>
                      <a:endParaRPr lang="en-US" sz="1800" dirty="0"/>
                    </a:p>
                  </a:txBody>
                  <a:tcPr/>
                </a:tc>
              </a:tr>
              <a:tr h="33197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Sequence_id1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31976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Sequence_id4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3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918473"/>
              </p:ext>
            </p:extLst>
          </p:nvPr>
        </p:nvGraphicFramePr>
        <p:xfrm>
          <a:off x="1598375" y="4059485"/>
          <a:ext cx="5947250" cy="2194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51537"/>
                <a:gridCol w="1398571"/>
                <a:gridCol w="1398571"/>
                <a:gridCol w="1398571"/>
              </a:tblGrid>
              <a:tr h="3542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counts lib1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counts lib2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counts lib3</a:t>
                      </a:r>
                      <a:endParaRPr lang="en-US" sz="1800" dirty="0"/>
                    </a:p>
                  </a:txBody>
                  <a:tcPr/>
                </a:tc>
              </a:tr>
              <a:tr h="35424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Sequence_id1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5424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Sequence_id2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5424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Sequence_id3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5424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Sequence_id4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54249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Sequence_id5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58"/>
          <p:cNvSpPr txBox="1"/>
          <p:nvPr/>
        </p:nvSpPr>
        <p:spPr>
          <a:xfrm>
            <a:off x="330573" y="1290080"/>
            <a:ext cx="1884384" cy="3240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000" b="1" dirty="0" smtClean="0">
                <a:solidFill>
                  <a:schemeClr val="accent4"/>
                </a:solidFill>
              </a:rPr>
              <a:t>Library 1</a:t>
            </a:r>
            <a:endParaRPr lang="en-US" sz="600" dirty="0">
              <a:solidFill>
                <a:schemeClr val="accent4"/>
              </a:solidFill>
            </a:endParaRPr>
          </a:p>
        </p:txBody>
      </p:sp>
      <p:sp>
        <p:nvSpPr>
          <p:cNvPr id="14" name="TextBox 338"/>
          <p:cNvSpPr txBox="1"/>
          <p:nvPr/>
        </p:nvSpPr>
        <p:spPr>
          <a:xfrm>
            <a:off x="3176678" y="1290080"/>
            <a:ext cx="1884384" cy="3240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000" b="1" dirty="0" smtClean="0">
                <a:solidFill>
                  <a:schemeClr val="accent4"/>
                </a:solidFill>
              </a:rPr>
              <a:t>Library 2</a:t>
            </a:r>
            <a:endParaRPr lang="en-US" sz="600" dirty="0">
              <a:solidFill>
                <a:schemeClr val="accent4"/>
              </a:solidFill>
            </a:endParaRPr>
          </a:p>
        </p:txBody>
      </p:sp>
      <p:sp>
        <p:nvSpPr>
          <p:cNvPr id="15" name="TextBox 339"/>
          <p:cNvSpPr txBox="1"/>
          <p:nvPr/>
        </p:nvSpPr>
        <p:spPr>
          <a:xfrm>
            <a:off x="6073875" y="1290080"/>
            <a:ext cx="1884384" cy="3240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000" b="1" dirty="0" smtClean="0">
                <a:solidFill>
                  <a:schemeClr val="accent4"/>
                </a:solidFill>
              </a:rPr>
              <a:t>Library 3</a:t>
            </a:r>
            <a:endParaRPr lang="en-US" sz="600" dirty="0">
              <a:solidFill>
                <a:schemeClr val="accent4"/>
              </a:solidFill>
            </a:endParaRPr>
          </a:p>
        </p:txBody>
      </p:sp>
      <p:graphicFrame>
        <p:nvGraphicFramePr>
          <p:cNvPr id="17" name="Table 3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617977"/>
              </p:ext>
            </p:extLst>
          </p:nvPr>
        </p:nvGraphicFramePr>
        <p:xfrm>
          <a:off x="6067088" y="1610965"/>
          <a:ext cx="2656629" cy="1463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83262"/>
                <a:gridCol w="973367"/>
              </a:tblGrid>
              <a:tr h="34269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counts</a:t>
                      </a:r>
                      <a:endParaRPr lang="en-US" sz="1800" dirty="0"/>
                    </a:p>
                  </a:txBody>
                  <a:tcPr/>
                </a:tc>
              </a:tr>
              <a:tr h="34269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Sequence_id1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42694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Sequence_id2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342694">
                <a:tc>
                  <a:txBody>
                    <a:bodyPr/>
                    <a:lstStyle/>
                    <a:p>
                      <a:pPr marL="0" marR="0" indent="0" algn="l" defTabSz="41760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Sequence_id3</a:t>
                      </a:r>
                      <a:endParaRPr lang="en-US" sz="18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338"/>
          <p:cNvSpPr txBox="1"/>
          <p:nvPr/>
        </p:nvSpPr>
        <p:spPr>
          <a:xfrm>
            <a:off x="1609734" y="3739542"/>
            <a:ext cx="4694475" cy="32403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2000" b="1" dirty="0" smtClean="0">
                <a:solidFill>
                  <a:schemeClr val="accent4"/>
                </a:solidFill>
              </a:rPr>
              <a:t>Results in </a:t>
            </a:r>
            <a:r>
              <a:rPr lang="en-US" sz="2000" b="1" dirty="0">
                <a:solidFill>
                  <a:schemeClr val="accent4"/>
                </a:solidFill>
              </a:rPr>
              <a:t>j</a:t>
            </a:r>
            <a:r>
              <a:rPr lang="en-US" sz="2000" b="1" dirty="0" smtClean="0">
                <a:solidFill>
                  <a:schemeClr val="accent4"/>
                </a:solidFill>
              </a:rPr>
              <a:t>oined table</a:t>
            </a:r>
            <a:endParaRPr lang="en-US" sz="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0489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</a:t>
            </a:r>
            <a:r>
              <a:rPr lang="en-US" dirty="0"/>
              <a:t>datasets by </a:t>
            </a:r>
            <a:r>
              <a:rPr lang="en-US" dirty="0" smtClean="0"/>
              <a:t>identifier column results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AAB943-3B50-4C47-86FC-4138EDEFE574}" type="datetime1">
              <a:rPr lang="de-DE" smtClean="0"/>
              <a:pPr>
                <a:defRPr/>
              </a:pPr>
              <a:t>25.10.2016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((Jochen Bick))</a:t>
            </a: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30394-8222-452B-9763-F7457BF6955D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pic>
        <p:nvPicPr>
          <p:cNvPr id="5122" name="Picture 2" descr="Z:\home\bickj\polybox\Shared\EPI10_miRNA_embryo\presi\join_data_result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"/>
          <a:stretch/>
        </p:blipFill>
        <p:spPr bwMode="auto">
          <a:xfrm>
            <a:off x="0" y="1193469"/>
            <a:ext cx="9144000" cy="504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01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h_praesentation_4zu3_ETH3">
  <a:themeElements>
    <a:clrScheme name="ETH Zuerich - Fachwelt">
      <a:dk1>
        <a:sysClr val="windowText" lastClr="000000"/>
      </a:dk1>
      <a:lt1>
        <a:sysClr val="window" lastClr="FFFFFF"/>
      </a:lt1>
      <a:dk2>
        <a:srgbClr val="72791C"/>
      </a:dk2>
      <a:lt2>
        <a:srgbClr val="1269B0"/>
      </a:lt2>
      <a:accent1>
        <a:srgbClr val="91056A"/>
      </a:accent1>
      <a:accent2>
        <a:srgbClr val="6F6F64"/>
      </a:accent2>
      <a:accent3>
        <a:srgbClr val="A8322D"/>
      </a:accent3>
      <a:accent4>
        <a:srgbClr val="007A96"/>
      </a:accent4>
      <a:accent5>
        <a:srgbClr val="956013"/>
      </a:accent5>
      <a:accent6>
        <a:srgbClr val="FFFFFF"/>
      </a:accent6>
      <a:hlink>
        <a:srgbClr val="1269B0"/>
      </a:hlink>
      <a:folHlink>
        <a:srgbClr val="8CB63C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headEnd type="none" w="med" len="med"/>
          <a:tailEnd type="triangl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eth_praesentation_4zu3_ETH3</Template>
  <TotalTime>0</TotalTime>
  <Words>610</Words>
  <Application>Microsoft Office PowerPoint</Application>
  <PresentationFormat>On-screen Show (4:3)</PresentationFormat>
  <Paragraphs>259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eth_praesentation_4zu3_ETH3</vt:lpstr>
      <vt:lpstr>Long way to solve short ncRNA data analysis problems – evaluation of small RNA-Seq datasets from non-model organisms in Galaxy</vt:lpstr>
      <vt:lpstr>Sus scrofa embryo samples</vt:lpstr>
      <vt:lpstr>Workflow overview in Galaxy </vt:lpstr>
      <vt:lpstr>Filtering </vt:lpstr>
      <vt:lpstr>How to generate the count table </vt:lpstr>
      <vt:lpstr>More converting steps </vt:lpstr>
      <vt:lpstr>PowerPoint Presentation</vt:lpstr>
      <vt:lpstr>Join datasets by identifier column </vt:lpstr>
      <vt:lpstr>Join datasets by identifier column results </vt:lpstr>
      <vt:lpstr>Counttable statistics </vt:lpstr>
      <vt:lpstr>Library size differences </vt:lpstr>
      <vt:lpstr>Library size differences </vt:lpstr>
      <vt:lpstr>Library size differences </vt:lpstr>
      <vt:lpstr>Filter count table by CPM cutoff </vt:lpstr>
      <vt:lpstr>PowerPoint Presentation</vt:lpstr>
      <vt:lpstr>Annotation sources used for BLAST </vt:lpstr>
      <vt:lpstr>Analysis of sequence counts </vt:lpstr>
      <vt:lpstr>Analysis of sequence counts </vt:lpstr>
      <vt:lpstr>Sequence statistics </vt:lpstr>
      <vt:lpstr>Acknowledgements</vt:lpstr>
    </vt:vector>
  </TitlesOfParts>
  <Company>ISG D-AgrL - ETH Zürich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Generation of a Mammalian Ortholog and Annotation Database as a basis for comprehensive across-species analysis of gene expression data sets in livestock and wildlife species  Jochen Bick1, Mark Robinson2, Susanne E. Ulbrich1, Stefan Bauersachs1 1Animal Physiology, ETH Zurich; 2Institute of Molecular Life Sciences, University Zurich (UZH)</dc:title>
  <dc:creator>Bim Bam</dc:creator>
  <cp:lastModifiedBy>bickj</cp:lastModifiedBy>
  <cp:revision>346</cp:revision>
  <cp:lastPrinted>2013-06-08T11:22:51Z</cp:lastPrinted>
  <dcterms:created xsi:type="dcterms:W3CDTF">2014-10-09T12:02:20Z</dcterms:created>
  <dcterms:modified xsi:type="dcterms:W3CDTF">2016-10-25T11:14:53Z</dcterms:modified>
</cp:coreProperties>
</file>